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1" r:id="rId14"/>
    <p:sldId id="262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8C852AA3-74FA-46AD-81B8-260CFA4B4DF3}"/>
    <pc:docChg chg="custSel addSld modSld sldOrd">
      <pc:chgData name="Francesco Orilia" userId="faded748-0cb3-44c7-a7fd-0632fa8ccb11" providerId="ADAL" clId="{8C852AA3-74FA-46AD-81B8-260CFA4B4DF3}" dt="2024-03-21T08:24:14.463" v="402" actId="20577"/>
      <pc:docMkLst>
        <pc:docMk/>
      </pc:docMkLst>
      <pc:sldChg chg="ord">
        <pc:chgData name="Francesco Orilia" userId="faded748-0cb3-44c7-a7fd-0632fa8ccb11" providerId="ADAL" clId="{8C852AA3-74FA-46AD-81B8-260CFA4B4DF3}" dt="2024-03-21T08:17:42.311" v="1"/>
        <pc:sldMkLst>
          <pc:docMk/>
          <pc:sldMk cId="4243397598" sldId="259"/>
        </pc:sldMkLst>
      </pc:sldChg>
      <pc:sldChg chg="modSp add">
        <pc:chgData name="Francesco Orilia" userId="faded748-0cb3-44c7-a7fd-0632fa8ccb11" providerId="ADAL" clId="{8C852AA3-74FA-46AD-81B8-260CFA4B4DF3}" dt="2024-03-21T08:21:38.336" v="265" actId="20577"/>
        <pc:sldMkLst>
          <pc:docMk/>
          <pc:sldMk cId="2193592661" sldId="260"/>
        </pc:sldMkLst>
        <pc:spChg chg="mod">
          <ac:chgData name="Francesco Orilia" userId="faded748-0cb3-44c7-a7fd-0632fa8ccb11" providerId="ADAL" clId="{8C852AA3-74FA-46AD-81B8-260CFA4B4DF3}" dt="2024-03-21T08:18:15.541" v="22" actId="20577"/>
          <ac:spMkLst>
            <pc:docMk/>
            <pc:sldMk cId="2193592661" sldId="260"/>
            <ac:spMk id="2" creationId="{4A4A39C5-AEC6-4266-B043-B19346619A17}"/>
          </ac:spMkLst>
        </pc:spChg>
        <pc:spChg chg="mod">
          <ac:chgData name="Francesco Orilia" userId="faded748-0cb3-44c7-a7fd-0632fa8ccb11" providerId="ADAL" clId="{8C852AA3-74FA-46AD-81B8-260CFA4B4DF3}" dt="2024-03-21T08:21:38.336" v="265" actId="20577"/>
          <ac:spMkLst>
            <pc:docMk/>
            <pc:sldMk cId="2193592661" sldId="260"/>
            <ac:spMk id="3" creationId="{E578A922-231B-4907-B84E-71B2E6224E48}"/>
          </ac:spMkLst>
        </pc:spChg>
      </pc:sldChg>
      <pc:sldChg chg="modSp add">
        <pc:chgData name="Francesco Orilia" userId="faded748-0cb3-44c7-a7fd-0632fa8ccb11" providerId="ADAL" clId="{8C852AA3-74FA-46AD-81B8-260CFA4B4DF3}" dt="2024-03-21T08:23:21.116" v="368" actId="20577"/>
        <pc:sldMkLst>
          <pc:docMk/>
          <pc:sldMk cId="3275664263" sldId="261"/>
        </pc:sldMkLst>
        <pc:spChg chg="mod">
          <ac:chgData name="Francesco Orilia" userId="faded748-0cb3-44c7-a7fd-0632fa8ccb11" providerId="ADAL" clId="{8C852AA3-74FA-46AD-81B8-260CFA4B4DF3}" dt="2024-03-21T08:22:22.764" v="272"/>
          <ac:spMkLst>
            <pc:docMk/>
            <pc:sldMk cId="3275664263" sldId="261"/>
            <ac:spMk id="2" creationId="{15960FDE-DEB6-464A-A593-F1BB6727376C}"/>
          </ac:spMkLst>
        </pc:spChg>
        <pc:spChg chg="mod">
          <ac:chgData name="Francesco Orilia" userId="faded748-0cb3-44c7-a7fd-0632fa8ccb11" providerId="ADAL" clId="{8C852AA3-74FA-46AD-81B8-260CFA4B4DF3}" dt="2024-03-21T08:23:21.116" v="368" actId="20577"/>
          <ac:spMkLst>
            <pc:docMk/>
            <pc:sldMk cId="3275664263" sldId="261"/>
            <ac:spMk id="3" creationId="{C5278F0A-7DB1-4F1A-A9CC-BB1D15982400}"/>
          </ac:spMkLst>
        </pc:spChg>
      </pc:sldChg>
      <pc:sldChg chg="modSp add">
        <pc:chgData name="Francesco Orilia" userId="faded748-0cb3-44c7-a7fd-0632fa8ccb11" providerId="ADAL" clId="{8C852AA3-74FA-46AD-81B8-260CFA4B4DF3}" dt="2024-03-21T08:24:14.463" v="402" actId="20577"/>
        <pc:sldMkLst>
          <pc:docMk/>
          <pc:sldMk cId="3811184215" sldId="262"/>
        </pc:sldMkLst>
        <pc:spChg chg="mod">
          <ac:chgData name="Francesco Orilia" userId="faded748-0cb3-44c7-a7fd-0632fa8ccb11" providerId="ADAL" clId="{8C852AA3-74FA-46AD-81B8-260CFA4B4DF3}" dt="2024-03-21T08:24:02.381" v="370"/>
          <ac:spMkLst>
            <pc:docMk/>
            <pc:sldMk cId="3811184215" sldId="262"/>
            <ac:spMk id="2" creationId="{37ED40B2-D966-4DB2-80D5-323DDBB3B94E}"/>
          </ac:spMkLst>
        </pc:spChg>
        <pc:spChg chg="mod">
          <ac:chgData name="Francesco Orilia" userId="faded748-0cb3-44c7-a7fd-0632fa8ccb11" providerId="ADAL" clId="{8C852AA3-74FA-46AD-81B8-260CFA4B4DF3}" dt="2024-03-21T08:24:14.463" v="402" actId="20577"/>
          <ac:spMkLst>
            <pc:docMk/>
            <pc:sldMk cId="3811184215" sldId="262"/>
            <ac:spMk id="3" creationId="{8E574E16-A7E4-47E3-8FAF-115549704E94}"/>
          </ac:spMkLst>
        </pc:spChg>
      </pc:sldChg>
    </pc:docChg>
  </pc:docChgLst>
  <pc:docChgLst>
    <pc:chgData name="francesco.orilia@unimc.it" userId="faded748-0cb3-44c7-a7fd-0632fa8ccb11" providerId="ADAL" clId="{8C852AA3-74FA-46AD-81B8-260CFA4B4DF3}"/>
    <pc:docChg chg="custSel addSld delSld modSld">
      <pc:chgData name="francesco.orilia@unimc.it" userId="faded748-0cb3-44c7-a7fd-0632fa8ccb11" providerId="ADAL" clId="{8C852AA3-74FA-46AD-81B8-260CFA4B4DF3}" dt="2024-03-18T08:48:27.738" v="2" actId="2696"/>
      <pc:docMkLst>
        <pc:docMk/>
      </pc:docMkLst>
      <pc:sldChg chg="addSp delSp modSp add">
        <pc:chgData name="francesco.orilia@unimc.it" userId="faded748-0cb3-44c7-a7fd-0632fa8ccb11" providerId="ADAL" clId="{8C852AA3-74FA-46AD-81B8-260CFA4B4DF3}" dt="2024-03-18T08:48:11.509" v="1" actId="931"/>
        <pc:sldMkLst>
          <pc:docMk/>
          <pc:sldMk cId="4243397598" sldId="259"/>
        </pc:sldMkLst>
        <pc:spChg chg="del">
          <ac:chgData name="francesco.orilia@unimc.it" userId="faded748-0cb3-44c7-a7fd-0632fa8ccb11" providerId="ADAL" clId="{8C852AA3-74FA-46AD-81B8-260CFA4B4DF3}" dt="2024-03-18T08:48:11.509" v="1" actId="931"/>
          <ac:spMkLst>
            <pc:docMk/>
            <pc:sldMk cId="4243397598" sldId="259"/>
            <ac:spMk id="3" creationId="{DD6FC00C-7AF7-42D6-ADD4-A7A9C9D4C395}"/>
          </ac:spMkLst>
        </pc:spChg>
        <pc:picChg chg="add mod">
          <ac:chgData name="francesco.orilia@unimc.it" userId="faded748-0cb3-44c7-a7fd-0632fa8ccb11" providerId="ADAL" clId="{8C852AA3-74FA-46AD-81B8-260CFA4B4DF3}" dt="2024-03-18T08:48:11.509" v="1" actId="931"/>
          <ac:picMkLst>
            <pc:docMk/>
            <pc:sldMk cId="4243397598" sldId="259"/>
            <ac:picMk id="5" creationId="{3D8905BC-D50B-40D3-8470-20135F20421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CE5E3-DD16-4AB3-9FA4-3EB29BCE7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3673E5-1E97-4851-A238-96B64EF37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D09868-A1CE-49C9-89E1-049A659DF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F82938-8FE9-4159-BFB5-83125B180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F2ABC4-B534-4132-8525-985CBE5FD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801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98AA08-8CC0-418D-AD00-483101FC9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8F0F81-1954-4A22-BC11-3FA55207E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B1FBC5A-B285-441B-9AAC-CF430D05B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58ED4-DF61-4310-8BFE-23672C944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96CD5A-F6B8-4268-A8EE-F1A3F459B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2070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F038A18-D3C3-4D59-B101-5C1B9885A9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76CA8D0-4E75-4E8B-BA48-6C560AD4A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11F106-1188-42FD-B23F-AB2AB04E3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3EA157-1E18-4A49-9386-60C7401A1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CA70EA-07F4-443F-8474-0F5C5995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825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5AC1E5-41B6-4E32-8CA6-E404D7891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D18DB2-C234-4E3C-B5B3-9EB9BF48E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B17CD4-799C-4193-BBE5-D354ED3AE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AE54F0-0A02-48BC-8DB1-B80A3FF88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13EC41-05AB-4B52-8DC9-45423DBAE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95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0F15F8-D848-4F3D-B4E4-6606A164D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5F85DB4-FC17-4649-BCBF-07E5B09D2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A4A23C-4C31-4642-B866-1BABE7D90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C19747-11AB-4FEB-A1A9-734680B5D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BCEDD9-40B9-4D58-821C-BD27FE32C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089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803C9C-BB5A-46D9-8E32-4BFC642F3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B9AA31-F294-45A7-9026-93DE33FCC9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6F7A6E0-F427-4B1E-8DC1-8059B24D2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F5ECAB4-EF8A-46E4-BC80-B6C4FA0A2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5AB249-0BA6-4184-8C15-B88E12422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01E797C-A901-4F94-94CB-30AC2CAEB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706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A9C674-1FED-4D19-8D1D-41D713647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9355089-5F9E-483C-A3AA-CFE8CE05B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B27D09D-78B0-465E-9CF7-FC2FB1627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3782A72-DD3C-4DC8-AD80-96528FDE63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D5CCB9F-BD3F-46F4-92F3-3F764BBF7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777004C-5D77-4945-AE0B-61FA827ED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00601BE-B756-40D1-BD06-A4D10F6A1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617CB85-BDB6-44C0-BB3F-D71E5EDBF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19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A0DCFB-7AF3-40CD-B8FA-48870D47C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F0A1235-7DB5-4613-99DF-895F3F3D1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65B015E-8285-4106-B5B4-939F58B87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49D4E21-D0F1-4EF9-B8CD-24135EF3E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205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E3D4E0A-7E11-4F63-8BDD-89A539CB0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E11939C-E91F-4CA1-865B-6D6263546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1F619D5-ADF3-4240-8FE7-2569D0F5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950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F48289-69FD-42F7-B550-D66697FB0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EF76D8-1EC3-44D3-B991-E11E434D7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C31C50-63FC-4DCC-8288-4AF92BC12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4E544BD-E751-4BE5-9B17-0BB4CADC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7F69229-F160-4BA5-BAD1-AC9D8A08D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67EB877-8CB4-4D52-B10B-53D73DAE4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4122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62F0A5-0083-4FCC-BC01-1E5308C61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05BB35F-BBE6-4282-9E9A-2E3E2F1FA8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A93B15-4860-4160-8B90-17130415F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3988F8F-4315-4979-8255-925E73C33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C68880-39D9-4E3E-8FAA-C15BD99C1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6FAB00-74BA-4B30-A868-0D0B13400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58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723E860-0ACD-4D31-8BFF-44873C18C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8D0D83-6A97-4CC3-BEF7-F6F27E687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F2F928-3D74-4A49-BFAD-05E70F561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52F3D-87ED-43F0-B297-0564992159D0}" type="datetimeFigureOut">
              <a:rPr lang="it-IT" smtClean="0"/>
              <a:t>23/03/2024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5E60E0-4603-472D-92B0-7B2601D8CF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CF632F-9728-4566-813A-9249E4792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9F2D7-EAF9-4AAE-BC50-EFF1DB9649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4139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737103-1684-42AA-9BCB-C1D921C989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74AC34A-2B34-414C-8897-005450BEBC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17-20</a:t>
            </a:r>
          </a:p>
        </p:txBody>
      </p:sp>
    </p:spTree>
    <p:extLst>
      <p:ext uri="{BB962C8B-B14F-4D97-AF65-F5344CB8AC3E}">
        <p14:creationId xmlns:p14="http://schemas.microsoft.com/office/powerpoint/2010/main" val="1182683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960FDE-DEB6-464A-A593-F1BB6727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Chapter</a:t>
            </a:r>
            <a:r>
              <a:rPr lang="it-IT" dirty="0"/>
              <a:t> 6</a:t>
            </a:r>
            <a:br>
              <a:rPr lang="it-IT" dirty="0"/>
            </a:br>
            <a:r>
              <a:rPr lang="it-IT" dirty="0" err="1"/>
              <a:t>Reacting</a:t>
            </a:r>
            <a:r>
              <a:rPr lang="it-IT" dirty="0"/>
              <a:t> to </a:t>
            </a:r>
            <a:r>
              <a:rPr lang="it-IT" dirty="0" err="1"/>
              <a:t>Dispositionalism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278F0A-7DB1-4F1A-A9CC-BB1D15982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Lo saltiamo</a:t>
            </a:r>
          </a:p>
          <a:p>
            <a:r>
              <a:rPr lang="it-IT" dirty="0"/>
              <a:t>contiene una critica al </a:t>
            </a:r>
            <a:r>
              <a:rPr lang="it-IT" dirty="0" err="1"/>
              <a:t>dispositionalism</a:t>
            </a:r>
            <a:r>
              <a:rPr lang="it-IT" dirty="0"/>
              <a:t> e una difesa del </a:t>
            </a:r>
            <a:r>
              <a:rPr lang="it-IT" dirty="0" err="1"/>
              <a:t>categoricalism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5664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ED40B2-D966-4DB2-80D5-323DDBB3B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Chapter</a:t>
            </a:r>
            <a:r>
              <a:rPr lang="it-IT" dirty="0"/>
              <a:t> 7</a:t>
            </a:r>
            <a:br>
              <a:rPr lang="it-IT" dirty="0"/>
            </a:br>
            <a:r>
              <a:rPr lang="it-IT" dirty="0" err="1"/>
              <a:t>Particulars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574E16-A7E4-47E3-8FAF-115549704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Leggiamo dal libro </a:t>
            </a:r>
            <a:r>
              <a:rPr lang="it-IT"/>
              <a:t>fino a:</a:t>
            </a:r>
            <a:endParaRPr lang="it-IT" dirty="0"/>
          </a:p>
          <a:p>
            <a:r>
              <a:rPr lang="en-US" dirty="0"/>
              <a:t>There are of course cases</a:t>
            </a:r>
          </a:p>
          <a:p>
            <a:r>
              <a:rPr lang="en-US" dirty="0"/>
              <a:t>where the change is so great that we will not be prepared</a:t>
            </a:r>
          </a:p>
          <a:p>
            <a:r>
              <a:rPr lang="en-US" dirty="0"/>
              <a:t>to speak of sameness of particular even in this ‘loose and</a:t>
            </a:r>
          </a:p>
          <a:p>
            <a:r>
              <a:rPr lang="en-US" dirty="0"/>
              <a:t>popular’ sense. If a drinking glass shatters into a myriad of</a:t>
            </a:r>
          </a:p>
          <a:p>
            <a:r>
              <a:rPr lang="en-US" dirty="0"/>
              <a:t>small pieces, there is no drinking glass left. Ideally, conditions</a:t>
            </a:r>
          </a:p>
          <a:p>
            <a:r>
              <a:rPr lang="en-US" dirty="0"/>
              <a:t>for ‘loose and popular’ identity would need to be spelt out.</a:t>
            </a:r>
          </a:p>
          <a:p>
            <a:r>
              <a:rPr lang="en-US" dirty="0"/>
              <a:t>But that is a rather detailed investigation that will not be</a:t>
            </a:r>
          </a:p>
          <a:p>
            <a:r>
              <a:rPr lang="it-IT" dirty="0" err="1"/>
              <a:t>pursued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here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118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4EB850-1758-4F6B-86DE-53D3B08ED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9A7BB7-A4BD-4F64-B1BD-3630E09D9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17-18</a:t>
            </a:r>
          </a:p>
          <a:p>
            <a:r>
              <a:rPr lang="it-IT" dirty="0"/>
              <a:t>21/2/24</a:t>
            </a:r>
          </a:p>
        </p:txBody>
      </p:sp>
    </p:spTree>
    <p:extLst>
      <p:ext uri="{BB962C8B-B14F-4D97-AF65-F5344CB8AC3E}">
        <p14:creationId xmlns:p14="http://schemas.microsoft.com/office/powerpoint/2010/main" val="1330039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701888-5FF9-4F0A-B016-D4BFDD825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3D8905BC-D50B-40D3-8470-20135F2042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4243397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4A39C5-AEC6-4266-B043-B19346619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Cap. 5 Laws of nature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78A922-231B-4907-B84E-71B2E6224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Saltiamo una lunga parte dove vengono forniti complessi dettagli sulla teoria delle leggi di natura come relazioni tra universali.</a:t>
            </a:r>
          </a:p>
          <a:p>
            <a:r>
              <a:rPr lang="it-IT" dirty="0"/>
              <a:t>Passiamo alla parte finale del cap. sulla causalità (p. 44):</a:t>
            </a:r>
          </a:p>
          <a:p>
            <a:r>
              <a:rPr lang="en-US" i="1" dirty="0" err="1"/>
              <a:t>Causation</a:t>
            </a:r>
            <a:r>
              <a:rPr lang="en-US" dirty="0" err="1"/>
              <a:t>.We</a:t>
            </a:r>
            <a:r>
              <a:rPr lang="en-US" dirty="0"/>
              <a:t> have introduced a new theme in this discussion:</a:t>
            </a:r>
          </a:p>
          <a:p>
            <a:r>
              <a:rPr lang="it-IT" dirty="0" err="1"/>
              <a:t>causation</a:t>
            </a:r>
            <a:r>
              <a:rPr lang="it-IT" dirty="0"/>
              <a:t>. …</a:t>
            </a:r>
          </a:p>
          <a:p>
            <a:r>
              <a:rPr lang="it-IT" dirty="0"/>
              <a:t>LEGGIAMO DAL LIBRO</a:t>
            </a:r>
          </a:p>
        </p:txBody>
      </p:sp>
    </p:spTree>
    <p:extLst>
      <p:ext uri="{BB962C8B-B14F-4D97-AF65-F5344CB8AC3E}">
        <p14:creationId xmlns:p14="http://schemas.microsoft.com/office/powerpoint/2010/main" val="2193592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77079F-C11A-4CF6-8954-1842E7047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AD08C9-F60F-42F6-8FE9-EBFF216A6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Letto fino  a p. 46:</a:t>
            </a:r>
          </a:p>
          <a:p>
            <a:r>
              <a:rPr lang="it-IT" dirty="0"/>
              <a:t>(And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don’t</a:t>
            </a:r>
            <a:r>
              <a:rPr lang="it-IT" dirty="0"/>
              <a:t> </a:t>
            </a:r>
            <a:r>
              <a:rPr lang="it-IT" dirty="0" err="1"/>
              <a:t>have</a:t>
            </a:r>
            <a:endParaRPr lang="it-IT" dirty="0"/>
          </a:p>
          <a:p>
            <a:r>
              <a:rPr lang="en-US" dirty="0"/>
              <a:t>to think, as Hume seems to assume, that this would have to</a:t>
            </a:r>
          </a:p>
          <a:p>
            <a:r>
              <a:rPr lang="en-US" dirty="0"/>
              <a:t>be a necessary connection. It could be contingent.)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1267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0A527-4E79-4F52-95E6-2C3BEA09C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F07FCE-FB9C-4CC3-9367-D8785FB92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19-20</a:t>
            </a:r>
          </a:p>
          <a:p>
            <a:r>
              <a:rPr lang="it-IT" dirty="0"/>
              <a:t>22/3/24</a:t>
            </a:r>
          </a:p>
        </p:txBody>
      </p:sp>
    </p:spTree>
    <p:extLst>
      <p:ext uri="{BB962C8B-B14F-4D97-AF65-F5344CB8AC3E}">
        <p14:creationId xmlns:p14="http://schemas.microsoft.com/office/powerpoint/2010/main" val="1641636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C5AE9E-DAC3-469D-9B3B-220EAEFA6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riprendiamo da p. 46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75010D-270C-496C-8346-4DE085CF4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Incidentally, Hume also denies that we experience causality</a:t>
            </a:r>
          </a:p>
          <a:p>
            <a:r>
              <a:rPr lang="en-US" dirty="0"/>
              <a:t>in connection with willing our actions (in many places in his</a:t>
            </a:r>
          </a:p>
          <a:p>
            <a:r>
              <a:rPr lang="en-US" i="1" dirty="0"/>
              <a:t>Treatise </a:t>
            </a:r>
            <a:r>
              <a:rPr lang="en-US" dirty="0"/>
              <a:t>and </a:t>
            </a:r>
            <a:r>
              <a:rPr lang="en-US" i="1" dirty="0"/>
              <a:t>Enquiries</a:t>
            </a:r>
            <a:r>
              <a:rPr lang="en-US" dirty="0"/>
              <a:t>). I think he may be wrong here also.</a:t>
            </a:r>
          </a:p>
          <a:p>
            <a:r>
              <a:rPr lang="en-US" dirty="0"/>
              <a:t>There seems to be direct introspective awareness of causes</a:t>
            </a:r>
          </a:p>
          <a:p>
            <a:r>
              <a:rPr lang="en-US" dirty="0"/>
              <a:t>here, once again. We can be aware, with the usual caution</a:t>
            </a:r>
          </a:p>
          <a:p>
            <a:r>
              <a:rPr lang="en-US" dirty="0"/>
              <a:t>that we might be mistaken, that we have successfully </a:t>
            </a:r>
            <a:r>
              <a:rPr lang="en-US" i="1" dirty="0"/>
              <a:t>acted </a:t>
            </a:r>
            <a:r>
              <a:rPr lang="en-US" dirty="0"/>
              <a:t>in</a:t>
            </a:r>
          </a:p>
          <a:p>
            <a:r>
              <a:rPr lang="en-US" dirty="0"/>
              <a:t>a certain situation, that what we did sprang from our will as</a:t>
            </a:r>
          </a:p>
          <a:p>
            <a:r>
              <a:rPr lang="en-US" dirty="0"/>
              <a:t>cause. (I’ll try to cast some further light on this in the last</a:t>
            </a:r>
          </a:p>
          <a:p>
            <a:r>
              <a:rPr lang="it-IT" dirty="0" err="1"/>
              <a:t>chapter</a:t>
            </a:r>
            <a:r>
              <a:rPr lang="it-IT" dirty="0"/>
              <a:t> – </a:t>
            </a:r>
            <a:r>
              <a:rPr lang="it-IT" dirty="0" err="1"/>
              <a:t>about</a:t>
            </a:r>
            <a:r>
              <a:rPr lang="it-IT" dirty="0"/>
              <a:t> the mind.)</a:t>
            </a:r>
          </a:p>
        </p:txBody>
      </p:sp>
    </p:spTree>
    <p:extLst>
      <p:ext uri="{BB962C8B-B14F-4D97-AF65-F5344CB8AC3E}">
        <p14:creationId xmlns:p14="http://schemas.microsoft.com/office/powerpoint/2010/main" val="3535569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62D05-C992-42F4-9324-8171D92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B443C4-67C9-4DA2-95B1-09F186AC6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 have already suggested that the ‘fundamental tie’ might</a:t>
            </a:r>
          </a:p>
          <a:p>
            <a:r>
              <a:rPr lang="en-US" dirty="0"/>
              <a:t>be construed as an objective necessity that universals must</a:t>
            </a:r>
          </a:p>
          <a:p>
            <a:r>
              <a:rPr lang="en-US" dirty="0"/>
              <a:t>always be instantiated somewhere, and particulars must have</a:t>
            </a:r>
          </a:p>
          <a:p>
            <a:r>
              <a:rPr lang="en-US" dirty="0"/>
              <a:t>properties. They need states of affairs to live in. It would</a:t>
            </a:r>
          </a:p>
          <a:p>
            <a:r>
              <a:rPr lang="en-US" dirty="0"/>
              <a:t>be nice to have a further addition. Universals must be subject</a:t>
            </a:r>
          </a:p>
          <a:p>
            <a:r>
              <a:rPr lang="en-US" dirty="0"/>
              <a:t>to laws, so must link up with universals in nomic</a:t>
            </a:r>
          </a:p>
          <a:p>
            <a:r>
              <a:rPr lang="en-US" dirty="0"/>
              <a:t>(law-like) fashion in the way we have just discussed. But,</a:t>
            </a:r>
          </a:p>
          <a:p>
            <a:r>
              <a:rPr lang="en-US" dirty="0"/>
              <a:t>at the same time, what particular laws the world obeys</a:t>
            </a:r>
          </a:p>
          <a:p>
            <a:r>
              <a:rPr lang="en-US" dirty="0"/>
              <a:t>would be contingent.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0050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6EB7EA-5D65-473B-BFE0-2D36D4999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E22D76-CC39-4195-9B3B-DCE16ACCA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attraction of introducing </a:t>
            </a:r>
            <a:r>
              <a:rPr lang="en-US" i="1" dirty="0"/>
              <a:t>this </a:t>
            </a:r>
            <a:r>
              <a:rPr lang="en-US" dirty="0"/>
              <a:t>necessity into the world is that it would outlaw </a:t>
            </a:r>
            <a:r>
              <a:rPr lang="en-US" i="1" dirty="0"/>
              <a:t>epiphenomenal</a:t>
            </a:r>
          </a:p>
          <a:p>
            <a:r>
              <a:rPr lang="en-US" dirty="0"/>
              <a:t>universals – universals that exist, are instantiated, but have</a:t>
            </a:r>
          </a:p>
          <a:p>
            <a:r>
              <a:rPr lang="en-US" dirty="0"/>
              <a:t>no nomic links to other universals, and so, according to my</a:t>
            </a:r>
          </a:p>
          <a:p>
            <a:r>
              <a:rPr lang="en-US" dirty="0"/>
              <a:t>theory of laws of nature, no power in the world. How would</a:t>
            </a:r>
          </a:p>
          <a:p>
            <a:r>
              <a:rPr lang="en-US"/>
              <a:t>we know of their existence?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16913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3" ma:contentTypeDescription="Creare un nuovo documento." ma:contentTypeScope="" ma:versionID="569f9ee2377c2500ad9f44214f909257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7ee8c77f4e4dd0e793db30fb82196a23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F1370A-85F5-47A0-AC22-F823898A55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BDBF11-F79B-491D-BCEA-B64317A474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52E312-3237-492C-8822-486F0FD57492}">
  <ds:schemaRefs>
    <ds:schemaRef ds:uri="http://purl.org/dc/elements/1.1/"/>
    <ds:schemaRef ds:uri="http://purl.org/dc/dcmitype/"/>
    <ds:schemaRef ds:uri="77ddd94a-cbfa-4b1e-8bf0-3aa5bb02ce07"/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477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di Office</vt:lpstr>
      <vt:lpstr>Inglese 23-24</vt:lpstr>
      <vt:lpstr>Presentazione standard di PowerPoint</vt:lpstr>
      <vt:lpstr>Presentazione standard di PowerPoint</vt:lpstr>
      <vt:lpstr>Cap. 5 Laws of nature</vt:lpstr>
      <vt:lpstr>Presentazione standard di PowerPoint</vt:lpstr>
      <vt:lpstr>Presentazione standard di PowerPoint</vt:lpstr>
      <vt:lpstr>riprendiamo da p. 46</vt:lpstr>
      <vt:lpstr>Presentazione standard di PowerPoint</vt:lpstr>
      <vt:lpstr>Presentazione standard di PowerPoint</vt:lpstr>
      <vt:lpstr>Chapter 6 Reacting to Dispositionalism</vt:lpstr>
      <vt:lpstr>Chapter 7 Particulars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23-24</dc:title>
  <dc:creator>Francesco Orilia</dc:creator>
  <cp:lastModifiedBy>Francesco Orilia</cp:lastModifiedBy>
  <cp:revision>7</cp:revision>
  <dcterms:created xsi:type="dcterms:W3CDTF">2024-03-17T11:54:06Z</dcterms:created>
  <dcterms:modified xsi:type="dcterms:W3CDTF">2024-03-23T06:40:18Z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