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4" r:id="rId4"/>
    <p:sldId id="293" r:id="rId5"/>
    <p:sldId id="289" r:id="rId6"/>
    <p:sldId id="290" r:id="rId7"/>
    <p:sldId id="291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11" r:id="rId17"/>
    <p:sldId id="313" r:id="rId18"/>
    <p:sldId id="314" r:id="rId19"/>
    <p:sldId id="303" r:id="rId20"/>
    <p:sldId id="304" r:id="rId21"/>
    <p:sldId id="305" r:id="rId22"/>
    <p:sldId id="306" r:id="rId23"/>
    <p:sldId id="307" r:id="rId24"/>
    <p:sldId id="308" r:id="rId25"/>
    <p:sldId id="315" r:id="rId26"/>
    <p:sldId id="309" r:id="rId27"/>
    <p:sldId id="316" r:id="rId28"/>
    <p:sldId id="322" r:id="rId29"/>
    <p:sldId id="317" r:id="rId3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D24B5D-EE63-49D9-991E-4E710B53E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EF7FAE-7068-4E47-8A5E-7BEE4E805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A7B43F-BD5F-4A25-A702-B8A6B45A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DC981B-2AC5-417D-993F-BFF7E8F22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25C32C-919C-46AB-A337-8676598F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440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467477-350A-4745-A517-1EA4993C6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DE0A7E3-0DA1-47F9-91A1-B51978060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555981-C471-47BC-9596-DED3F3DC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D0BF63-6A8F-4D62-B7C0-FE926C7D9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8FCA36-BADF-49CF-B5FA-D6332BC3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46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A674346-ABDF-47F3-8B0E-E7D5ADDF8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4374065-4695-4F62-8FBA-6AEE9A75C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DC2AFE-8DD3-4B19-82BF-CA7E349C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598E49-DEE2-48D5-959F-2010EC2F9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5D2CB5-8536-4A72-9D2E-282A9146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21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87C96-A13F-41FD-AE38-7E8C3E702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29AA9C-F1D3-468E-9726-6D547F01C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FE2435-42A9-48A1-8F91-4128993B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947DF3-8A6C-4716-841B-8D0C1FD7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2510B7-D707-451A-A3C9-C39F3C50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469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D91ED1-2C73-4975-A5B8-7B2685F74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1CA325-F880-4390-BCD6-690897EB9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A774FF-44FD-4068-8240-58ADE78CF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C8B521-A7CC-4F2E-B279-848EB2231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19E0FC-5438-49A5-93F0-1F601122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22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5C9D08-E5C1-4188-BCA7-5A10F82B6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B3D430-3068-44F3-9F61-094B3A4AA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5EAB8AD-46B0-4060-8B52-5B5DCE6BF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C9FC21-4D88-4C1A-ADF6-9596CEBF4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09ABB1-5CAE-49B7-AA38-479B3558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336340-A1C5-4BF7-ABC1-F8E97068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681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769E45-BE2B-4856-AB9F-317E7276C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DBFB8CF-B299-4903-AC99-766976D81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ED0408-7B0F-467D-AD19-4B0C01B6B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A294A9C-7F31-4B41-841B-2EDAD39A1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06E6E5A-94C1-4DC1-93FA-99EE73A22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9CF94F2-1EBC-4B14-969C-74AC7008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A888E0B-9B9A-4791-9425-89BA7E921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6C87516-58A9-40A9-A403-EBDF1FDD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39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493826-515E-4BA8-B68D-5F6E3957F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8AFF6D0-3279-430C-BF30-B9FC9DBA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C93E47D-265E-4409-A3B8-93C41190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72173D8-7148-4F8C-A260-C33F521C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81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98D590-82C0-4491-A9AD-3993DA50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5626774-50F5-4014-9DD2-325BFD35C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565D1A5-4AFC-4641-9EB7-EFADB6E06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229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6530A0-013C-45D3-9243-FEC6670C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40D898-64A9-4BEF-B31A-938B7C1FC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EFD48F-A7FA-4612-AA8C-831374A59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130EDE-68FC-462E-880D-EB2BE549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0F7B07-7153-4565-9539-3AC3EDAF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F48357-67E1-4F30-B375-E4C705D2F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631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62376F-EEFB-4086-AAD3-E78B10CF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DA732D4-9604-4C5B-BB22-312F945F0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AA0B442-9594-418E-B6FF-AFDD49BC7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4A70AAF-9339-417D-B399-F21D14A5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D6DAED-FE93-417F-B6A6-40FA9C058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8E3673-291C-47F0-97A0-BCDB514E2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132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25A6F90-A008-48E9-A6B2-6B0564CA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F82E21E-21CC-4686-B3AB-4680590A4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5997FF-FDF0-4EBA-8EF9-50C7A5DFAF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C840F-D2CB-4EBA-8155-B53F89BC3766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716485-DB17-4F87-8E9A-8FB4FC9D1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6C7786-A8AC-48FA-AE71-104D17AC5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ECA3D-391F-4357-8131-FC7AE5048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466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FE4BAA-9DED-4AB2-AFAC-F7E691CA25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7F9E2D5-DAD4-4C26-AB18-D1956700E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5-9</a:t>
            </a:r>
          </a:p>
        </p:txBody>
      </p:sp>
    </p:spTree>
    <p:extLst>
      <p:ext uri="{BB962C8B-B14F-4D97-AF65-F5344CB8AC3E}">
        <p14:creationId xmlns:p14="http://schemas.microsoft.com/office/powerpoint/2010/main" val="4126351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64EC6-97F4-429F-9C9E-8392288DE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413CC9-004B-48D5-94D1-4095AFCA0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Resemblance has </a:t>
            </a:r>
            <a:r>
              <a:rPr lang="en-US" i="1" dirty="0"/>
              <a:t>degrees </a:t>
            </a:r>
            <a:r>
              <a:rPr lang="en-US" dirty="0"/>
              <a:t>together with a highest degree: exact resemblance. This highest degree is a</a:t>
            </a:r>
          </a:p>
          <a:p>
            <a:r>
              <a:rPr lang="en-US" dirty="0"/>
              <a:t>symmetrical, transitive, and reflexive relation. (A relation is</a:t>
            </a:r>
          </a:p>
          <a:p>
            <a:r>
              <a:rPr lang="en-US" i="1" dirty="0"/>
              <a:t>symmetrical </a:t>
            </a:r>
            <a:r>
              <a:rPr lang="en-US" dirty="0"/>
              <a:t>if when </a:t>
            </a:r>
            <a:r>
              <a:rPr lang="en-US" i="1" dirty="0"/>
              <a:t>a </a:t>
            </a:r>
            <a:r>
              <a:rPr lang="en-US" dirty="0"/>
              <a:t>has it to </a:t>
            </a:r>
            <a:r>
              <a:rPr lang="en-US" i="1" dirty="0"/>
              <a:t>b, b </a:t>
            </a:r>
            <a:r>
              <a:rPr lang="en-US" dirty="0"/>
              <a:t>has it to </a:t>
            </a:r>
            <a:r>
              <a:rPr lang="en-US" i="1" dirty="0"/>
              <a:t>a</a:t>
            </a:r>
            <a:r>
              <a:rPr lang="en-US" dirty="0"/>
              <a:t>. It is </a:t>
            </a:r>
            <a:r>
              <a:rPr lang="en-US" i="1" dirty="0"/>
              <a:t>transitive</a:t>
            </a:r>
          </a:p>
          <a:p>
            <a:r>
              <a:rPr lang="en-US" dirty="0"/>
              <a:t>if when </a:t>
            </a:r>
            <a:r>
              <a:rPr lang="en-US" i="1" dirty="0"/>
              <a:t>a </a:t>
            </a:r>
            <a:r>
              <a:rPr lang="en-US" dirty="0"/>
              <a:t>has it to </a:t>
            </a:r>
            <a:r>
              <a:rPr lang="en-US" i="1" dirty="0"/>
              <a:t>b, </a:t>
            </a:r>
            <a:r>
              <a:rPr lang="en-US" dirty="0"/>
              <a:t>and </a:t>
            </a:r>
            <a:r>
              <a:rPr lang="en-US" i="1" dirty="0"/>
              <a:t>b </a:t>
            </a:r>
            <a:r>
              <a:rPr lang="en-US" dirty="0"/>
              <a:t>has it to </a:t>
            </a:r>
            <a:r>
              <a:rPr lang="en-US" i="1" dirty="0"/>
              <a:t>c</a:t>
            </a:r>
            <a:r>
              <a:rPr lang="en-US" dirty="0"/>
              <a:t>, then </a:t>
            </a:r>
            <a:r>
              <a:rPr lang="en-US" i="1" dirty="0"/>
              <a:t>a </a:t>
            </a:r>
            <a:r>
              <a:rPr lang="en-US" dirty="0"/>
              <a:t>has it to</a:t>
            </a:r>
          </a:p>
          <a:p>
            <a:r>
              <a:rPr lang="en-US" i="1" dirty="0"/>
              <a:t>c</a:t>
            </a:r>
            <a:r>
              <a:rPr lang="en-US" dirty="0"/>
              <a:t>. It is </a:t>
            </a:r>
            <a:r>
              <a:rPr lang="en-US" i="1" dirty="0"/>
              <a:t>reflexive </a:t>
            </a:r>
            <a:r>
              <a:rPr lang="en-US" dirty="0"/>
              <a:t>if </a:t>
            </a:r>
            <a:r>
              <a:rPr lang="en-US" i="1" dirty="0"/>
              <a:t>a </a:t>
            </a:r>
            <a:r>
              <a:rPr lang="en-US" dirty="0"/>
              <a:t>has it to itself.) Such relations pick out</a:t>
            </a:r>
          </a:p>
          <a:p>
            <a:r>
              <a:rPr lang="en-US" i="1" dirty="0"/>
              <a:t>equivalence classes </a:t>
            </a:r>
            <a:r>
              <a:rPr lang="en-US" dirty="0"/>
              <a:t>that can then be used as a substitute for the</a:t>
            </a:r>
          </a:p>
          <a:p>
            <a:r>
              <a:rPr lang="en-US" i="1" dirty="0"/>
              <a:t>identity </a:t>
            </a:r>
            <a:r>
              <a:rPr lang="en-US" dirty="0"/>
              <a:t>that is postulated by those who accept universals.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4058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579993-3AC3-45F6-BBFA-88D031BF4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7980B1-3DC0-4622-8B57-FF644AA33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lean to properties as universals rather than tropes, but the</a:t>
            </a:r>
          </a:p>
          <a:p>
            <a:r>
              <a:rPr lang="en-US" dirty="0"/>
              <a:t>difference between the power of the two theories is not, I</a:t>
            </a:r>
          </a:p>
          <a:p>
            <a:r>
              <a:rPr lang="en-US" dirty="0"/>
              <a:t>now think, very great. But when we get to </a:t>
            </a:r>
            <a:r>
              <a:rPr lang="en-US" i="1" dirty="0"/>
              <a:t>laws of nature </a:t>
            </a:r>
            <a:r>
              <a:rPr lang="en-US" dirty="0"/>
              <a:t>it</a:t>
            </a:r>
          </a:p>
          <a:p>
            <a:r>
              <a:rPr lang="en-US" dirty="0"/>
              <a:t>will be argued that universals have one great advantage over</a:t>
            </a:r>
          </a:p>
          <a:p>
            <a:r>
              <a:rPr lang="en-US" dirty="0"/>
              <a:t>tropes, an advantage that I hope may be decisive.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046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F6941B-2646-4B0A-B897-924A59A6B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225CA6-88A9-43C7-B15D-1727CBB7A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that the trope view is sometimes, with quite good</a:t>
            </a:r>
          </a:p>
          <a:p>
            <a:r>
              <a:rPr lang="en-US" dirty="0"/>
              <a:t>reason, called ‘moderate Nominalism’. It accepts properties,</a:t>
            </a:r>
          </a:p>
          <a:p>
            <a:r>
              <a:rPr lang="en-US" dirty="0"/>
              <a:t>but denies that they are universals. It is a ‘middle way’ that</a:t>
            </a:r>
          </a:p>
          <a:p>
            <a:r>
              <a:rPr lang="it-IT" dirty="0" err="1"/>
              <a:t>many</a:t>
            </a:r>
            <a:r>
              <a:rPr lang="it-IT" dirty="0"/>
              <a:t> </a:t>
            </a:r>
            <a:r>
              <a:rPr lang="it-IT" dirty="0" err="1"/>
              <a:t>metaphysicians</a:t>
            </a:r>
            <a:r>
              <a:rPr lang="it-IT" dirty="0"/>
              <a:t> </a:t>
            </a:r>
            <a:r>
              <a:rPr lang="it-IT" dirty="0" err="1"/>
              <a:t>uphold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4928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ED203-7503-4121-850E-663811CAC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984226-9758-46B2-ABDB-57D96678C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issue that arises for both universals and tropes</a:t>
            </a:r>
          </a:p>
          <a:p>
            <a:r>
              <a:rPr lang="en-US" dirty="0"/>
              <a:t>is that between </a:t>
            </a:r>
            <a:r>
              <a:rPr lang="en-US" i="1" dirty="0"/>
              <a:t>attribute </a:t>
            </a:r>
            <a:r>
              <a:rPr lang="en-US" dirty="0"/>
              <a:t>theories and </a:t>
            </a:r>
            <a:r>
              <a:rPr lang="en-US" i="1" dirty="0"/>
              <a:t>bundle </a:t>
            </a:r>
            <a:r>
              <a:rPr lang="en-US" dirty="0"/>
              <a:t>theories. Bundle</a:t>
            </a:r>
          </a:p>
          <a:p>
            <a:r>
              <a:rPr lang="en-US" dirty="0"/>
              <a:t>theories, to take them first, are so </a:t>
            </a:r>
            <a:r>
              <a:rPr lang="en-US" dirty="0" err="1"/>
              <a:t>enamoured</a:t>
            </a:r>
            <a:r>
              <a:rPr lang="en-US" dirty="0"/>
              <a:t> of properties</a:t>
            </a:r>
          </a:p>
          <a:p>
            <a:r>
              <a:rPr lang="en-US" dirty="0"/>
              <a:t>that particulars, ordinary things, are held to be bundles of</a:t>
            </a:r>
          </a:p>
          <a:p>
            <a:r>
              <a:rPr lang="en-US" dirty="0"/>
              <a:t>properties. Consider all the properties of a billiard ball. On</a:t>
            </a:r>
          </a:p>
          <a:p>
            <a:r>
              <a:rPr lang="en-US" dirty="0"/>
              <a:t>a bundle view the billiard ball is just all of its properties,</a:t>
            </a:r>
          </a:p>
          <a:p>
            <a:r>
              <a:rPr lang="en-US" dirty="0"/>
              <a:t>bundled together by a relation that is often called </a:t>
            </a:r>
            <a:r>
              <a:rPr lang="en-US" i="1" dirty="0"/>
              <a:t>compresence.</a:t>
            </a:r>
          </a:p>
        </p:txBody>
      </p:sp>
    </p:spTree>
    <p:extLst>
      <p:ext uri="{BB962C8B-B14F-4D97-AF65-F5344CB8AC3E}">
        <p14:creationId xmlns:p14="http://schemas.microsoft.com/office/powerpoint/2010/main" val="4205173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96256A-E687-4E88-9674-A594FD8E3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0AA97D-D670-4C53-B365-8545D5C20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have bundles of universals: the theory adopted</a:t>
            </a:r>
          </a:p>
          <a:p>
            <a:r>
              <a:rPr lang="en-US" dirty="0"/>
              <a:t>by Russell, though only in his later years. He did not get</a:t>
            </a:r>
          </a:p>
          <a:p>
            <a:r>
              <a:rPr lang="en-US" dirty="0"/>
              <a:t>many followers for this view. Or you can have bundles of</a:t>
            </a:r>
          </a:p>
          <a:p>
            <a:r>
              <a:rPr lang="en-US" dirty="0"/>
              <a:t>tropes – the classic, though not the first ‘bundle of tropes’</a:t>
            </a:r>
          </a:p>
          <a:p>
            <a:r>
              <a:rPr lang="en-US" dirty="0"/>
              <a:t>theory, is the great essay by the Harvard philosopher Donald</a:t>
            </a:r>
          </a:p>
          <a:p>
            <a:r>
              <a:rPr lang="it-IT" dirty="0"/>
              <a:t>Williams: ‘</a:t>
            </a:r>
            <a:r>
              <a:rPr lang="en-US" dirty="0"/>
              <a:t>The Elements of Being’. See D.C. Williams 1966.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9125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38660-B134-422F-8572-6AC6FBFFC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CA3532-2EC8-4599-B31A-CB9F5DAFC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Bundle theories make properties the only fundamental</a:t>
            </a:r>
          </a:p>
          <a:p>
            <a:r>
              <a:rPr lang="en-US" dirty="0"/>
              <a:t>constituents of particulars. But attribute theorists (I’m among</a:t>
            </a:r>
          </a:p>
          <a:p>
            <a:r>
              <a:rPr lang="it-IT" dirty="0" err="1"/>
              <a:t>them</a:t>
            </a:r>
            <a:r>
              <a:rPr lang="it-IT" dirty="0"/>
              <a:t>) </a:t>
            </a:r>
            <a:r>
              <a:rPr lang="it-IT" dirty="0" err="1"/>
              <a:t>hold</a:t>
            </a:r>
            <a:r>
              <a:rPr lang="it-IT" dirty="0"/>
              <a:t> </a:t>
            </a:r>
            <a:r>
              <a:rPr lang="en-US" dirty="0"/>
              <a:t>that there are particulars that </a:t>
            </a:r>
            <a:r>
              <a:rPr lang="en-US" i="1" dirty="0"/>
              <a:t>have </a:t>
            </a:r>
            <a:r>
              <a:rPr lang="en-US" dirty="0"/>
              <a:t>the properties.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3003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7B61F5-BE16-4DB1-A1AE-4F6A9EB44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ACD3D7-B289-4B9D-B0B6-BC36A3ED3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7-8</a:t>
            </a:r>
          </a:p>
          <a:p>
            <a:r>
              <a:rPr lang="it-IT" dirty="0"/>
              <a:t>23/2/24</a:t>
            </a:r>
          </a:p>
        </p:txBody>
      </p:sp>
    </p:spTree>
    <p:extLst>
      <p:ext uri="{BB962C8B-B14F-4D97-AF65-F5344CB8AC3E}">
        <p14:creationId xmlns:p14="http://schemas.microsoft.com/office/powerpoint/2010/main" val="2483115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BEFAD8-761B-4EEC-94E8-4B0CEF6F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Memorandum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FB9890-D4CD-44C4-94B5-17C6FBD13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it-IT" sz="3600" dirty="0"/>
              <a:t>Ricordo che non ci saranno lezioni la prossima settimana</a:t>
            </a:r>
          </a:p>
          <a:p>
            <a:pPr lvl="1"/>
            <a:r>
              <a:rPr lang="it-IT" sz="3600" dirty="0"/>
              <a:t>Riprenderemo giovedì 7 Marzo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3312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89603E-B8B7-4C06-A6C4-59D9F7751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lezione di ieri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7C4207-E944-4FC4-9DC0-51E9B976D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Avevamo concluso con (pp. 13-14):</a:t>
            </a:r>
          </a:p>
          <a:p>
            <a:endParaRPr lang="it-IT" dirty="0"/>
          </a:p>
          <a:p>
            <a:r>
              <a:rPr lang="en-US" dirty="0">
                <a:solidFill>
                  <a:srgbClr val="FF0000"/>
                </a:solidFill>
              </a:rPr>
              <a:t>Bundle theories make properties the only fundamental</a:t>
            </a:r>
          </a:p>
          <a:p>
            <a:r>
              <a:rPr lang="en-US" dirty="0">
                <a:solidFill>
                  <a:srgbClr val="FF0000"/>
                </a:solidFill>
              </a:rPr>
              <a:t>constituents of particulars. But attribute theorists (I’m among</a:t>
            </a:r>
          </a:p>
          <a:p>
            <a:r>
              <a:rPr lang="it-IT" dirty="0" err="1">
                <a:solidFill>
                  <a:srgbClr val="FF0000"/>
                </a:solidFill>
              </a:rPr>
              <a:t>them</a:t>
            </a:r>
            <a:r>
              <a:rPr lang="it-IT" dirty="0">
                <a:solidFill>
                  <a:srgbClr val="FF0000"/>
                </a:solidFill>
              </a:rPr>
              <a:t>) </a:t>
            </a:r>
            <a:r>
              <a:rPr lang="it-IT" dirty="0" err="1">
                <a:solidFill>
                  <a:srgbClr val="FF0000"/>
                </a:solidFill>
              </a:rPr>
              <a:t>hold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that there are particulars that </a:t>
            </a:r>
            <a:r>
              <a:rPr lang="en-US" i="1" dirty="0">
                <a:solidFill>
                  <a:srgbClr val="FF0000"/>
                </a:solidFill>
              </a:rPr>
              <a:t>have </a:t>
            </a:r>
            <a:r>
              <a:rPr lang="en-US" dirty="0">
                <a:solidFill>
                  <a:srgbClr val="FF0000"/>
                </a:solidFill>
              </a:rPr>
              <a:t>the properties.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Riprendiamo</a:t>
            </a:r>
            <a:r>
              <a:rPr lang="en-US" dirty="0"/>
              <a:t> …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5782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A23DE-980B-4B14-B9CD-C0C97E18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A2A5E2-9390-43F7-A1C4-38753B90F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 are attributes of particulars. It is sometimes thought</a:t>
            </a:r>
          </a:p>
          <a:p>
            <a:r>
              <a:rPr lang="en-US" dirty="0"/>
              <a:t>that attribute theorists are saddled with a Lockean substance,</a:t>
            </a:r>
          </a:p>
          <a:p>
            <a:r>
              <a:rPr lang="en-US" dirty="0"/>
              <a:t>in John Locke’s words ‘something we know not what’. That</a:t>
            </a:r>
          </a:p>
          <a:p>
            <a:r>
              <a:rPr lang="en-US" dirty="0"/>
              <a:t>is not correct at all, I think. We are just as aware, say in</a:t>
            </a:r>
          </a:p>
          <a:p>
            <a:r>
              <a:rPr lang="en-US" dirty="0"/>
              <a:t>perception, of the particularity of things – the ‘this’ and the</a:t>
            </a:r>
          </a:p>
          <a:p>
            <a:r>
              <a:rPr lang="en-US" dirty="0"/>
              <a:t>‘that’ – as we are aware of (some) of the properties of things.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553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9BC31C-16AD-4A28-B7B5-7037F2FDF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21E599-9FCC-49AC-86A6-0738F9741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22/2/24</a:t>
            </a:r>
          </a:p>
        </p:txBody>
      </p:sp>
    </p:spTree>
    <p:extLst>
      <p:ext uri="{BB962C8B-B14F-4D97-AF65-F5344CB8AC3E}">
        <p14:creationId xmlns:p14="http://schemas.microsoft.com/office/powerpoint/2010/main" val="4135422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0AB274-F925-49E4-9285-A35D26120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E6A91B-F02B-4E55-B162-2B8141395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perceive that the ball, a particular, is spherical and red.</a:t>
            </a:r>
          </a:p>
          <a:p>
            <a:r>
              <a:rPr lang="en-US" dirty="0"/>
              <a:t>Particularity, I think, is a fundamental metaphysical category</a:t>
            </a:r>
          </a:p>
          <a:p>
            <a:r>
              <a:rPr lang="en-US" dirty="0"/>
              <a:t>that can’t be </a:t>
            </a:r>
            <a:r>
              <a:rPr lang="en-US" dirty="0" err="1"/>
              <a:t>analysed</a:t>
            </a:r>
            <a:r>
              <a:rPr lang="en-US" dirty="0"/>
              <a:t> away </a:t>
            </a:r>
            <a:r>
              <a:rPr lang="en-US" i="1" dirty="0"/>
              <a:t>and it is given to us in experience</a:t>
            </a:r>
            <a:r>
              <a:rPr lang="en-US" dirty="0"/>
              <a:t>.</a:t>
            </a:r>
          </a:p>
          <a:p>
            <a:r>
              <a:rPr lang="en-US" dirty="0"/>
              <a:t>Aristotle was an attribute theorist, but shows no sign of</a:t>
            </a:r>
          </a:p>
          <a:p>
            <a:r>
              <a:rPr lang="en-US" dirty="0"/>
              <a:t>thinking that particularity is ‘something we know not what’.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2572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D173F1-98D6-469A-8D26-2C6E5688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237B43-4BD1-4C8F-BACA-7396EBFB9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observe that we have a two by two classification of</a:t>
            </a:r>
          </a:p>
          <a:p>
            <a:r>
              <a:rPr lang="en-US" dirty="0"/>
              <a:t>theories here (bundle vs. attribute, universals vs. tropes) with</a:t>
            </a:r>
          </a:p>
          <a:p>
            <a:r>
              <a:rPr lang="en-US" dirty="0"/>
              <a:t>all four boxes filled by actual eminent philosophers. There is</a:t>
            </a:r>
          </a:p>
          <a:p>
            <a:r>
              <a:rPr lang="en-US" dirty="0"/>
              <a:t>one slight complication: you can accept </a:t>
            </a:r>
            <a:r>
              <a:rPr lang="en-US" i="1" dirty="0"/>
              <a:t>both </a:t>
            </a:r>
            <a:r>
              <a:rPr lang="en-US" dirty="0"/>
              <a:t>universals and</a:t>
            </a:r>
          </a:p>
          <a:p>
            <a:r>
              <a:rPr lang="en-US" dirty="0"/>
              <a:t>tropes. The English philosopher John Cook Wilson (1926) is</a:t>
            </a:r>
          </a:p>
          <a:p>
            <a:r>
              <a:rPr lang="en-US" dirty="0"/>
              <a:t>such a case. It seems a bit uneconomical but it can be done.</a:t>
            </a:r>
          </a:p>
          <a:p>
            <a:r>
              <a:rPr lang="en-US" dirty="0"/>
              <a:t>(I’ll suggest a reason for holding such a position shortly.)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7727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7413C9-2D96-4335-8CD1-D61068EDA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585DFB-43D2-427F-9562-9C9BF99E1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Going back to property theory we need to make a distinction</a:t>
            </a:r>
          </a:p>
          <a:p>
            <a:r>
              <a:rPr lang="en-US" dirty="0"/>
              <a:t>between non-relational properties and relational</a:t>
            </a:r>
          </a:p>
          <a:p>
            <a:r>
              <a:rPr lang="en-US" dirty="0"/>
              <a:t>properties, though with the object of getting the second</a:t>
            </a:r>
          </a:p>
          <a:p>
            <a:r>
              <a:rPr lang="en-US" dirty="0"/>
              <a:t>sort of property out of the way. This distinction is </a:t>
            </a:r>
            <a:r>
              <a:rPr lang="en-US" i="1" dirty="0"/>
              <a:t>not </a:t>
            </a:r>
            <a:r>
              <a:rPr lang="en-US" dirty="0"/>
              <a:t>just the</a:t>
            </a:r>
          </a:p>
          <a:p>
            <a:r>
              <a:rPr lang="en-US" dirty="0"/>
              <a:t>distinction between properties and relations, as the examples</a:t>
            </a:r>
          </a:p>
          <a:p>
            <a:r>
              <a:rPr lang="en-US" dirty="0"/>
              <a:t>that follow show. The shape, the size, and, it would seem, the</a:t>
            </a:r>
          </a:p>
          <a:p>
            <a:r>
              <a:rPr lang="en-US" dirty="0"/>
              <a:t>mass, of objects are non-relational properties of particulars.</a:t>
            </a:r>
          </a:p>
        </p:txBody>
      </p:sp>
    </p:spTree>
    <p:extLst>
      <p:ext uri="{BB962C8B-B14F-4D97-AF65-F5344CB8AC3E}">
        <p14:creationId xmlns:p14="http://schemas.microsoft.com/office/powerpoint/2010/main" val="3192709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9BACE4-C210-4AB8-B342-41F1D3B04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6EBBB2-4F23-4097-8FFE-E1104F9E9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sometimes called the intrinsic properties, though</a:t>
            </a:r>
          </a:p>
          <a:p>
            <a:r>
              <a:rPr lang="en-US" dirty="0"/>
              <a:t>one has to be careful with that word. Examples of relational</a:t>
            </a:r>
          </a:p>
          <a:p>
            <a:r>
              <a:rPr lang="en-US" dirty="0"/>
              <a:t>properties are being five miles from any town, or being taller</a:t>
            </a:r>
          </a:p>
          <a:p>
            <a:r>
              <a:rPr lang="en-US" dirty="0"/>
              <a:t>than the Empire State Building. Relational properties thus</a:t>
            </a:r>
          </a:p>
          <a:p>
            <a:r>
              <a:rPr lang="en-US" dirty="0"/>
              <a:t>involve relations (being five miles from, or being taller than)</a:t>
            </a:r>
          </a:p>
          <a:p>
            <a:r>
              <a:rPr lang="en-US" dirty="0"/>
              <a:t>but are not themselves relations.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8884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B72D1-8F3A-4205-8EC9-B555996D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C9079A-7D8F-436B-9CD1-DC42FBD73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ordinary discourse is full</a:t>
            </a:r>
          </a:p>
          <a:p>
            <a:r>
              <a:rPr lang="en-US" dirty="0"/>
              <a:t>of ascriptions of relational properties, but in this metaphysics</a:t>
            </a:r>
            <a:endParaRPr lang="it-IT" dirty="0"/>
          </a:p>
          <a:p>
            <a:r>
              <a:rPr lang="en-US" dirty="0"/>
              <a:t>at least, they are much less important because they can be</a:t>
            </a:r>
          </a:p>
          <a:p>
            <a:r>
              <a:rPr lang="en-US" dirty="0"/>
              <a:t>replaced without loss by </a:t>
            </a:r>
            <a:r>
              <a:rPr lang="en-US" i="1" dirty="0"/>
              <a:t>relations </a:t>
            </a:r>
            <a:r>
              <a:rPr lang="en-US" dirty="0"/>
              <a:t>between particulars. Suppose</a:t>
            </a:r>
          </a:p>
          <a:p>
            <a:r>
              <a:rPr lang="en-US" dirty="0"/>
              <a:t>that you have all the particulars and all the relations in</a:t>
            </a:r>
          </a:p>
          <a:p>
            <a:r>
              <a:rPr lang="en-US" dirty="0"/>
              <a:t>which these particulars enter into, are not all the relational</a:t>
            </a:r>
          </a:p>
          <a:p>
            <a:r>
              <a:rPr lang="en-US" dirty="0"/>
              <a:t>properties there automatically?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7108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A11F1D-0215-434D-9A76-35DB41C65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0C3411-C795-44B0-90C2-E3858786C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more technical language,</a:t>
            </a:r>
          </a:p>
          <a:p>
            <a:r>
              <a:rPr lang="en-US" dirty="0"/>
              <a:t>the relational properties </a:t>
            </a:r>
            <a:r>
              <a:rPr lang="en-US" i="1" dirty="0"/>
              <a:t>supervene</a:t>
            </a:r>
            <a:r>
              <a:rPr lang="en-US" dirty="0"/>
              <a:t>, supervene with necessity,</a:t>
            </a:r>
          </a:p>
          <a:p>
            <a:r>
              <a:rPr lang="en-US" dirty="0"/>
              <a:t>on the properties and the relations. It can be tricky, sometimes,</a:t>
            </a:r>
          </a:p>
          <a:p>
            <a:r>
              <a:rPr lang="en-US" dirty="0"/>
              <a:t>to determine whether a certain property is or is not</a:t>
            </a:r>
          </a:p>
          <a:p>
            <a:r>
              <a:rPr lang="en-US" dirty="0"/>
              <a:t>relational (that is why I was a little hesitant to claim mass</a:t>
            </a:r>
          </a:p>
          <a:p>
            <a:r>
              <a:rPr lang="en-US" dirty="0"/>
              <a:t>as a non-relational property) but if it is relational then it is</a:t>
            </a:r>
          </a:p>
          <a:p>
            <a:r>
              <a:rPr lang="en-US" dirty="0"/>
              <a:t>of less ontological importance as a property because of this</a:t>
            </a:r>
          </a:p>
          <a:p>
            <a:r>
              <a:rPr lang="it-IT" dirty="0" err="1"/>
              <a:t>supervenience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154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74D9E8-E070-490D-AA1F-755C5FC1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p. 15 (trad. </a:t>
            </a:r>
            <a:r>
              <a:rPr lang="it-IT" dirty="0" err="1"/>
              <a:t>it</a:t>
            </a:r>
            <a:r>
              <a:rPr lang="it-IT" dirty="0"/>
              <a:t>., p. </a:t>
            </a:r>
            <a:r>
              <a:rPr lang="it-IT"/>
              <a:t>40): </a:t>
            </a:r>
            <a:r>
              <a:rPr lang="it-IT" dirty="0"/>
              <a:t>Tutte le proprietà </a:t>
            </a:r>
            <a:r>
              <a:rPr lang="it-IT"/>
              <a:t>sono istanziate?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B3F00B-91E0-43AB-B3EA-96BF72587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I will argue for something more controversial, but</a:t>
            </a:r>
          </a:p>
          <a:p>
            <a:r>
              <a:rPr lang="en-US" dirty="0"/>
              <a:t>central to my thinking. I maintain that all properties are</a:t>
            </a:r>
          </a:p>
          <a:p>
            <a:r>
              <a:rPr lang="it-IT" i="1" dirty="0" err="1"/>
              <a:t>instantiated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1084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EBBC2-E6A2-46AF-AEAF-34CAE3C9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6A6883-EB80-43F7-B5BB-A637D998C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That is to say, a property must be a property of a</a:t>
            </a:r>
          </a:p>
          <a:p>
            <a:r>
              <a:rPr lang="en-US" dirty="0"/>
              <a:t>particular. Properties don’t have to be instantiated </a:t>
            </a:r>
            <a:r>
              <a:rPr lang="en-US" i="1" dirty="0"/>
              <a:t>now</a:t>
            </a:r>
            <a:r>
              <a:rPr lang="en-US" dirty="0"/>
              <a:t>, past or</a:t>
            </a:r>
          </a:p>
          <a:p>
            <a:r>
              <a:rPr lang="en-US" dirty="0"/>
              <a:t>future is enough. But they must be instantiated somewhere,</a:t>
            </a:r>
          </a:p>
          <a:p>
            <a:r>
              <a:rPr lang="en-US" dirty="0"/>
              <a:t>somewhen. (To accept this is to be an ‘</a:t>
            </a:r>
            <a:r>
              <a:rPr lang="en-US" dirty="0" err="1"/>
              <a:t>omnitemporalist</a:t>
            </a:r>
            <a:r>
              <a:rPr lang="en-US" dirty="0"/>
              <a:t>’</a:t>
            </a:r>
          </a:p>
          <a:p>
            <a:r>
              <a:rPr lang="en-US" dirty="0"/>
              <a:t>about time.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7619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4ADB3-7CDF-4DB4-A495-705F5FF9F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BFE5F6-9907-42D3-9BEB-DCE844870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position about time will be argued for, </a:t>
            </a:r>
            <a:r>
              <a:rPr lang="en-US" i="1" dirty="0"/>
              <a:t>via</a:t>
            </a:r>
          </a:p>
          <a:p>
            <a:r>
              <a:rPr lang="en-US" dirty="0"/>
              <a:t>criticisms of the alternatives, in the second-to-last chapter.)</a:t>
            </a:r>
          </a:p>
          <a:p>
            <a:r>
              <a:rPr lang="en-US" dirty="0"/>
              <a:t>Suppose for instance that the total mass of the universe,</a:t>
            </a:r>
          </a:p>
          <a:p>
            <a:r>
              <a:rPr lang="en-US" dirty="0"/>
              <a:t>though huge, is finite.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5812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0DEDAF-3D41-4EE8-838A-8AC4F7294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A42F02-2AB0-406E-BB2E-C045AB35B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Then consider the possibility of some</a:t>
            </a:r>
          </a:p>
          <a:p>
            <a:r>
              <a:rPr lang="en-US" dirty="0"/>
              <a:t>mass that is greater than that finite mass. Is not this mass,</a:t>
            </a:r>
          </a:p>
          <a:p>
            <a:r>
              <a:rPr lang="en-US" dirty="0"/>
              <a:t>though not instantiated, a property? No, I say, it is no</a:t>
            </a:r>
          </a:p>
          <a:p>
            <a:r>
              <a:rPr lang="en-US" dirty="0"/>
              <a:t>more than a </a:t>
            </a:r>
            <a:r>
              <a:rPr lang="en-US" i="1" dirty="0"/>
              <a:t>possible </a:t>
            </a:r>
            <a:r>
              <a:rPr lang="en-US" dirty="0"/>
              <a:t>property. And a possible entity is not</a:t>
            </a:r>
          </a:p>
          <a:p>
            <a:r>
              <a:rPr lang="en-US" dirty="0"/>
              <a:t>automatically a reality. You can see that this follows from</a:t>
            </a:r>
          </a:p>
          <a:p>
            <a:r>
              <a:rPr lang="en-US" dirty="0"/>
              <a:t>the rejection of ‘abstract objects’, objects that are additional</a:t>
            </a:r>
          </a:p>
          <a:p>
            <a:r>
              <a:rPr lang="en-US" dirty="0"/>
              <a:t>to space-time. In the case given the merely possible mass</a:t>
            </a:r>
          </a:p>
          <a:p>
            <a:r>
              <a:rPr lang="en-US" dirty="0"/>
              <a:t>is not instantiated in space-time. The natural conclusion for</a:t>
            </a:r>
          </a:p>
          <a:p>
            <a:r>
              <a:rPr lang="en-US" dirty="0"/>
              <a:t>a one-worlder such as myself (one of those who reject the</a:t>
            </a:r>
          </a:p>
          <a:p>
            <a:r>
              <a:rPr lang="en-US" dirty="0"/>
              <a:t>reality of other possible worlds), is that it is a </a:t>
            </a:r>
            <a:r>
              <a:rPr lang="en-US" i="1" dirty="0"/>
              <a:t>mere </a:t>
            </a:r>
            <a:r>
              <a:rPr lang="en-US" dirty="0"/>
              <a:t>possibility,</a:t>
            </a:r>
          </a:p>
          <a:p>
            <a:r>
              <a:rPr lang="it-IT" dirty="0"/>
              <a:t>one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instantiation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691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8BA255-42CC-4768-9C9C-750570A98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Orario di oggi/sospensione prossima            					settimana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18159E-6417-47A3-A036-B97EB9FF2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it-IT" sz="3600" dirty="0"/>
              <a:t>ore 13.00-14.00: parte 1</a:t>
            </a:r>
          </a:p>
          <a:p>
            <a:pPr lvl="1"/>
            <a:r>
              <a:rPr lang="it-IT" sz="3600" dirty="0"/>
              <a:t>14.00-14.30: pausa</a:t>
            </a:r>
          </a:p>
          <a:p>
            <a:pPr lvl="1"/>
            <a:r>
              <a:rPr lang="it-IT" sz="3600" dirty="0"/>
              <a:t>14.30-15:00: parte2</a:t>
            </a:r>
          </a:p>
          <a:p>
            <a:pPr lvl="1"/>
            <a:endParaRPr lang="it-IT" sz="3600" dirty="0"/>
          </a:p>
          <a:p>
            <a:pPr lvl="1"/>
            <a:r>
              <a:rPr lang="it-IT" sz="3600" dirty="0"/>
              <a:t>Ricordo che non ci saranno lezioni la prossima settimana</a:t>
            </a:r>
          </a:p>
          <a:p>
            <a:pPr lvl="1"/>
            <a:r>
              <a:rPr lang="it-IT" sz="3600" dirty="0"/>
              <a:t>Riprenderemo giovedì 7 Marzo</a:t>
            </a:r>
          </a:p>
        </p:txBody>
      </p:sp>
    </p:spTree>
    <p:extLst>
      <p:ext uri="{BB962C8B-B14F-4D97-AF65-F5344CB8AC3E}">
        <p14:creationId xmlns:p14="http://schemas.microsoft.com/office/powerpoint/2010/main" val="371248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8643F2-B950-4701-AFCB-74B34707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35259B-2045-47C1-AADD-79D82A22F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Riprendiamo la lettura di Armstrong, </a:t>
            </a:r>
            <a:r>
              <a:rPr lang="it-IT" dirty="0" err="1"/>
              <a:t>ch</a:t>
            </a:r>
            <a:r>
              <a:rPr lang="it-IT" dirty="0"/>
              <a:t>. 2, </a:t>
            </a:r>
            <a:r>
              <a:rPr lang="it-IT" i="1" dirty="0"/>
              <a:t>Properties</a:t>
            </a:r>
          </a:p>
          <a:p>
            <a:r>
              <a:rPr lang="it-IT" dirty="0">
                <a:solidFill>
                  <a:srgbClr val="FF0000"/>
                </a:solidFill>
              </a:rPr>
              <a:t>Avevamo concluso con:</a:t>
            </a:r>
          </a:p>
          <a:p>
            <a:r>
              <a:rPr lang="it-IT" dirty="0">
                <a:solidFill>
                  <a:srgbClr val="FF0000"/>
                </a:solidFill>
              </a:rPr>
              <a:t>"</a:t>
            </a:r>
            <a:r>
              <a:rPr lang="en-US" dirty="0">
                <a:solidFill>
                  <a:srgbClr val="FF0000"/>
                </a:solidFill>
              </a:rPr>
              <a:t>It would seem natural to accept the existence of properties.</a:t>
            </a:r>
          </a:p>
          <a:p>
            <a:r>
              <a:rPr lang="it-IT" dirty="0">
                <a:solidFill>
                  <a:srgbClr val="FF0000"/>
                </a:solidFill>
              </a:rPr>
              <a:t>…</a:t>
            </a:r>
          </a:p>
          <a:p>
            <a:r>
              <a:rPr lang="en-US" dirty="0">
                <a:solidFill>
                  <a:srgbClr val="FF0000"/>
                </a:solidFill>
              </a:rPr>
              <a:t>A very large part of empirical science lies in uncovering the</a:t>
            </a:r>
          </a:p>
          <a:p>
            <a:r>
              <a:rPr lang="en-US" dirty="0">
                <a:solidFill>
                  <a:srgbClr val="FF0000"/>
                </a:solidFill>
              </a:rPr>
              <a:t>properties of things, an uncovering that has had prodigious</a:t>
            </a:r>
          </a:p>
          <a:p>
            <a:r>
              <a:rPr lang="it-IT" dirty="0">
                <a:solidFill>
                  <a:srgbClr val="FF0000"/>
                </a:solidFill>
              </a:rPr>
              <a:t>success. "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997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576AFA-8005-4335-91C6-9E06251A8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EECD30-81D5-4F1C-9929-0CE571C14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It is the case, nevertheless, that until rather recently many</a:t>
            </a:r>
          </a:p>
          <a:p>
            <a:r>
              <a:rPr lang="en-US" dirty="0"/>
              <a:t>in the analytic tradition have been inclined to deny the</a:t>
            </a:r>
          </a:p>
          <a:p>
            <a:r>
              <a:rPr lang="en-US" dirty="0"/>
              <a:t>existence of properties in the world, deny the existence of</a:t>
            </a:r>
          </a:p>
          <a:p>
            <a:r>
              <a:rPr lang="en-US" dirty="0"/>
              <a:t>properties </a:t>
            </a:r>
            <a:r>
              <a:rPr lang="en-US" i="1" dirty="0"/>
              <a:t>in re </a:t>
            </a:r>
            <a:r>
              <a:rPr lang="en-US" dirty="0"/>
              <a:t>in the Latin phrase that is often used. This</a:t>
            </a:r>
          </a:p>
          <a:p>
            <a:r>
              <a:rPr lang="en-US" dirty="0"/>
              <a:t>position is traditionally called ‘Nominalism’, though the word</a:t>
            </a:r>
          </a:p>
          <a:p>
            <a:r>
              <a:rPr lang="en-US" dirty="0"/>
              <a:t>sometimes bears other senses. We should therefore begin by</a:t>
            </a:r>
          </a:p>
          <a:p>
            <a:r>
              <a:rPr lang="en-US" dirty="0"/>
              <a:t>giving this </a:t>
            </a:r>
            <a:r>
              <a:rPr lang="en-US" dirty="0" err="1"/>
              <a:t>sceptical</a:t>
            </a:r>
            <a:r>
              <a:rPr lang="en-US" dirty="0"/>
              <a:t> view some attention. There are various</a:t>
            </a:r>
          </a:p>
          <a:p>
            <a:r>
              <a:rPr lang="en-US" dirty="0"/>
              <a:t>types of Nominalism: Predicate, Class, Resemblance, and</a:t>
            </a:r>
          </a:p>
          <a:p>
            <a:r>
              <a:rPr lang="en-US" dirty="0"/>
              <a:t>what I call ‘Ostrich’ Nominalism. (See Armstrong 1989 for</a:t>
            </a:r>
          </a:p>
          <a:p>
            <a:r>
              <a:rPr lang="en-US" dirty="0"/>
              <a:t>an introductory book on these issues.)</a:t>
            </a:r>
          </a:p>
          <a:p>
            <a:r>
              <a:rPr lang="en-US" dirty="0" err="1"/>
              <a:t>SALTIAMO</a:t>
            </a:r>
            <a:r>
              <a:rPr lang="en-US" dirty="0"/>
              <a:t> A P. 11 .. [possible </a:t>
            </a:r>
            <a:r>
              <a:rPr lang="en-US" dirty="0" err="1"/>
              <a:t>argomento</a:t>
            </a:r>
            <a:r>
              <a:rPr lang="en-US" dirty="0"/>
              <a:t> per una </a:t>
            </a:r>
            <a:r>
              <a:rPr lang="en-US" dirty="0" err="1"/>
              <a:t>presentazione</a:t>
            </a:r>
            <a:r>
              <a:rPr lang="en-US" dirty="0"/>
              <a:t> in </a:t>
            </a:r>
            <a:r>
              <a:rPr lang="en-US" dirty="0" err="1"/>
              <a:t>classe</a:t>
            </a:r>
            <a:r>
              <a:rPr lang="en-US" dirty="0"/>
              <a:t>: e </a:t>
            </a:r>
            <a:r>
              <a:rPr lang="en-US" dirty="0" err="1"/>
              <a:t>critiche</a:t>
            </a:r>
            <a:r>
              <a:rPr lang="en-US" dirty="0"/>
              <a:t> di Armstrong a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 di </a:t>
            </a:r>
            <a:r>
              <a:rPr lang="en-US" dirty="0" err="1"/>
              <a:t>nominalismo</a:t>
            </a:r>
            <a:r>
              <a:rPr lang="en-US" dirty="0"/>
              <a:t>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6313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71A109-5029-41F2-A778-4C8E0848F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39E05B-7AAD-4987-B7D0-08682C1AC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one rejects all these views, as I do, we are committed</a:t>
            </a:r>
          </a:p>
          <a:p>
            <a:r>
              <a:rPr lang="en-US" dirty="0"/>
              <a:t>to there being properties. It is a very natural postulate to</a:t>
            </a:r>
          </a:p>
          <a:p>
            <a:r>
              <a:rPr lang="en-US" dirty="0"/>
              <a:t>make. Consider a certain billiard ball. It has a certain mass</a:t>
            </a:r>
          </a:p>
          <a:p>
            <a:r>
              <a:rPr lang="en-US" dirty="0"/>
              <a:t>and it has a certain </a:t>
            </a:r>
            <a:r>
              <a:rPr lang="en-US" dirty="0" err="1"/>
              <a:t>colour</a:t>
            </a:r>
            <a:r>
              <a:rPr lang="en-US" dirty="0"/>
              <a:t>. It may be in motion or at rest on</a:t>
            </a:r>
          </a:p>
          <a:p>
            <a:r>
              <a:rPr lang="en-US" dirty="0"/>
              <a:t>the table. So the metaphysician seems to be on solid ground</a:t>
            </a:r>
          </a:p>
          <a:p>
            <a:r>
              <a:rPr lang="en-US" dirty="0"/>
              <a:t>in postulating objective properties of mass, surface </a:t>
            </a:r>
            <a:r>
              <a:rPr lang="en-US" dirty="0" err="1"/>
              <a:t>colour</a:t>
            </a:r>
            <a:r>
              <a:rPr lang="en-US" dirty="0"/>
              <a:t>,</a:t>
            </a:r>
          </a:p>
          <a:p>
            <a:r>
              <a:rPr lang="en-US" dirty="0"/>
              <a:t>rest, or motion.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8271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2A214D-F3BC-47F8-BC07-74E76A77B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3988DE-EB04-45B6-A66C-B90EF3086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Truthmaker</a:t>
            </a:r>
            <a:r>
              <a:rPr lang="en-US" dirty="0"/>
              <a:t> arguments are quite strong here.</a:t>
            </a:r>
          </a:p>
          <a:p>
            <a:r>
              <a:rPr lang="en-US" dirty="0"/>
              <a:t>These properties all appear to be intrinsic, non-relational. To</a:t>
            </a:r>
          </a:p>
          <a:p>
            <a:r>
              <a:rPr lang="en-US" dirty="0"/>
              <a:t>have nothing but the ball itself being a </a:t>
            </a:r>
            <a:r>
              <a:rPr lang="en-US" dirty="0" err="1"/>
              <a:t>truthmaker</a:t>
            </a:r>
            <a:r>
              <a:rPr lang="en-US" dirty="0"/>
              <a:t> for both</a:t>
            </a:r>
          </a:p>
          <a:p>
            <a:r>
              <a:rPr lang="en-US" dirty="0"/>
              <a:t>‘the ball is red’ and ‘the ball is spherical’, and so on, seems</a:t>
            </a:r>
          </a:p>
          <a:p>
            <a:r>
              <a:rPr lang="en-US" dirty="0"/>
              <a:t>rather implausible. It is certainly very undiscriminating. (A</a:t>
            </a:r>
          </a:p>
          <a:p>
            <a:r>
              <a:rPr lang="en-US" dirty="0" err="1"/>
              <a:t>truthmaker</a:t>
            </a:r>
            <a:r>
              <a:rPr lang="en-US" dirty="0"/>
              <a:t> is that particular entity in the world in virtue of</a:t>
            </a:r>
          </a:p>
          <a:p>
            <a:r>
              <a:rPr lang="en-US" dirty="0"/>
              <a:t>which a true proposition is true. It is a relatively new version</a:t>
            </a:r>
          </a:p>
          <a:p>
            <a:r>
              <a:rPr lang="en-US" dirty="0"/>
              <a:t>of the </a:t>
            </a:r>
            <a:r>
              <a:rPr lang="en-US" i="1" dirty="0"/>
              <a:t>correspondence </a:t>
            </a:r>
            <a:r>
              <a:rPr lang="en-US" dirty="0"/>
              <a:t>theory of truth, and </a:t>
            </a:r>
            <a:r>
              <a:rPr lang="en-US" dirty="0" err="1"/>
              <a:t>truthmaker</a:t>
            </a:r>
            <a:r>
              <a:rPr lang="en-US" dirty="0"/>
              <a:t> theory</a:t>
            </a:r>
          </a:p>
          <a:p>
            <a:r>
              <a:rPr lang="en-US" dirty="0"/>
              <a:t>will figure largely at various points in this book.)</a:t>
            </a:r>
          </a:p>
          <a:p>
            <a:r>
              <a:rPr lang="en-US" dirty="0" err="1"/>
              <a:t>SALTIAMO</a:t>
            </a:r>
            <a:r>
              <a:rPr lang="en-US" dirty="0"/>
              <a:t> A p. 12 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5992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510808-35F9-4671-A24A-A4202D737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591AA0-623A-4191-A9E6-C300A4F8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 it seems that we ought to accept properties into our</a:t>
            </a:r>
          </a:p>
          <a:p>
            <a:r>
              <a:rPr lang="en-US" dirty="0"/>
              <a:t>ontology. But many matters still remain unsettled. A major</a:t>
            </a:r>
          </a:p>
          <a:p>
            <a:r>
              <a:rPr lang="en-US" dirty="0"/>
              <a:t>issue is whether properties should be taken as universals or as</a:t>
            </a:r>
          </a:p>
          <a:p>
            <a:r>
              <a:rPr lang="en-US" dirty="0"/>
              <a:t>particulars (‘tropes’ in the terminology first used by Donald</a:t>
            </a:r>
          </a:p>
          <a:p>
            <a:r>
              <a:rPr lang="en-US" dirty="0"/>
              <a:t>C. Williams and now popular among philosophers).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7134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9CE3AA-AD6B-436E-A588-BF9B3DEF4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6B78DE-9472-4FD4-865A-66786389E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Consider</a:t>
            </a:r>
          </a:p>
          <a:p>
            <a:r>
              <a:rPr lang="en-US" dirty="0"/>
              <a:t>two billiard balls that have completely indistinguishable</a:t>
            </a:r>
          </a:p>
          <a:p>
            <a:r>
              <a:rPr lang="en-US" dirty="0" err="1"/>
              <a:t>colours</a:t>
            </a:r>
            <a:r>
              <a:rPr lang="en-US" dirty="0"/>
              <a:t> (both the very same shade of red, let us say). An</a:t>
            </a:r>
          </a:p>
          <a:p>
            <a:r>
              <a:rPr lang="en-US" dirty="0"/>
              <a:t>upholder of universals will urge that there is just one property</a:t>
            </a:r>
          </a:p>
          <a:p>
            <a:r>
              <a:rPr lang="en-US" dirty="0"/>
              <a:t>here – a certain shade of redness. But the trope theorist considers</a:t>
            </a:r>
          </a:p>
          <a:p>
            <a:r>
              <a:rPr lang="en-US" dirty="0"/>
              <a:t>that there are two shades of redness here – properties</a:t>
            </a:r>
          </a:p>
          <a:p>
            <a:r>
              <a:rPr lang="en-US" dirty="0"/>
              <a:t>that are particulars, as particular as the objects that have them.</a:t>
            </a:r>
          </a:p>
          <a:p>
            <a:r>
              <a:rPr lang="en-US" dirty="0"/>
              <a:t>How is the unity of the class of things that are this exact</a:t>
            </a:r>
          </a:p>
          <a:p>
            <a:r>
              <a:rPr lang="en-US" dirty="0"/>
              <a:t>shade of </a:t>
            </a:r>
            <a:r>
              <a:rPr lang="en-US" dirty="0" err="1"/>
              <a:t>colour</a:t>
            </a:r>
            <a:r>
              <a:rPr lang="en-US" dirty="0"/>
              <a:t> to be secured by the trope theorist? It is now</a:t>
            </a:r>
          </a:p>
          <a:p>
            <a:r>
              <a:rPr lang="en-US" dirty="0"/>
              <a:t>generally agreed that this is done by introducing the relation</a:t>
            </a:r>
          </a:p>
          <a:p>
            <a:r>
              <a:rPr lang="en-US" dirty="0"/>
              <a:t>of resemblance.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37319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1782</Words>
  <Application>Microsoft Office PowerPoint</Application>
  <PresentationFormat>Widescreen</PresentationFormat>
  <Paragraphs>177</Paragraphs>
  <Slides>29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Tema di Office</vt:lpstr>
      <vt:lpstr>Inglese 23-24</vt:lpstr>
      <vt:lpstr>Presentazione standard di PowerPoint</vt:lpstr>
      <vt:lpstr>Orario di oggi/sospensione prossima                 settimana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Memorandum</vt:lpstr>
      <vt:lpstr>lezione di ieri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p. 15 (trad. it., p. 40): Tutte le proprietà sono istanziate?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23-24</dc:title>
  <dc:creator>Francesco Orilia</dc:creator>
  <cp:lastModifiedBy>Francesco Orilia</cp:lastModifiedBy>
  <cp:revision>16</cp:revision>
  <dcterms:created xsi:type="dcterms:W3CDTF">2024-02-17T15:08:21Z</dcterms:created>
  <dcterms:modified xsi:type="dcterms:W3CDTF">2024-02-24T15:52:59Z</dcterms:modified>
</cp:coreProperties>
</file>