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22" r:id="rId6"/>
    <p:sldId id="323" r:id="rId7"/>
    <p:sldId id="318" r:id="rId8"/>
    <p:sldId id="319" r:id="rId9"/>
    <p:sldId id="320" r:id="rId10"/>
    <p:sldId id="321" r:id="rId11"/>
    <p:sldId id="324" r:id="rId12"/>
    <p:sldId id="325" r:id="rId13"/>
    <p:sldId id="326" r:id="rId14"/>
    <p:sldId id="327" r:id="rId15"/>
    <p:sldId id="328" r:id="rId16"/>
    <p:sldId id="335" r:id="rId17"/>
    <p:sldId id="336" r:id="rId18"/>
    <p:sldId id="329" r:id="rId19"/>
    <p:sldId id="330" r:id="rId20"/>
    <p:sldId id="331" r:id="rId21"/>
    <p:sldId id="332" r:id="rId22"/>
    <p:sldId id="333" r:id="rId23"/>
    <p:sldId id="334" r:id="rId24"/>
    <p:sldId id="337" r:id="rId25"/>
    <p:sldId id="338" r:id="rId26"/>
    <p:sldId id="339" r:id="rId2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o Orilia" userId="faded748-0cb3-44c7-a7fd-0632fa8ccb11" providerId="ADAL" clId="{D030CA3A-78DD-4455-9BB0-2FF8C0327D3E}"/>
    <pc:docChg chg="custSel addSld modSld">
      <pc:chgData name="Francesco Orilia" userId="faded748-0cb3-44c7-a7fd-0632fa8ccb11" providerId="ADAL" clId="{D030CA3A-78DD-4455-9BB0-2FF8C0327D3E}" dt="2024-03-06T10:06:24.781" v="773" actId="27636"/>
      <pc:docMkLst>
        <pc:docMk/>
      </pc:docMkLst>
      <pc:sldChg chg="modSp">
        <pc:chgData name="Francesco Orilia" userId="faded748-0cb3-44c7-a7fd-0632fa8ccb11" providerId="ADAL" clId="{D030CA3A-78DD-4455-9BB0-2FF8C0327D3E}" dt="2024-03-06T09:46:16.539" v="334" actId="20577"/>
        <pc:sldMkLst>
          <pc:docMk/>
          <pc:sldMk cId="1047174700" sldId="318"/>
        </pc:sldMkLst>
        <pc:spChg chg="mod">
          <ac:chgData name="Francesco Orilia" userId="faded748-0cb3-44c7-a7fd-0632fa8ccb11" providerId="ADAL" clId="{D030CA3A-78DD-4455-9BB0-2FF8C0327D3E}" dt="2024-03-06T09:46:02.763" v="328" actId="20577"/>
          <ac:spMkLst>
            <pc:docMk/>
            <pc:sldMk cId="1047174700" sldId="318"/>
            <ac:spMk id="2" creationId="{B8297018-242C-419A-ACA3-27D2FF45FAD3}"/>
          </ac:spMkLst>
        </pc:spChg>
        <pc:spChg chg="mod">
          <ac:chgData name="Francesco Orilia" userId="faded748-0cb3-44c7-a7fd-0632fa8ccb11" providerId="ADAL" clId="{D030CA3A-78DD-4455-9BB0-2FF8C0327D3E}" dt="2024-03-06T09:46:16.539" v="334" actId="20577"/>
          <ac:spMkLst>
            <pc:docMk/>
            <pc:sldMk cId="1047174700" sldId="318"/>
            <ac:spMk id="3" creationId="{6218B1F2-C2CE-4607-A70F-2ABBFD846CAE}"/>
          </ac:spMkLst>
        </pc:spChg>
      </pc:sldChg>
      <pc:sldChg chg="modSp">
        <pc:chgData name="Francesco Orilia" userId="faded748-0cb3-44c7-a7fd-0632fa8ccb11" providerId="ADAL" clId="{D030CA3A-78DD-4455-9BB0-2FF8C0327D3E}" dt="2024-03-06T09:46:51.566" v="349" actId="20577"/>
        <pc:sldMkLst>
          <pc:docMk/>
          <pc:sldMk cId="740925165" sldId="320"/>
        </pc:sldMkLst>
        <pc:spChg chg="mod">
          <ac:chgData name="Francesco Orilia" userId="faded748-0cb3-44c7-a7fd-0632fa8ccb11" providerId="ADAL" clId="{D030CA3A-78DD-4455-9BB0-2FF8C0327D3E}" dt="2024-03-06T09:46:51.566" v="349" actId="20577"/>
          <ac:spMkLst>
            <pc:docMk/>
            <pc:sldMk cId="740925165" sldId="320"/>
            <ac:spMk id="2" creationId="{CF80FFE6-6E08-452A-9214-47CC5D518F8F}"/>
          </ac:spMkLst>
        </pc:spChg>
      </pc:sldChg>
      <pc:sldChg chg="modSp add">
        <pc:chgData name="Francesco Orilia" userId="faded748-0cb3-44c7-a7fd-0632fa8ccb11" providerId="ADAL" clId="{D030CA3A-78DD-4455-9BB0-2FF8C0327D3E}" dt="2024-03-06T09:45:48.976" v="312" actId="5793"/>
        <pc:sldMkLst>
          <pc:docMk/>
          <pc:sldMk cId="3695389114" sldId="323"/>
        </pc:sldMkLst>
        <pc:spChg chg="mod">
          <ac:chgData name="Francesco Orilia" userId="faded748-0cb3-44c7-a7fd-0632fa8ccb11" providerId="ADAL" clId="{D030CA3A-78DD-4455-9BB0-2FF8C0327D3E}" dt="2024-03-06T09:40:41.828" v="6" actId="20577"/>
          <ac:spMkLst>
            <pc:docMk/>
            <pc:sldMk cId="3695389114" sldId="323"/>
            <ac:spMk id="2" creationId="{13AA4E1E-824A-480D-8547-F1C3CBF8C0EA}"/>
          </ac:spMkLst>
        </pc:spChg>
        <pc:spChg chg="mod">
          <ac:chgData name="Francesco Orilia" userId="faded748-0cb3-44c7-a7fd-0632fa8ccb11" providerId="ADAL" clId="{D030CA3A-78DD-4455-9BB0-2FF8C0327D3E}" dt="2024-03-06T09:45:48.976" v="312" actId="5793"/>
          <ac:spMkLst>
            <pc:docMk/>
            <pc:sldMk cId="3695389114" sldId="323"/>
            <ac:spMk id="3" creationId="{139E6D86-0D10-4D69-B3EA-B9F9D492B0F0}"/>
          </ac:spMkLst>
        </pc:spChg>
      </pc:sldChg>
      <pc:sldChg chg="modSp add">
        <pc:chgData name="Francesco Orilia" userId="faded748-0cb3-44c7-a7fd-0632fa8ccb11" providerId="ADAL" clId="{D030CA3A-78DD-4455-9BB0-2FF8C0327D3E}" dt="2024-03-06T09:49:12.768" v="363" actId="20577"/>
        <pc:sldMkLst>
          <pc:docMk/>
          <pc:sldMk cId="828490916" sldId="324"/>
        </pc:sldMkLst>
        <pc:spChg chg="mod">
          <ac:chgData name="Francesco Orilia" userId="faded748-0cb3-44c7-a7fd-0632fa8ccb11" providerId="ADAL" clId="{D030CA3A-78DD-4455-9BB0-2FF8C0327D3E}" dt="2024-03-06T09:49:12.768" v="363" actId="20577"/>
          <ac:spMkLst>
            <pc:docMk/>
            <pc:sldMk cId="828490916" sldId="324"/>
            <ac:spMk id="2" creationId="{E3C5F244-D854-4AAB-BA7A-5F11D3CE79CC}"/>
          </ac:spMkLst>
        </pc:spChg>
        <pc:spChg chg="mod">
          <ac:chgData name="Francesco Orilia" userId="faded748-0cb3-44c7-a7fd-0632fa8ccb11" providerId="ADAL" clId="{D030CA3A-78DD-4455-9BB0-2FF8C0327D3E}" dt="2024-03-06T09:48:58.573" v="358" actId="27636"/>
          <ac:spMkLst>
            <pc:docMk/>
            <pc:sldMk cId="828490916" sldId="324"/>
            <ac:spMk id="3" creationId="{4070D884-71BF-4006-A798-49CE2BFED671}"/>
          </ac:spMkLst>
        </pc:spChg>
      </pc:sldChg>
      <pc:sldChg chg="modSp add">
        <pc:chgData name="Francesco Orilia" userId="faded748-0cb3-44c7-a7fd-0632fa8ccb11" providerId="ADAL" clId="{D030CA3A-78DD-4455-9BB0-2FF8C0327D3E}" dt="2024-03-06T09:50:02.715" v="367"/>
        <pc:sldMkLst>
          <pc:docMk/>
          <pc:sldMk cId="2123506441" sldId="325"/>
        </pc:sldMkLst>
        <pc:spChg chg="mod">
          <ac:chgData name="Francesco Orilia" userId="faded748-0cb3-44c7-a7fd-0632fa8ccb11" providerId="ADAL" clId="{D030CA3A-78DD-4455-9BB0-2FF8C0327D3E}" dt="2024-03-06T09:50:02.715" v="367"/>
          <ac:spMkLst>
            <pc:docMk/>
            <pc:sldMk cId="2123506441" sldId="325"/>
            <ac:spMk id="3" creationId="{252D8992-BF05-4EE7-8C97-136979250714}"/>
          </ac:spMkLst>
        </pc:spChg>
      </pc:sldChg>
      <pc:sldChg chg="modSp add">
        <pc:chgData name="Francesco Orilia" userId="faded748-0cb3-44c7-a7fd-0632fa8ccb11" providerId="ADAL" clId="{D030CA3A-78DD-4455-9BB0-2FF8C0327D3E}" dt="2024-03-06T09:51:27.279" v="373"/>
        <pc:sldMkLst>
          <pc:docMk/>
          <pc:sldMk cId="231466665" sldId="326"/>
        </pc:sldMkLst>
        <pc:spChg chg="mod">
          <ac:chgData name="Francesco Orilia" userId="faded748-0cb3-44c7-a7fd-0632fa8ccb11" providerId="ADAL" clId="{D030CA3A-78DD-4455-9BB0-2FF8C0327D3E}" dt="2024-03-06T09:51:27.279" v="373"/>
          <ac:spMkLst>
            <pc:docMk/>
            <pc:sldMk cId="231466665" sldId="326"/>
            <ac:spMk id="3" creationId="{2B7E3328-9354-453F-A318-E5A6DA94DBFB}"/>
          </ac:spMkLst>
        </pc:spChg>
      </pc:sldChg>
      <pc:sldChg chg="modSp add">
        <pc:chgData name="Francesco Orilia" userId="faded748-0cb3-44c7-a7fd-0632fa8ccb11" providerId="ADAL" clId="{D030CA3A-78DD-4455-9BB0-2FF8C0327D3E}" dt="2024-03-06T09:53:22.206" v="376" actId="27636"/>
        <pc:sldMkLst>
          <pc:docMk/>
          <pc:sldMk cId="2822472109" sldId="327"/>
        </pc:sldMkLst>
        <pc:spChg chg="mod">
          <ac:chgData name="Francesco Orilia" userId="faded748-0cb3-44c7-a7fd-0632fa8ccb11" providerId="ADAL" clId="{D030CA3A-78DD-4455-9BB0-2FF8C0327D3E}" dt="2024-03-06T09:53:22.206" v="376" actId="27636"/>
          <ac:spMkLst>
            <pc:docMk/>
            <pc:sldMk cId="2822472109" sldId="327"/>
            <ac:spMk id="3" creationId="{2D48201B-E349-4583-8A34-EC2D5DB46E46}"/>
          </ac:spMkLst>
        </pc:spChg>
      </pc:sldChg>
      <pc:sldChg chg="modSp add">
        <pc:chgData name="Francesco Orilia" userId="faded748-0cb3-44c7-a7fd-0632fa8ccb11" providerId="ADAL" clId="{D030CA3A-78DD-4455-9BB0-2FF8C0327D3E}" dt="2024-03-06T09:54:08.476" v="381" actId="27636"/>
        <pc:sldMkLst>
          <pc:docMk/>
          <pc:sldMk cId="377702473" sldId="328"/>
        </pc:sldMkLst>
        <pc:spChg chg="mod">
          <ac:chgData name="Francesco Orilia" userId="faded748-0cb3-44c7-a7fd-0632fa8ccb11" providerId="ADAL" clId="{D030CA3A-78DD-4455-9BB0-2FF8C0327D3E}" dt="2024-03-06T09:54:08.476" v="381" actId="27636"/>
          <ac:spMkLst>
            <pc:docMk/>
            <pc:sldMk cId="377702473" sldId="328"/>
            <ac:spMk id="3" creationId="{DAFFB1D9-2333-44DB-995E-3B1F9B8A0D8C}"/>
          </ac:spMkLst>
        </pc:spChg>
      </pc:sldChg>
      <pc:sldChg chg="modSp add">
        <pc:chgData name="Francesco Orilia" userId="faded748-0cb3-44c7-a7fd-0632fa8ccb11" providerId="ADAL" clId="{D030CA3A-78DD-4455-9BB0-2FF8C0327D3E}" dt="2024-03-06T09:54:12.487" v="384" actId="27636"/>
        <pc:sldMkLst>
          <pc:docMk/>
          <pc:sldMk cId="2749067028" sldId="329"/>
        </pc:sldMkLst>
        <pc:spChg chg="mod">
          <ac:chgData name="Francesco Orilia" userId="faded748-0cb3-44c7-a7fd-0632fa8ccb11" providerId="ADAL" clId="{D030CA3A-78DD-4455-9BB0-2FF8C0327D3E}" dt="2024-03-06T09:54:12.487" v="384" actId="27636"/>
          <ac:spMkLst>
            <pc:docMk/>
            <pc:sldMk cId="2749067028" sldId="329"/>
            <ac:spMk id="3" creationId="{B438433B-2DC1-4050-8181-50AC7EA49CA9}"/>
          </ac:spMkLst>
        </pc:spChg>
      </pc:sldChg>
      <pc:sldChg chg="modSp add">
        <pc:chgData name="Francesco Orilia" userId="faded748-0cb3-44c7-a7fd-0632fa8ccb11" providerId="ADAL" clId="{D030CA3A-78DD-4455-9BB0-2FF8C0327D3E}" dt="2024-03-06T10:00:04.341" v="491" actId="20577"/>
        <pc:sldMkLst>
          <pc:docMk/>
          <pc:sldMk cId="553656156" sldId="330"/>
        </pc:sldMkLst>
        <pc:spChg chg="mod">
          <ac:chgData name="Francesco Orilia" userId="faded748-0cb3-44c7-a7fd-0632fa8ccb11" providerId="ADAL" clId="{D030CA3A-78DD-4455-9BB0-2FF8C0327D3E}" dt="2024-03-06T10:00:04.341" v="491" actId="20577"/>
          <ac:spMkLst>
            <pc:docMk/>
            <pc:sldMk cId="553656156" sldId="330"/>
            <ac:spMk id="3" creationId="{FF725F9C-C750-494F-BA0A-F5E27916854F}"/>
          </ac:spMkLst>
        </pc:spChg>
      </pc:sldChg>
      <pc:sldChg chg="modSp add">
        <pc:chgData name="Francesco Orilia" userId="faded748-0cb3-44c7-a7fd-0632fa8ccb11" providerId="ADAL" clId="{D030CA3A-78DD-4455-9BB0-2FF8C0327D3E}" dt="2024-03-06T10:04:53.575" v="758" actId="20577"/>
        <pc:sldMkLst>
          <pc:docMk/>
          <pc:sldMk cId="3513086345" sldId="331"/>
        </pc:sldMkLst>
        <pc:spChg chg="mod">
          <ac:chgData name="Francesco Orilia" userId="faded748-0cb3-44c7-a7fd-0632fa8ccb11" providerId="ADAL" clId="{D030CA3A-78DD-4455-9BB0-2FF8C0327D3E}" dt="2024-03-06T10:00:54.575" v="509" actId="20577"/>
          <ac:spMkLst>
            <pc:docMk/>
            <pc:sldMk cId="3513086345" sldId="331"/>
            <ac:spMk id="2" creationId="{5C50BAFD-A3FE-46AE-A5D7-01168D8F9A75}"/>
          </ac:spMkLst>
        </pc:spChg>
        <pc:spChg chg="mod">
          <ac:chgData name="Francesco Orilia" userId="faded748-0cb3-44c7-a7fd-0632fa8ccb11" providerId="ADAL" clId="{D030CA3A-78DD-4455-9BB0-2FF8C0327D3E}" dt="2024-03-06T10:04:53.575" v="758" actId="20577"/>
          <ac:spMkLst>
            <pc:docMk/>
            <pc:sldMk cId="3513086345" sldId="331"/>
            <ac:spMk id="3" creationId="{9171391A-1C96-475D-A662-3DF8DF9BD944}"/>
          </ac:spMkLst>
        </pc:spChg>
      </pc:sldChg>
      <pc:sldChg chg="modSp add">
        <pc:chgData name="Francesco Orilia" userId="faded748-0cb3-44c7-a7fd-0632fa8ccb11" providerId="ADAL" clId="{D030CA3A-78DD-4455-9BB0-2FF8C0327D3E}" dt="2024-03-06T10:06:03.942" v="765" actId="27636"/>
        <pc:sldMkLst>
          <pc:docMk/>
          <pc:sldMk cId="987446500" sldId="332"/>
        </pc:sldMkLst>
        <pc:spChg chg="mod">
          <ac:chgData name="Francesco Orilia" userId="faded748-0cb3-44c7-a7fd-0632fa8ccb11" providerId="ADAL" clId="{D030CA3A-78DD-4455-9BB0-2FF8C0327D3E}" dt="2024-03-06T10:06:03.942" v="765" actId="27636"/>
          <ac:spMkLst>
            <pc:docMk/>
            <pc:sldMk cId="987446500" sldId="332"/>
            <ac:spMk id="3" creationId="{59CFBBFA-EC70-4B90-9543-EE028875B627}"/>
          </ac:spMkLst>
        </pc:spChg>
      </pc:sldChg>
      <pc:sldChg chg="modSp add">
        <pc:chgData name="Francesco Orilia" userId="faded748-0cb3-44c7-a7fd-0632fa8ccb11" providerId="ADAL" clId="{D030CA3A-78DD-4455-9BB0-2FF8C0327D3E}" dt="2024-03-06T10:06:19.862" v="770" actId="27636"/>
        <pc:sldMkLst>
          <pc:docMk/>
          <pc:sldMk cId="2027552209" sldId="333"/>
        </pc:sldMkLst>
        <pc:spChg chg="mod">
          <ac:chgData name="Francesco Orilia" userId="faded748-0cb3-44c7-a7fd-0632fa8ccb11" providerId="ADAL" clId="{D030CA3A-78DD-4455-9BB0-2FF8C0327D3E}" dt="2024-03-06T10:06:19.862" v="770" actId="27636"/>
          <ac:spMkLst>
            <pc:docMk/>
            <pc:sldMk cId="2027552209" sldId="333"/>
            <ac:spMk id="3" creationId="{F09AD632-8FB7-49FC-9DB7-60FC15B6E4CD}"/>
          </ac:spMkLst>
        </pc:spChg>
      </pc:sldChg>
      <pc:sldChg chg="modSp add">
        <pc:chgData name="Francesco Orilia" userId="faded748-0cb3-44c7-a7fd-0632fa8ccb11" providerId="ADAL" clId="{D030CA3A-78DD-4455-9BB0-2FF8C0327D3E}" dt="2024-03-06T10:06:24.781" v="773" actId="27636"/>
        <pc:sldMkLst>
          <pc:docMk/>
          <pc:sldMk cId="224036017" sldId="334"/>
        </pc:sldMkLst>
        <pc:spChg chg="mod">
          <ac:chgData name="Francesco Orilia" userId="faded748-0cb3-44c7-a7fd-0632fa8ccb11" providerId="ADAL" clId="{D030CA3A-78DD-4455-9BB0-2FF8C0327D3E}" dt="2024-03-06T10:06:24.781" v="773" actId="27636"/>
          <ac:spMkLst>
            <pc:docMk/>
            <pc:sldMk cId="224036017" sldId="334"/>
            <ac:spMk id="3" creationId="{6A6EB177-CDDF-44AF-83C8-C09B801AC546}"/>
          </ac:spMkLst>
        </pc:spChg>
      </pc:sldChg>
    </pc:docChg>
  </pc:docChgLst>
  <pc:docChgLst>
    <pc:chgData name="Francesco Orilia" userId="faded748-0cb3-44c7-a7fd-0632fa8ccb11" providerId="ADAL" clId="{BFCB5D80-1835-4C0F-A791-B9EEA3692BA1}"/>
    <pc:docChg chg="custSel delSld">
      <pc:chgData name="Francesco Orilia" userId="faded748-0cb3-44c7-a7fd-0632fa8ccb11" providerId="ADAL" clId="{BFCB5D80-1835-4C0F-A791-B9EEA3692BA1}" dt="2024-03-09T08:00:19.648" v="1" actId="2696"/>
      <pc:docMkLst>
        <pc:docMk/>
      </pc:docMkLst>
      <pc:sldChg chg="del">
        <pc:chgData name="Francesco Orilia" userId="faded748-0cb3-44c7-a7fd-0632fa8ccb11" providerId="ADAL" clId="{BFCB5D80-1835-4C0F-A791-B9EEA3692BA1}" dt="2024-03-09T08:00:19.648" v="1" actId="2696"/>
        <pc:sldMkLst>
          <pc:docMk/>
          <pc:sldMk cId="2538995625" sldId="340"/>
        </pc:sldMkLst>
      </pc:sldChg>
      <pc:sldChg chg="del">
        <pc:chgData name="Francesco Orilia" userId="faded748-0cb3-44c7-a7fd-0632fa8ccb11" providerId="ADAL" clId="{BFCB5D80-1835-4C0F-A791-B9EEA3692BA1}" dt="2024-03-09T08:00:19.622" v="0" actId="2696"/>
        <pc:sldMkLst>
          <pc:docMk/>
          <pc:sldMk cId="727202993" sldId="34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B725CF-4000-431B-BC42-077FE28B9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1DD55A3-6A85-4EA7-8924-A4C515360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C4C55BC-3F8A-410E-9906-5F9D796CE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F2D8-2492-402E-90F0-2CC4BFFFAF6B}" type="datetimeFigureOut">
              <a:rPr lang="it-IT" smtClean="0"/>
              <a:t>09/03/2024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CB5ECFC-3EC4-4D35-BD63-F0A5D6945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4B725AC-0139-44DE-8246-6F880992B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B6FC-0FDC-45E7-84C7-CEB0FE25FC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5200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C7380B-BBE7-42E4-955C-2FCDDB00B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10CD032-DD3C-44C5-ADC8-97A105B138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0A95FC-AC85-4DD0-9C88-F18B12FEB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F2D8-2492-402E-90F0-2CC4BFFFAF6B}" type="datetimeFigureOut">
              <a:rPr lang="it-IT" smtClean="0"/>
              <a:t>09/03/2024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DE20BE-CFC3-4C53-B8E1-91ABA5474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1AE90C-62E8-4579-8B55-415A2ED79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B6FC-0FDC-45E7-84C7-CEB0FE25FC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8292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F8398E3-248F-423A-AA59-BCB5EF5AEE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81277F8-C25C-4367-9BC8-C02A2CBF60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215EC6-CDC4-4C39-B936-CB2B31EA3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F2D8-2492-402E-90F0-2CC4BFFFAF6B}" type="datetimeFigureOut">
              <a:rPr lang="it-IT" smtClean="0"/>
              <a:t>09/03/2024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79B7CF5-3E3B-48DC-BECA-374D2C382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B4FCB8-C8E0-4F7E-A6DA-7543E66E8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B6FC-0FDC-45E7-84C7-CEB0FE25FC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433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9BEE73-C024-4554-8B9A-1BFC131E4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A777EC-3A5B-4DA4-A296-2B2052574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5C51A1-F296-4979-9CFA-8ADA31C7D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F2D8-2492-402E-90F0-2CC4BFFFAF6B}" type="datetimeFigureOut">
              <a:rPr lang="it-IT" smtClean="0"/>
              <a:t>09/03/2024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4BA855-642B-40A9-9673-0BB939156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43D3BEB-AEE4-49CA-9EDB-884485F17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B6FC-0FDC-45E7-84C7-CEB0FE25FC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683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219A2D-5B86-4355-BE98-3CC4CA9B9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A66CEDF-4BFD-442E-805F-6309ABEE2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412DB0C-1238-44B1-8283-356CD9A6C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F2D8-2492-402E-90F0-2CC4BFFFAF6B}" type="datetimeFigureOut">
              <a:rPr lang="it-IT" smtClean="0"/>
              <a:t>09/03/2024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259E83-782E-40E3-A254-D6B3248F9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1F687B-4EDC-467B-9838-99BAB25E0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B6FC-0FDC-45E7-84C7-CEB0FE25FC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462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41E15E-9E06-42DB-BED9-EA6FBDD79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013A24-B4AC-447E-BC49-41799E771B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3430BC-9D58-4C25-A9E8-0FFCD17DC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00248DD-F1C1-43BA-9E8D-4AA7CB867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F2D8-2492-402E-90F0-2CC4BFFFAF6B}" type="datetimeFigureOut">
              <a:rPr lang="it-IT" smtClean="0"/>
              <a:t>09/03/2024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4266D67-04ED-4297-9E73-4A27A6095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C668245-FC8A-48B4-A34D-18AC2862E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B6FC-0FDC-45E7-84C7-CEB0FE25FC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9734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491A51-FF78-49C1-BB91-A1C739951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BD4E37D-2CBC-4F14-9EC0-A4AE884CFB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44DA227-DE39-4F28-9F5F-E07BD51381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FD800A2-86B9-468D-AE12-D4D838D903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6937E1E-2B4B-421E-B607-7CEC7E6272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AF32E82-3CE9-4CCA-A50C-09FE88AB6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F2D8-2492-402E-90F0-2CC4BFFFAF6B}" type="datetimeFigureOut">
              <a:rPr lang="it-IT" smtClean="0"/>
              <a:t>09/03/2024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E2084D6-A064-4D1E-9395-DB00ECB28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BC93C61-BD01-4A89-BEA0-613466524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B6FC-0FDC-45E7-84C7-CEB0FE25FC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2299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5634A2-13F5-4E77-B44A-8E7338196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9673EA0-0681-4D92-9E65-9CC7B0C61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F2D8-2492-402E-90F0-2CC4BFFFAF6B}" type="datetimeFigureOut">
              <a:rPr lang="it-IT" smtClean="0"/>
              <a:t>09/03/2024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9F80D65-A873-44E6-9FE5-A716B4C2B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5A9094A-9946-4A7B-9438-231D3570A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B6FC-0FDC-45E7-84C7-CEB0FE25FC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45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4E5063A-F991-47D5-A5BF-3EEEBFE22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F2D8-2492-402E-90F0-2CC4BFFFAF6B}" type="datetimeFigureOut">
              <a:rPr lang="it-IT" smtClean="0"/>
              <a:t>09/03/2024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DB1BB48-3718-4DEF-8C09-2E1E458B5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3CE2E64-43EF-40DB-ACF4-4B5881A02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B6FC-0FDC-45E7-84C7-CEB0FE25FC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8536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8A03B2-B2C3-49AB-AE9B-BE122B140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855790-62E4-4C5A-8F97-8CA082B31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2EEA699-64D5-42D6-932E-3E38A40A01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A33783-8457-4726-B489-9AD438A8A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F2D8-2492-402E-90F0-2CC4BFFFAF6B}" type="datetimeFigureOut">
              <a:rPr lang="it-IT" smtClean="0"/>
              <a:t>09/03/2024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4881547-B6E9-4CEA-BA06-46198EB7E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599F8A-4AAE-41D2-A2F1-51BD1C2EE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B6FC-0FDC-45E7-84C7-CEB0FE25FC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2205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8C05C4-3977-4B8D-B382-36AD10179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0607F62-19C0-43B8-A135-935E0698E7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978A918-987E-4CF1-B277-C41CD0FD1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157E26D-A66B-4F13-AD56-A44CC69F6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BF2D8-2492-402E-90F0-2CC4BFFFAF6B}" type="datetimeFigureOut">
              <a:rPr lang="it-IT" smtClean="0"/>
              <a:t>09/03/2024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02735DD-1F1D-4BA6-BBBC-E9BA4A811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69DA52E-38FC-444D-A306-B497ED992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FB6FC-0FDC-45E7-84C7-CEB0FE25FC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1593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BC0C010-3FB1-4D7A-BFC4-52F7424D6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5400E67-3171-4B39-B062-70F0B2422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2A44CA-274B-4C9D-AADA-A08C4C0577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BF2D8-2492-402E-90F0-2CC4BFFFAF6B}" type="datetimeFigureOut">
              <a:rPr lang="it-IT" smtClean="0"/>
              <a:t>09/03/2024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73C92A8-9ED4-4A0F-BDF8-9089F7408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B149E9E-3BE7-466E-B184-656909DA12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FB6FC-0FDC-45E7-84C7-CEB0FE25FC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3915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067463-08C5-4459-9302-761D692436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Inglese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BB43F03-871F-4941-9D75-E8D3192B0C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9-12</a:t>
            </a:r>
          </a:p>
        </p:txBody>
      </p:sp>
    </p:spTree>
    <p:extLst>
      <p:ext uri="{BB962C8B-B14F-4D97-AF65-F5344CB8AC3E}">
        <p14:creationId xmlns:p14="http://schemas.microsoft.com/office/powerpoint/2010/main" val="1972789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838CBD-1060-4BBC-ABD3-2050E8C75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7E3328-9354-453F-A318-E5A6DA94D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Then, I suggest, you would at the same time have, with no ontological addition to the world, all the</a:t>
            </a:r>
          </a:p>
          <a:p>
            <a:r>
              <a:rPr lang="en-US" dirty="0"/>
              <a:t>instantiations of the second-rate properties and relations. I</a:t>
            </a:r>
          </a:p>
          <a:p>
            <a:r>
              <a:rPr lang="en-US" dirty="0"/>
              <a:t>don’t know how to prove this, but it seems to me to be</a:t>
            </a:r>
          </a:p>
          <a:p>
            <a:r>
              <a:rPr lang="en-US" dirty="0"/>
              <a:t>plausible. It is a case of ‘nothing over and above’ – always an</a:t>
            </a:r>
          </a:p>
          <a:p>
            <a:r>
              <a:rPr lang="en-US" dirty="0"/>
              <a:t>interesting claim because it gives us the more </a:t>
            </a:r>
            <a:r>
              <a:rPr lang="it-IT" dirty="0" err="1"/>
              <a:t>ontologically</a:t>
            </a:r>
            <a:endParaRPr lang="it-IT" dirty="0"/>
          </a:p>
          <a:p>
            <a:r>
              <a:rPr lang="en-US" dirty="0"/>
              <a:t>economical theory, a virtue if one can get it.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466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A8D180-6327-4B41-9493-DFF73C8A6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48201B-E349-4583-8A34-EC2D5DB46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My metaphysics is based on particulars that instantiate</a:t>
            </a:r>
          </a:p>
          <a:p>
            <a:r>
              <a:rPr lang="en-US" dirty="0"/>
              <a:t>universals. But it should be noted that the distinction between</a:t>
            </a:r>
          </a:p>
          <a:p>
            <a:r>
              <a:rPr lang="en-US" dirty="0"/>
              <a:t>particulars and universals has been challenged by some</a:t>
            </a:r>
          </a:p>
          <a:p>
            <a:r>
              <a:rPr lang="en-US" dirty="0"/>
              <a:t>thinkers, famously by Frank Ramsey (Ramsey [1925] 1997)</a:t>
            </a:r>
          </a:p>
          <a:p>
            <a:r>
              <a:rPr lang="en-US" dirty="0"/>
              <a:t>and recently by Fraser MacBride (MacBride 2005), who cites</a:t>
            </a:r>
          </a:p>
          <a:p>
            <a:r>
              <a:rPr lang="en-US" dirty="0"/>
              <a:t>Ramsey. Ramsey’s logico-linguistic arguments are complex,</a:t>
            </a:r>
          </a:p>
          <a:p>
            <a:r>
              <a:rPr lang="en-US" dirty="0"/>
              <a:t>but I believe that the most that they show is that one might</a:t>
            </a:r>
          </a:p>
          <a:p>
            <a:r>
              <a:rPr lang="en-US" dirty="0"/>
              <a:t>reasonably deny the distinction. I don’t think that they show</a:t>
            </a:r>
          </a:p>
          <a:p>
            <a:r>
              <a:rPr lang="en-US" dirty="0"/>
              <a:t>that a metaphysics that uses the distinction is thereby invalidated.</a:t>
            </a:r>
          </a:p>
          <a:p>
            <a:r>
              <a:rPr lang="en-US" dirty="0"/>
              <a:t>I think that within the system I am putting forward</a:t>
            </a:r>
          </a:p>
          <a:p>
            <a:r>
              <a:rPr lang="en-US" dirty="0"/>
              <a:t>there is a clear enough distinction, as I will now argue.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2472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2B3AED-8267-4349-B309-EA1669E18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FFB1D9-2333-44DB-995E-3B1F9B8A0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me particulars are confined to space-time and universals</a:t>
            </a:r>
          </a:p>
          <a:p>
            <a:r>
              <a:rPr lang="en-US" dirty="0"/>
              <a:t>are all instantiated by these particulars. Given this, following</a:t>
            </a:r>
          </a:p>
          <a:p>
            <a:r>
              <a:rPr lang="en-US" dirty="0"/>
              <a:t>a suggestion by Daniel Shargel, we can say that particulars</a:t>
            </a:r>
          </a:p>
          <a:p>
            <a:r>
              <a:rPr lang="en-US" dirty="0"/>
              <a:t>are things that are subject to change, actual or possible, but</a:t>
            </a:r>
          </a:p>
          <a:p>
            <a:r>
              <a:rPr lang="en-US" dirty="0"/>
              <a:t>universals are not.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702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28590B-A0FA-431F-B6C6-99A08B4EF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14848A-7689-4D97-A3EF-2821EF592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11-12</a:t>
            </a:r>
          </a:p>
          <a:p>
            <a:r>
              <a:rPr lang="it-IT" dirty="0"/>
              <a:t>8/3/24</a:t>
            </a:r>
          </a:p>
        </p:txBody>
      </p:sp>
    </p:spTree>
    <p:extLst>
      <p:ext uri="{BB962C8B-B14F-4D97-AF65-F5344CB8AC3E}">
        <p14:creationId xmlns:p14="http://schemas.microsoft.com/office/powerpoint/2010/main" val="2706863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D6E6AD-818A-4B83-BD88-906685616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Armstrong, cap. 2, properties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58AA99-4291-49AD-952A-84071CC2F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Siamo quasi alla fine di questo cap.</a:t>
            </a:r>
          </a:p>
          <a:p>
            <a:r>
              <a:rPr lang="it-IT" dirty="0"/>
              <a:t>Ieri ci eravamo lasciati su questo punto</a:t>
            </a:r>
          </a:p>
          <a:p>
            <a:r>
              <a:rPr lang="it-IT" dirty="0"/>
              <a:t>"… </a:t>
            </a:r>
            <a:r>
              <a:rPr lang="en-US" dirty="0"/>
              <a:t>particulars</a:t>
            </a:r>
          </a:p>
          <a:p>
            <a:r>
              <a:rPr lang="en-US" dirty="0"/>
              <a:t>are things that are subject to change, actual or possible, but</a:t>
            </a:r>
          </a:p>
          <a:p>
            <a:r>
              <a:rPr lang="en-US" dirty="0"/>
              <a:t>universals are not. </a:t>
            </a:r>
            <a:r>
              <a:rPr lang="it-IT" dirty="0"/>
              <a:t>"</a:t>
            </a:r>
          </a:p>
          <a:p>
            <a:r>
              <a:rPr lang="it-IT" dirty="0"/>
              <a:t>Vediamo come A. sviluppa questa idea …</a:t>
            </a:r>
          </a:p>
        </p:txBody>
      </p:sp>
    </p:spTree>
    <p:extLst>
      <p:ext uri="{BB962C8B-B14F-4D97-AF65-F5344CB8AC3E}">
        <p14:creationId xmlns:p14="http://schemas.microsoft.com/office/powerpoint/2010/main" val="104187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59CB6-BC8D-4CDE-988A-C7E428CD7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38433B-2DC1-4050-8181-50AC7EA49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This becomes evident when we notice that</a:t>
            </a:r>
          </a:p>
          <a:p>
            <a:r>
              <a:rPr lang="en-US" dirty="0"/>
              <a:t>we have a ready understanding of counterfactuals involving</a:t>
            </a:r>
          </a:p>
          <a:p>
            <a:r>
              <a:rPr lang="en-US" dirty="0"/>
              <a:t>change to a part or a property of a particular. It is easy to</a:t>
            </a:r>
          </a:p>
          <a:p>
            <a:r>
              <a:rPr lang="en-US" dirty="0"/>
              <a:t>imagine that one might have been a little shorter than one</a:t>
            </a:r>
          </a:p>
          <a:p>
            <a:r>
              <a:rPr lang="en-US" dirty="0"/>
              <a:t>actually is, or somewhat less irascible. But counterfactuals</a:t>
            </a:r>
          </a:p>
          <a:p>
            <a:r>
              <a:rPr lang="en-US" dirty="0"/>
              <a:t>involving change of universals are very artificial, especially</a:t>
            </a:r>
          </a:p>
          <a:p>
            <a:r>
              <a:rPr lang="en-US" dirty="0"/>
              <a:t>if the universals involve laws, as will be argued at a later</a:t>
            </a:r>
          </a:p>
          <a:p>
            <a:r>
              <a:rPr lang="en-US" dirty="0"/>
              <a:t>point. In this way we can come to see that Plato was right to</a:t>
            </a:r>
          </a:p>
          <a:p>
            <a:r>
              <a:rPr lang="en-US" dirty="0"/>
              <a:t>connect universals with the permanent and particulars with</a:t>
            </a:r>
          </a:p>
          <a:p>
            <a:r>
              <a:rPr lang="en-US" dirty="0"/>
              <a:t>the changeable, even if (as I think) it was wrong to place the</a:t>
            </a:r>
          </a:p>
          <a:p>
            <a:r>
              <a:rPr lang="en-US" dirty="0"/>
              <a:t>Forms outside space-time as he did.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90670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5B58DD-DA23-4D4D-80AB-45EEBEDFD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725F9C-C750-494F-BA0A-F5E279168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Saltiamo la parte finale del capitolo 2 dove A. tratta la distinzione </a:t>
            </a:r>
            <a:r>
              <a:rPr lang="it-IT" dirty="0" err="1"/>
              <a:t>determinable</a:t>
            </a:r>
            <a:r>
              <a:rPr lang="it-IT" dirty="0"/>
              <a:t>/determinate</a:t>
            </a:r>
          </a:p>
        </p:txBody>
      </p:sp>
    </p:spTree>
    <p:extLst>
      <p:ext uri="{BB962C8B-B14F-4D97-AF65-F5344CB8AC3E}">
        <p14:creationId xmlns:p14="http://schemas.microsoft.com/office/powerpoint/2010/main" val="5536561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50BAFD-A3FE-46AE-A5D7-01168D8F9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Cap. 3, relations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71391A-1C96-475D-A662-3DF8DF9BD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Qui ammette le relazioni nella sua ontologia e argomenta che hanno in modo invariante il numero di posti che hanno</a:t>
            </a:r>
          </a:p>
          <a:p>
            <a:r>
              <a:rPr lang="it-IT" dirty="0"/>
              <a:t>Leggiamo solo la parte finale dove si discute la classica distinzione tra relazioni interne ed esterne</a:t>
            </a:r>
          </a:p>
        </p:txBody>
      </p:sp>
    </p:spTree>
    <p:extLst>
      <p:ext uri="{BB962C8B-B14F-4D97-AF65-F5344CB8AC3E}">
        <p14:creationId xmlns:p14="http://schemas.microsoft.com/office/powerpoint/2010/main" val="35130863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26C29F-4E8C-4389-B388-8C33B6D84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CFBBFA-EC70-4B90-9543-EE028875B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There is a really important distinction to be made now</a:t>
            </a:r>
          </a:p>
          <a:p>
            <a:r>
              <a:rPr lang="en-US" dirty="0"/>
              <a:t>between what I call internal and external relations. (NB.</a:t>
            </a:r>
          </a:p>
          <a:p>
            <a:r>
              <a:rPr lang="en-US" dirty="0"/>
              <a:t>There are other senses for this vocabulary of ‘internal’ vs.</a:t>
            </a:r>
          </a:p>
          <a:p>
            <a:r>
              <a:rPr lang="en-US" dirty="0"/>
              <a:t>‘external’ relations.) An internal relation, as I define it, holds</a:t>
            </a:r>
          </a:p>
          <a:p>
            <a:r>
              <a:rPr lang="en-US" dirty="0"/>
              <a:t>solely in virtue of the nature of the terms. Given the terms,</a:t>
            </a:r>
          </a:p>
          <a:p>
            <a:r>
              <a:rPr lang="en-US" dirty="0"/>
              <a:t>the relation is necessitated. Thus: ‘12 is greater than 7’ is an</a:t>
            </a:r>
          </a:p>
          <a:p>
            <a:r>
              <a:rPr lang="en-US" dirty="0"/>
              <a:t>internal relation holding between numbers, ‘Sydney is 500</a:t>
            </a:r>
          </a:p>
          <a:p>
            <a:r>
              <a:rPr lang="en-US" dirty="0"/>
              <a:t>miles north of Melbourne’ is an external relation. It is the external</a:t>
            </a:r>
          </a:p>
          <a:p>
            <a:r>
              <a:rPr lang="en-US" dirty="0"/>
              <a:t>relations that are the important ones ontologically.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874465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EE3470-E104-490A-9339-E4EAFBD31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9AD632-8FB7-49FC-9DB7-60FC15B6E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</a:t>
            </a:r>
          </a:p>
          <a:p>
            <a:r>
              <a:rPr lang="en-US" dirty="0"/>
              <a:t>traditional cases of external relations are the great majority</a:t>
            </a:r>
          </a:p>
          <a:p>
            <a:r>
              <a:rPr lang="en-US" dirty="0"/>
              <a:t>of the spatiotemporal relations and causality, although necessitarian</a:t>
            </a:r>
          </a:p>
          <a:p>
            <a:r>
              <a:rPr lang="en-US" dirty="0"/>
              <a:t>theories of causation may affect this classification.</a:t>
            </a:r>
          </a:p>
          <a:p>
            <a:r>
              <a:rPr lang="en-US" dirty="0"/>
              <a:t>In the case of the internal relations it would appear that the</a:t>
            </a:r>
          </a:p>
          <a:p>
            <a:r>
              <a:rPr lang="en-US" dirty="0"/>
              <a:t>relations supervene on the related terms, that is, when you</a:t>
            </a:r>
          </a:p>
          <a:p>
            <a:r>
              <a:rPr lang="en-US" dirty="0"/>
              <a:t>are given the terms of the relation, you are given the relation.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7552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1675BF-05FC-4424-8FED-E9A65E281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C6C61B-E8A5-4BEA-AFE6-6151B69AE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9-10</a:t>
            </a:r>
          </a:p>
          <a:p>
            <a:r>
              <a:rPr lang="it-IT"/>
              <a:t>7/3/24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40954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9E551A-8F17-4F2A-ADE4-1A4674B53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6EB177-CDDF-44AF-83C8-C09B801AC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I’d construe this as showing that such relations are not an ontological</a:t>
            </a:r>
          </a:p>
          <a:p>
            <a:r>
              <a:rPr lang="en-US" dirty="0"/>
              <a:t>addition. (They are an ontological free lunch!) The</a:t>
            </a:r>
          </a:p>
          <a:p>
            <a:r>
              <a:rPr lang="en-US" dirty="0"/>
              <a:t>objects that stand to each other in internal relations could be</a:t>
            </a:r>
          </a:p>
          <a:p>
            <a:r>
              <a:rPr lang="en-US" dirty="0"/>
              <a:t>in completely separate spaces, yet still internal relations could</a:t>
            </a:r>
          </a:p>
          <a:p>
            <a:r>
              <a:rPr lang="en-US" dirty="0"/>
              <a:t>hold between them – relations of resemblance and relations of</a:t>
            </a:r>
          </a:p>
          <a:p>
            <a:r>
              <a:rPr lang="en-US" dirty="0"/>
              <a:t>difference in particular. Resemblance is a notorious instance</a:t>
            </a:r>
          </a:p>
          <a:p>
            <a:r>
              <a:rPr lang="en-US" dirty="0"/>
              <a:t>of an internal relation. There is, for instance, no objection to</a:t>
            </a:r>
          </a:p>
          <a:p>
            <a:r>
              <a:rPr lang="en-US" dirty="0"/>
              <a:t>relations of resemblance between objects in different possible</a:t>
            </a:r>
          </a:p>
          <a:p>
            <a:r>
              <a:rPr lang="it-IT" dirty="0" err="1"/>
              <a:t>worlds</a:t>
            </a:r>
            <a:r>
              <a:rPr lang="it-IT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036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BEDD64-D516-4CC7-B653-AD298945F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Chapter</a:t>
            </a:r>
            <a:r>
              <a:rPr lang="it-IT" dirty="0"/>
              <a:t> 4</a:t>
            </a:r>
            <a:br>
              <a:rPr lang="it-IT" dirty="0"/>
            </a:br>
            <a:r>
              <a:rPr lang="it-IT" dirty="0" err="1"/>
              <a:t>States</a:t>
            </a:r>
            <a:r>
              <a:rPr lang="it-IT" dirty="0"/>
              <a:t> of Affairs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D5309E0-7B3B-42AF-8785-0B88DDC96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It is time to introduce </a:t>
            </a:r>
            <a:r>
              <a:rPr lang="en-US" i="1" dirty="0"/>
              <a:t>states of affairs </a:t>
            </a:r>
            <a:r>
              <a:rPr lang="en-US" dirty="0"/>
              <a:t>or </a:t>
            </a:r>
            <a:r>
              <a:rPr lang="en-US" i="1" dirty="0"/>
              <a:t>facts</a:t>
            </a:r>
            <a:r>
              <a:rPr lang="en-US" dirty="0"/>
              <a:t>. (In my usage</a:t>
            </a:r>
          </a:p>
          <a:p>
            <a:r>
              <a:rPr lang="en-US" dirty="0"/>
              <a:t>‘states of affairs’ are always existences – though not for all</a:t>
            </a:r>
          </a:p>
          <a:p>
            <a:r>
              <a:rPr lang="en-US" dirty="0"/>
              <a:t>authors.) The instantiation of a property universal is the</a:t>
            </a:r>
          </a:p>
          <a:p>
            <a:r>
              <a:rPr lang="en-US" dirty="0"/>
              <a:t>simplest type of instantiation. With </a:t>
            </a:r>
            <a:r>
              <a:rPr lang="en-US" i="1" dirty="0"/>
              <a:t>a </a:t>
            </a:r>
            <a:r>
              <a:rPr lang="en-US" dirty="0"/>
              <a:t>as a particular and F a</a:t>
            </a:r>
          </a:p>
          <a:p>
            <a:r>
              <a:rPr lang="en-US" dirty="0"/>
              <a:t>monadic universal we have the state of affairs </a:t>
            </a:r>
            <a:r>
              <a:rPr lang="en-US" i="1" dirty="0"/>
              <a:t>a is F</a:t>
            </a:r>
            <a:r>
              <a:rPr lang="en-US" dirty="0"/>
              <a:t>. With</a:t>
            </a:r>
          </a:p>
          <a:p>
            <a:r>
              <a:rPr lang="en-US" dirty="0"/>
              <a:t>R as a two-term relation we have the state of affairs </a:t>
            </a:r>
            <a:r>
              <a:rPr lang="en-US" i="1" dirty="0"/>
              <a:t>a R b</a:t>
            </a:r>
            <a:r>
              <a:rPr lang="en-US" dirty="0"/>
              <a:t>.</a:t>
            </a:r>
          </a:p>
          <a:p>
            <a:r>
              <a:rPr lang="en-US" dirty="0"/>
              <a:t>(Philosophers use the upper case to stand for properties and</a:t>
            </a:r>
          </a:p>
          <a:p>
            <a:r>
              <a:rPr lang="en-US" dirty="0"/>
              <a:t>relations, lower case for particulars.) Russell treated monadic</a:t>
            </a:r>
          </a:p>
          <a:p>
            <a:r>
              <a:rPr lang="en-US" dirty="0"/>
              <a:t>facts as the single-case fact and as no more than the first</a:t>
            </a:r>
          </a:p>
          <a:p>
            <a:r>
              <a:rPr lang="en-US" dirty="0"/>
              <a:t>case of a series which continues as dyadic, triadic, etc. I</a:t>
            </a:r>
          </a:p>
          <a:p>
            <a:r>
              <a:rPr lang="en-US" dirty="0"/>
              <a:t>follow all this. Universals that are relations must, of course,</a:t>
            </a:r>
          </a:p>
          <a:p>
            <a:r>
              <a:rPr lang="en-US" dirty="0"/>
              <a:t>be instantiated as much as properties.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0642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CE7144-E8A4-418C-8DA3-040FCE537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F1EB21-CE7C-45DF-9D3A-B586920A9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This enables us to understand the Aristotelian ‘putting</a:t>
            </a:r>
          </a:p>
          <a:p>
            <a:r>
              <a:rPr lang="en-US" dirty="0"/>
              <a:t>universals within space-time’. You don’t take space-time and</a:t>
            </a:r>
          </a:p>
          <a:p>
            <a:r>
              <a:rPr lang="en-US" i="1" dirty="0"/>
              <a:t>then </a:t>
            </a:r>
            <a:r>
              <a:rPr lang="en-US" dirty="0"/>
              <a:t>pour in your universals! Rather, you accept the thesis</a:t>
            </a:r>
          </a:p>
          <a:p>
            <a:r>
              <a:rPr lang="en-US" dirty="0"/>
              <a:t>that the space-time world is a huge and organized net of</a:t>
            </a:r>
          </a:p>
          <a:p>
            <a:r>
              <a:rPr lang="en-US" dirty="0"/>
              <a:t>states of affairs, some monadic, some of higher </a:t>
            </a:r>
            <a:r>
              <a:rPr lang="en-US" dirty="0" err="1"/>
              <a:t>adicity</a:t>
            </a:r>
            <a:r>
              <a:rPr lang="en-US" dirty="0"/>
              <a:t>, so</a:t>
            </a:r>
          </a:p>
          <a:p>
            <a:r>
              <a:rPr lang="en-US" dirty="0"/>
              <a:t>getting universals into the structure of the world. (Notice</a:t>
            </a:r>
          </a:p>
          <a:p>
            <a:r>
              <a:rPr lang="en-US" dirty="0"/>
              <a:t>that states of affairs are also available for trope theorists, if they</a:t>
            </a:r>
          </a:p>
          <a:p>
            <a:r>
              <a:rPr lang="en-US" dirty="0"/>
              <a:t>want them.) I think that these states of affairs are, like their</a:t>
            </a:r>
          </a:p>
          <a:p>
            <a:r>
              <a:rPr lang="it-IT" dirty="0" err="1"/>
              <a:t>constituents</a:t>
            </a:r>
            <a:r>
              <a:rPr lang="it-IT" dirty="0"/>
              <a:t>, </a:t>
            </a:r>
            <a:r>
              <a:rPr lang="it-IT" i="1" dirty="0" err="1"/>
              <a:t>contingent</a:t>
            </a:r>
            <a:r>
              <a:rPr lang="it-IT" i="1" dirty="0"/>
              <a:t> </a:t>
            </a:r>
            <a:r>
              <a:rPr lang="it-IT" dirty="0" err="1"/>
              <a:t>existences</a:t>
            </a:r>
            <a:r>
              <a:rPr lang="it-IT" dirty="0"/>
              <a:t>. </a:t>
            </a:r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no </a:t>
            </a:r>
            <a:r>
              <a:rPr lang="it-IT" dirty="0" err="1"/>
              <a:t>contradiction</a:t>
            </a:r>
            <a:endParaRPr lang="it-IT" dirty="0"/>
          </a:p>
          <a:p>
            <a:r>
              <a:rPr lang="it-IT" dirty="0"/>
              <a:t>in </a:t>
            </a:r>
            <a:r>
              <a:rPr lang="it-IT" dirty="0" err="1"/>
              <a:t>denying</a:t>
            </a:r>
            <a:r>
              <a:rPr lang="it-IT" dirty="0"/>
              <a:t> </a:t>
            </a:r>
            <a:r>
              <a:rPr lang="it-IT" dirty="0" err="1"/>
              <a:t>their</a:t>
            </a:r>
            <a:r>
              <a:rPr lang="it-IT" dirty="0"/>
              <a:t> </a:t>
            </a:r>
            <a:r>
              <a:rPr lang="it-IT" dirty="0" err="1"/>
              <a:t>existence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18035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7044D4-329B-4E92-B585-4BAFCAADE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Bradley's</a:t>
            </a:r>
            <a:r>
              <a:rPr lang="it-IT" dirty="0"/>
              <a:t> </a:t>
            </a:r>
            <a:r>
              <a:rPr lang="it-IT" dirty="0" err="1"/>
              <a:t>regress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2BAE37-965A-4EEB-AA4E-32893389F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There is a big puzzle in the notion of instantiation. It</a:t>
            </a:r>
          </a:p>
          <a:p>
            <a:r>
              <a:rPr lang="en-US" dirty="0"/>
              <a:t>sticks particulars and universals together. Some have spoken</a:t>
            </a:r>
          </a:p>
          <a:p>
            <a:r>
              <a:rPr lang="en-US" dirty="0"/>
              <a:t>of a </a:t>
            </a:r>
            <a:r>
              <a:rPr lang="en-US" i="1" dirty="0"/>
              <a:t>fundamental tie</a:t>
            </a:r>
            <a:r>
              <a:rPr lang="en-US" dirty="0"/>
              <a:t>. That sounds like a relation, but it seems</a:t>
            </a:r>
          </a:p>
          <a:p>
            <a:r>
              <a:rPr lang="en-US" dirty="0"/>
              <a:t>to go deeper than a relation. After all, if you took, say, a</a:t>
            </a:r>
          </a:p>
          <a:p>
            <a:r>
              <a:rPr lang="en-US" dirty="0"/>
              <a:t>dyadic external relation that related two particulars, then the</a:t>
            </a:r>
          </a:p>
          <a:p>
            <a:r>
              <a:rPr lang="en-US" dirty="0"/>
              <a:t>terms of the relation and the relation seems to demand a tie,</a:t>
            </a:r>
          </a:p>
          <a:p>
            <a:r>
              <a:rPr lang="en-US" dirty="0"/>
              <a:t>just as much as the monadic case. But if the tie is itself a</a:t>
            </a:r>
          </a:p>
          <a:p>
            <a:r>
              <a:rPr lang="en-US" dirty="0"/>
              <a:t>relation, you will need a further tie to tie the second tie in,</a:t>
            </a:r>
          </a:p>
          <a:p>
            <a:r>
              <a:rPr lang="en-US" dirty="0"/>
              <a:t>and a regress of ties of the sort that F.H. Bradley pointed</a:t>
            </a:r>
          </a:p>
          <a:p>
            <a:r>
              <a:rPr lang="en-US" dirty="0"/>
              <a:t>out in his classic </a:t>
            </a:r>
            <a:r>
              <a:rPr lang="en-US" i="1" dirty="0"/>
              <a:t>Appearance and Reality </a:t>
            </a:r>
            <a:r>
              <a:rPr lang="en-US" dirty="0"/>
              <a:t>([1893] 1946) will</a:t>
            </a:r>
          </a:p>
          <a:p>
            <a:r>
              <a:rPr lang="en-US" dirty="0"/>
              <a:t>be up and running. This threatened regress, by the way, is</a:t>
            </a:r>
          </a:p>
          <a:p>
            <a:r>
              <a:rPr lang="en-US" dirty="0"/>
              <a:t>probably the best argument that a Nominalist about properties</a:t>
            </a:r>
          </a:p>
          <a:p>
            <a:r>
              <a:rPr lang="it-IT" dirty="0" err="1"/>
              <a:t>has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4833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AA4E1E-824A-480D-8547-F1C3CBF8C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9E6D86-0D10-4D69-B3EA-B9F9D492B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riprendiamo il cap. 2, PROPERTIES, del testo di Armstrong.</a:t>
            </a:r>
          </a:p>
          <a:p>
            <a:r>
              <a:rPr lang="it-IT" dirty="0"/>
              <a:t>Avevamo lasciato al punto in cui A. discute la possibilità di proprietà non istanziate.</a:t>
            </a:r>
          </a:p>
          <a:p>
            <a:r>
              <a:rPr lang="it-IT" dirty="0"/>
              <a:t>Soffermiamoci adesso su quando le respinge esplicitamente (p. 16) …</a:t>
            </a:r>
          </a:p>
        </p:txBody>
      </p:sp>
    </p:spTree>
    <p:extLst>
      <p:ext uri="{BB962C8B-B14F-4D97-AF65-F5344CB8AC3E}">
        <p14:creationId xmlns:p14="http://schemas.microsoft.com/office/powerpoint/2010/main" val="3695389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297018-242C-419A-ACA3-27D2FF45F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Armstrong, p. 16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18B1F2-C2CE-4607-A70F-2ABBFD846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… we</a:t>
            </a:r>
          </a:p>
          <a:p>
            <a:r>
              <a:rPr lang="en-US" dirty="0"/>
              <a:t>must distinguish between two sorts of universal: ‘Platonic’</a:t>
            </a:r>
          </a:p>
          <a:p>
            <a:r>
              <a:rPr lang="en-US" dirty="0"/>
              <a:t>and ‘Aristotelian’ we may call them. (I won’t worry about</a:t>
            </a:r>
          </a:p>
          <a:p>
            <a:r>
              <a:rPr lang="en-US" dirty="0"/>
              <a:t>the scholarship here.) The Platonic view makes its universals</a:t>
            </a:r>
          </a:p>
          <a:p>
            <a:r>
              <a:rPr lang="en-US" dirty="0"/>
              <a:t>‘abstract’ or heavenly objects, but an Aristotelian account,</a:t>
            </a:r>
          </a:p>
          <a:p>
            <a:r>
              <a:rPr lang="en-US" dirty="0"/>
              <a:t>which I </a:t>
            </a:r>
            <a:r>
              <a:rPr lang="en-US" dirty="0" err="1"/>
              <a:t>favour</a:t>
            </a:r>
            <a:r>
              <a:rPr lang="en-US" dirty="0"/>
              <a:t>, ‘brings them down to space-time’. …BREVE SALTO …</a:t>
            </a:r>
          </a:p>
          <a:p>
            <a:r>
              <a:rPr lang="en-US" dirty="0"/>
              <a:t>It is natural, I think, for an Aristotelian theory to reject</a:t>
            </a:r>
          </a:p>
          <a:p>
            <a:r>
              <a:rPr lang="it-IT" dirty="0" err="1"/>
              <a:t>uninstantiated</a:t>
            </a:r>
            <a:r>
              <a:rPr lang="it-IT" dirty="0"/>
              <a:t> </a:t>
            </a:r>
            <a:r>
              <a:rPr lang="it-IT" dirty="0" err="1"/>
              <a:t>universals</a:t>
            </a:r>
            <a:r>
              <a:rPr lang="it-IT" dirty="0"/>
              <a:t>.</a:t>
            </a:r>
          </a:p>
          <a:p>
            <a:r>
              <a:rPr lang="it-IT" dirty="0"/>
              <a:t>…BREVE SALTO …</a:t>
            </a:r>
          </a:p>
        </p:txBody>
      </p:sp>
    </p:spTree>
    <p:extLst>
      <p:ext uri="{BB962C8B-B14F-4D97-AF65-F5344CB8AC3E}">
        <p14:creationId xmlns:p14="http://schemas.microsoft.com/office/powerpoint/2010/main" val="1047174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36BEAC-9609-4A43-8BC0-9B4B2FAD0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6CF8DF-4308-436B-9272-FB1B7B82E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further conclusion that I draw from my discussion is</a:t>
            </a:r>
          </a:p>
          <a:p>
            <a:r>
              <a:rPr lang="en-US" dirty="0"/>
              <a:t>that properties are </a:t>
            </a:r>
            <a:r>
              <a:rPr lang="en-US" i="1" dirty="0"/>
              <a:t>contingent</a:t>
            </a:r>
            <a:r>
              <a:rPr lang="en-US" dirty="0"/>
              <a:t>, not necessary beings. Perhaps</a:t>
            </a:r>
          </a:p>
          <a:p>
            <a:r>
              <a:rPr lang="en-US" dirty="0"/>
              <a:t>there are some properties that are necessary – in logic and</a:t>
            </a:r>
          </a:p>
          <a:p>
            <a:r>
              <a:rPr lang="en-US" dirty="0"/>
              <a:t>mathematics, say – but I am dubious even there. The old line</a:t>
            </a:r>
          </a:p>
          <a:p>
            <a:r>
              <a:rPr lang="en-US" dirty="0"/>
              <a:t>of thinking, introduced by Plato I think, is that universals</a:t>
            </a:r>
          </a:p>
          <a:p>
            <a:r>
              <a:rPr lang="en-US" dirty="0"/>
              <a:t>are very splendid objects, and so are naturally thought of as</a:t>
            </a:r>
          </a:p>
          <a:p>
            <a:r>
              <a:rPr lang="en-US" dirty="0"/>
              <a:t>necessary beings. My idea is to deflate their dignity and see</a:t>
            </a:r>
          </a:p>
          <a:p>
            <a:r>
              <a:rPr lang="en-US" dirty="0"/>
              <a:t>them on the same level as particulars, which are generally</a:t>
            </a:r>
          </a:p>
          <a:p>
            <a:r>
              <a:rPr lang="en-US" dirty="0"/>
              <a:t>thought of as contingent beings.</a:t>
            </a:r>
          </a:p>
          <a:p>
            <a:r>
              <a:rPr lang="en-US" dirty="0" err="1"/>
              <a:t>SALTIAMO</a:t>
            </a:r>
            <a:r>
              <a:rPr lang="en-US" dirty="0"/>
              <a:t>  UNA BREVE </a:t>
            </a:r>
            <a:r>
              <a:rPr lang="en-US" dirty="0" err="1"/>
              <a:t>DISCUSSIONE</a:t>
            </a:r>
            <a:r>
              <a:rPr lang="en-US" dirty="0"/>
              <a:t> SULLA </a:t>
            </a:r>
            <a:r>
              <a:rPr lang="en-US" dirty="0" err="1"/>
              <a:t>CONTINGENZA</a:t>
            </a:r>
            <a:r>
              <a:rPr lang="en-US" dirty="0"/>
              <a:t> E ANDIAMO A P. 18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3344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80FFE6-6E08-452A-9214-47CC5D518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Armstrong p. 18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64F9A4-5AAA-4BF2-B27C-5A09C419A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come now to a point that is perhaps the most important</a:t>
            </a:r>
          </a:p>
          <a:p>
            <a:r>
              <a:rPr lang="en-US" dirty="0"/>
              <a:t>modification that needs to be made to get a satisfactory theory</a:t>
            </a:r>
          </a:p>
          <a:p>
            <a:r>
              <a:rPr lang="en-US" dirty="0"/>
              <a:t>of universals. Traditional theories of universals allowed, or</a:t>
            </a:r>
          </a:p>
          <a:p>
            <a:r>
              <a:rPr lang="en-US" dirty="0"/>
              <a:t>tended to allow, universals corresponding to most general</a:t>
            </a:r>
          </a:p>
          <a:p>
            <a:r>
              <a:rPr lang="en-US" dirty="0"/>
              <a:t>words and general concepts. (There is an analogy here with</a:t>
            </a:r>
          </a:p>
          <a:p>
            <a:r>
              <a:rPr lang="en-US" dirty="0"/>
              <a:t>Predicate Nominalism.) The idea was that one can pretty</a:t>
            </a:r>
          </a:p>
          <a:p>
            <a:r>
              <a:rPr lang="en-US" dirty="0"/>
              <a:t>much read off universals from descriptive predicates. I reject</a:t>
            </a:r>
          </a:p>
          <a:p>
            <a:r>
              <a:rPr lang="en-US" dirty="0"/>
              <a:t>this, and this rejection, I’m happy to say, has been widely</a:t>
            </a:r>
          </a:p>
          <a:p>
            <a:r>
              <a:rPr lang="en-US" dirty="0"/>
              <a:t>accepted (among those who accept universals).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0925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D4880B-3CAB-4DC9-AA9B-72DF22B45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F288F2-EABA-40E4-B561-EB2E01530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When</a:t>
            </a:r>
            <a:r>
              <a:rPr lang="it-IT" dirty="0"/>
              <a:t> David</a:t>
            </a:r>
          </a:p>
          <a:p>
            <a:r>
              <a:rPr lang="en-US" dirty="0"/>
              <a:t>Lewis came to accept property classes, or tropes, or universals</a:t>
            </a:r>
          </a:p>
          <a:p>
            <a:r>
              <a:rPr lang="en-US" dirty="0"/>
              <a:t>(while not choosing between the three positions) he used the</a:t>
            </a:r>
          </a:p>
          <a:p>
            <a:r>
              <a:rPr lang="en-US" dirty="0"/>
              <a:t>word ‘sparse’ to indicate that he accepted the getting away</a:t>
            </a:r>
          </a:p>
          <a:p>
            <a:r>
              <a:rPr lang="en-US" dirty="0"/>
              <a:t>from an uncritical use of predicates to pick out these classes,</a:t>
            </a:r>
          </a:p>
          <a:p>
            <a:r>
              <a:rPr lang="en-US" dirty="0"/>
              <a:t>tropes, or universals. ‘Sparse’ is a very useful word here. It</a:t>
            </a:r>
          </a:p>
          <a:p>
            <a:r>
              <a:rPr lang="en-US" dirty="0"/>
              <a:t>tells us that in postulating universals we should not postulate</a:t>
            </a:r>
          </a:p>
          <a:p>
            <a:r>
              <a:rPr lang="it-IT" dirty="0" err="1"/>
              <a:t>them</a:t>
            </a:r>
            <a:r>
              <a:rPr lang="it-IT" dirty="0"/>
              <a:t> </a:t>
            </a:r>
            <a:r>
              <a:rPr lang="it-IT" dirty="0" err="1"/>
              <a:t>promiscuously</a:t>
            </a:r>
            <a:r>
              <a:rPr lang="it-IT" dirty="0"/>
              <a:t>. (fine p. </a:t>
            </a:r>
            <a:r>
              <a:rPr lang="it-IT"/>
              <a:t>19)</a:t>
            </a:r>
          </a:p>
        </p:txBody>
      </p:sp>
    </p:spTree>
    <p:extLst>
      <p:ext uri="{BB962C8B-B14F-4D97-AF65-F5344CB8AC3E}">
        <p14:creationId xmlns:p14="http://schemas.microsoft.com/office/powerpoint/2010/main" val="4118226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C5F244-D854-4AAB-BA7A-5F11D3CE7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p. 19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70D884-71BF-4006-A798-49CE2BFED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….</a:t>
            </a:r>
          </a:p>
          <a:p>
            <a:r>
              <a:rPr lang="en-US" dirty="0"/>
              <a:t>But how do we determine what the true universals are?</a:t>
            </a:r>
          </a:p>
          <a:p>
            <a:r>
              <a:rPr lang="en-US" dirty="0"/>
              <a:t>My suggestion is that they are best postulated on the basis of</a:t>
            </a:r>
          </a:p>
          <a:p>
            <a:r>
              <a:rPr lang="en-US" i="1" dirty="0"/>
              <a:t>total science</a:t>
            </a:r>
            <a:r>
              <a:rPr lang="en-US" dirty="0"/>
              <a:t>. If so, universals and scientific realism need have</a:t>
            </a:r>
          </a:p>
          <a:p>
            <a:r>
              <a:rPr lang="en-US" dirty="0"/>
              <a:t>no quarrel. (I think that this point was also accepted by David</a:t>
            </a:r>
          </a:p>
          <a:p>
            <a:r>
              <a:rPr lang="en-US" dirty="0"/>
              <a:t>Lewis.) This makes the giving of examples speculative and</a:t>
            </a:r>
          </a:p>
          <a:p>
            <a:r>
              <a:rPr lang="en-US" dirty="0"/>
              <a:t>difficult, especially because the true universals may not be</a:t>
            </a:r>
          </a:p>
          <a:p>
            <a:r>
              <a:rPr lang="en-US" dirty="0"/>
              <a:t>identified until, say, we have a completed physics! But I think</a:t>
            </a:r>
          </a:p>
          <a:p>
            <a:r>
              <a:rPr lang="en-US" dirty="0"/>
              <a:t>that the class of the masses: kilos, ounces, tons, and especially</a:t>
            </a:r>
          </a:p>
          <a:p>
            <a:r>
              <a:rPr lang="en-US" dirty="0"/>
              <a:t>the more sophisticated units in which mass is measured may</a:t>
            </a:r>
          </a:p>
          <a:p>
            <a:r>
              <a:rPr lang="en-US" dirty="0"/>
              <a:t>form a class of universals. They can do as examples, at least.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8490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08AB5B-701B-4929-80F3-CEA376F77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2D8992-BF05-4EE7-8C97-136979250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At the same time, though, even when doing philosophy,</a:t>
            </a:r>
          </a:p>
          <a:p>
            <a:r>
              <a:rPr lang="en-US" dirty="0"/>
              <a:t>we often need to refer to properties that are not universals, for</a:t>
            </a:r>
          </a:p>
          <a:p>
            <a:r>
              <a:rPr lang="en-US" dirty="0"/>
              <a:t>instance </a:t>
            </a:r>
            <a:r>
              <a:rPr lang="en-US" i="1" dirty="0"/>
              <a:t>being a game </a:t>
            </a:r>
            <a:r>
              <a:rPr lang="en-US" dirty="0"/>
              <a:t>or </a:t>
            </a:r>
            <a:r>
              <a:rPr lang="en-US" i="1" dirty="0"/>
              <a:t>being a householder</a:t>
            </a:r>
            <a:r>
              <a:rPr lang="en-US" dirty="0"/>
              <a:t>. I call these ‘</a:t>
            </a:r>
            <a:r>
              <a:rPr lang="en-US" dirty="0" err="1"/>
              <a:t>secondrate</a:t>
            </a:r>
            <a:r>
              <a:rPr lang="en-US" dirty="0"/>
              <a:t>’</a:t>
            </a:r>
          </a:p>
          <a:p>
            <a:r>
              <a:rPr lang="en-US" dirty="0"/>
              <a:t>properties. I hope that they are not an ontological</a:t>
            </a:r>
          </a:p>
          <a:p>
            <a:r>
              <a:rPr lang="en-US" dirty="0"/>
              <a:t>embarrassment. My idea (my hypothesis) for dealing with</a:t>
            </a:r>
          </a:p>
          <a:p>
            <a:r>
              <a:rPr lang="en-US" dirty="0"/>
              <a:t>these properties is to deploy a </a:t>
            </a:r>
            <a:r>
              <a:rPr lang="en-US" dirty="0" err="1"/>
              <a:t>supervenience</a:t>
            </a:r>
            <a:r>
              <a:rPr lang="en-US" dirty="0"/>
              <a:t> thesis. Suppose</a:t>
            </a:r>
          </a:p>
          <a:p>
            <a:r>
              <a:rPr lang="en-US" dirty="0"/>
              <a:t>you had a God-like complete account of the world organized</a:t>
            </a:r>
          </a:p>
          <a:p>
            <a:r>
              <a:rPr lang="en-US" dirty="0"/>
              <a:t>as the instantiations of all the universals, both properties</a:t>
            </a:r>
          </a:p>
          <a:p>
            <a:r>
              <a:rPr lang="en-US" dirty="0"/>
              <a:t>and relations.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235064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04562587EF6804A9B1FD27E8542661C" ma:contentTypeVersion="13" ma:contentTypeDescription="Creare un nuovo documento." ma:contentTypeScope="" ma:versionID="569f9ee2377c2500ad9f44214f909257">
  <xsd:schema xmlns:xsd="http://www.w3.org/2001/XMLSchema" xmlns:xs="http://www.w3.org/2001/XMLSchema" xmlns:p="http://schemas.microsoft.com/office/2006/metadata/properties" xmlns:ns3="77ddd94a-cbfa-4b1e-8bf0-3aa5bb02ce07" targetNamespace="http://schemas.microsoft.com/office/2006/metadata/properties" ma:root="true" ma:fieldsID="7ee8c77f4e4dd0e793db30fb82196a23" ns3:_="">
    <xsd:import namespace="77ddd94a-cbfa-4b1e-8bf0-3aa5bb02ce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ddd94a-cbfa-4b1e-8bf0-3aa5bb02ce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CFDF2D4-8672-462C-ADAF-D88B399A7B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A093BB-8880-4325-95CC-D31A09B050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ddd94a-cbfa-4b1e-8bf0-3aa5bb02c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ED8533-0CD8-488A-BBE7-C3680AD744D3}">
  <ds:schemaRefs>
    <ds:schemaRef ds:uri="http://purl.org/dc/terms/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77ddd94a-cbfa-4b1e-8bf0-3aa5bb02ce07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1812</Words>
  <Application>Microsoft Office PowerPoint</Application>
  <PresentationFormat>Widescreen</PresentationFormat>
  <Paragraphs>174</Paragraphs>
  <Slides>23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Tema di Office</vt:lpstr>
      <vt:lpstr>Inglese 23-24</vt:lpstr>
      <vt:lpstr>Presentazione standard di PowerPoint</vt:lpstr>
      <vt:lpstr>Presentazione standard di PowerPoint</vt:lpstr>
      <vt:lpstr>Armstrong, p. 16</vt:lpstr>
      <vt:lpstr>Presentazione standard di PowerPoint</vt:lpstr>
      <vt:lpstr>Armstrong p. 18</vt:lpstr>
      <vt:lpstr>Presentazione standard di PowerPoint</vt:lpstr>
      <vt:lpstr>p. 19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Armstrong, cap. 2, properties</vt:lpstr>
      <vt:lpstr>Presentazione standard di PowerPoint</vt:lpstr>
      <vt:lpstr>Presentazione standard di PowerPoint</vt:lpstr>
      <vt:lpstr>Cap. 3, relations</vt:lpstr>
      <vt:lpstr>Presentazione standard di PowerPoint</vt:lpstr>
      <vt:lpstr>Presentazione standard di PowerPoint</vt:lpstr>
      <vt:lpstr>Presentazione standard di PowerPoint</vt:lpstr>
      <vt:lpstr>Chapter 4 States of Affairs</vt:lpstr>
      <vt:lpstr>Presentazione standard di PowerPoint</vt:lpstr>
      <vt:lpstr>Bradley's regress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Inglese 23-24</dc:title>
  <dc:creator>Francesco Orilia</dc:creator>
  <cp:lastModifiedBy>Francesco Orilia</cp:lastModifiedBy>
  <cp:revision>6</cp:revision>
  <dcterms:created xsi:type="dcterms:W3CDTF">2024-02-24T15:52:06Z</dcterms:created>
  <dcterms:modified xsi:type="dcterms:W3CDTF">2024-03-09T08:04:15Z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0x010100804562587EF6804A9B1FD27E8542661C</vt:lpwstr>
  </property>
</Properties>
</file>