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58" r:id="rId3"/>
    <p:sldId id="264" r:id="rId4"/>
    <p:sldId id="261" r:id="rId5"/>
    <p:sldId id="262" r:id="rId6"/>
    <p:sldId id="263" r:id="rId7"/>
    <p:sldId id="322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60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321" r:id="rId24"/>
    <p:sldId id="320" r:id="rId25"/>
    <p:sldId id="280" r:id="rId26"/>
    <p:sldId id="306" r:id="rId27"/>
    <p:sldId id="307" r:id="rId28"/>
    <p:sldId id="308" r:id="rId29"/>
    <p:sldId id="309" r:id="rId30"/>
    <p:sldId id="310" r:id="rId31"/>
    <p:sldId id="316" r:id="rId32"/>
    <p:sldId id="317" r:id="rId33"/>
    <p:sldId id="311" r:id="rId34"/>
    <p:sldId id="312" r:id="rId35"/>
    <p:sldId id="313" r:id="rId36"/>
    <p:sldId id="314" r:id="rId37"/>
    <p:sldId id="315" r:id="rId3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Orilia" userId="faded748-0cb3-44c7-a7fd-0632fa8ccb11" providerId="ADAL" clId="{365906E5-A791-4BFD-8D75-4A65E1BA9FB7}"/>
    <pc:docChg chg="custSel addSld delSld modSld sldOrd">
      <pc:chgData name="Francesco Orilia" userId="faded748-0cb3-44c7-a7fd-0632fa8ccb11" providerId="ADAL" clId="{365906E5-A791-4BFD-8D75-4A65E1BA9FB7}" dt="2024-02-13T15:58:03.075" v="197"/>
      <pc:docMkLst>
        <pc:docMk/>
      </pc:docMkLst>
      <pc:sldChg chg="modSp">
        <pc:chgData name="Francesco Orilia" userId="faded748-0cb3-44c7-a7fd-0632fa8ccb11" providerId="ADAL" clId="{365906E5-A791-4BFD-8D75-4A65E1BA9FB7}" dt="2024-02-12T17:08:14.337" v="3" actId="20577"/>
        <pc:sldMkLst>
          <pc:docMk/>
          <pc:sldMk cId="3589736645" sldId="258"/>
        </pc:sldMkLst>
        <pc:spChg chg="mod">
          <ac:chgData name="Francesco Orilia" userId="faded748-0cb3-44c7-a7fd-0632fa8ccb11" providerId="ADAL" clId="{365906E5-A791-4BFD-8D75-4A65E1BA9FB7}" dt="2024-02-12T17:08:14.337" v="3" actId="20577"/>
          <ac:spMkLst>
            <pc:docMk/>
            <pc:sldMk cId="3589736645" sldId="258"/>
            <ac:spMk id="3" creationId="{00000000-0000-0000-0000-000000000000}"/>
          </ac:spMkLst>
        </pc:spChg>
      </pc:sldChg>
      <pc:sldChg chg="del">
        <pc:chgData name="Francesco Orilia" userId="faded748-0cb3-44c7-a7fd-0632fa8ccb11" providerId="ADAL" clId="{365906E5-A791-4BFD-8D75-4A65E1BA9FB7}" dt="2024-02-12T17:08:39.422" v="4" actId="2696"/>
        <pc:sldMkLst>
          <pc:docMk/>
          <pc:sldMk cId="1312350872" sldId="259"/>
        </pc:sldMkLst>
      </pc:sldChg>
      <pc:sldChg chg="ord">
        <pc:chgData name="Francesco Orilia" userId="faded748-0cb3-44c7-a7fd-0632fa8ccb11" providerId="ADAL" clId="{365906E5-A791-4BFD-8D75-4A65E1BA9FB7}" dt="2024-02-13T15:55:24.432" v="188"/>
        <pc:sldMkLst>
          <pc:docMk/>
          <pc:sldMk cId="2673137391" sldId="260"/>
        </pc:sldMkLst>
      </pc:sldChg>
      <pc:sldChg chg="modSp">
        <pc:chgData name="Francesco Orilia" userId="faded748-0cb3-44c7-a7fd-0632fa8ccb11" providerId="ADAL" clId="{365906E5-A791-4BFD-8D75-4A65E1BA9FB7}" dt="2024-02-12T17:10:34.390" v="11" actId="20577"/>
        <pc:sldMkLst>
          <pc:docMk/>
          <pc:sldMk cId="1857115519" sldId="261"/>
        </pc:sldMkLst>
        <pc:spChg chg="mod">
          <ac:chgData name="Francesco Orilia" userId="faded748-0cb3-44c7-a7fd-0632fa8ccb11" providerId="ADAL" clId="{365906E5-A791-4BFD-8D75-4A65E1BA9FB7}" dt="2024-02-12T17:10:34.390" v="11" actId="20577"/>
          <ac:spMkLst>
            <pc:docMk/>
            <pc:sldMk cId="1857115519" sldId="261"/>
            <ac:spMk id="3" creationId="{00000000-0000-0000-0000-000000000000}"/>
          </ac:spMkLst>
        </pc:spChg>
      </pc:sldChg>
      <pc:sldChg chg="modSp ord">
        <pc:chgData name="Francesco Orilia" userId="faded748-0cb3-44c7-a7fd-0632fa8ccb11" providerId="ADAL" clId="{365906E5-A791-4BFD-8D75-4A65E1BA9FB7}" dt="2024-02-13T15:58:03.075" v="197"/>
        <pc:sldMkLst>
          <pc:docMk/>
          <pc:sldMk cId="139868456" sldId="264"/>
        </pc:sldMkLst>
        <pc:spChg chg="mod">
          <ac:chgData name="Francesco Orilia" userId="faded748-0cb3-44c7-a7fd-0632fa8ccb11" providerId="ADAL" clId="{365906E5-A791-4BFD-8D75-4A65E1BA9FB7}" dt="2024-02-13T15:58:03.075" v="197"/>
          <ac:spMkLst>
            <pc:docMk/>
            <pc:sldMk cId="139868456" sldId="264"/>
            <ac:spMk id="3" creationId="{00000000-0000-0000-0000-000000000000}"/>
          </ac:spMkLst>
        </pc:spChg>
      </pc:sldChg>
      <pc:sldChg chg="modSp">
        <pc:chgData name="Francesco Orilia" userId="faded748-0cb3-44c7-a7fd-0632fa8ccb11" providerId="ADAL" clId="{365906E5-A791-4BFD-8D75-4A65E1BA9FB7}" dt="2024-02-13T15:56:05.381" v="191" actId="20577"/>
        <pc:sldMkLst>
          <pc:docMk/>
          <pc:sldMk cId="3876812682" sldId="320"/>
        </pc:sldMkLst>
        <pc:spChg chg="mod">
          <ac:chgData name="Francesco Orilia" userId="faded748-0cb3-44c7-a7fd-0632fa8ccb11" providerId="ADAL" clId="{365906E5-A791-4BFD-8D75-4A65E1BA9FB7}" dt="2024-02-13T15:56:05.381" v="191" actId="20577"/>
          <ac:spMkLst>
            <pc:docMk/>
            <pc:sldMk cId="3876812682" sldId="320"/>
            <ac:spMk id="3" creationId="{00000000-0000-0000-0000-000000000000}"/>
          </ac:spMkLst>
        </pc:spChg>
      </pc:sldChg>
      <pc:sldChg chg="modSp add">
        <pc:chgData name="Francesco Orilia" userId="faded748-0cb3-44c7-a7fd-0632fa8ccb11" providerId="ADAL" clId="{365906E5-A791-4BFD-8D75-4A65E1BA9FB7}" dt="2024-02-13T15:51:39.176" v="184" actId="20577"/>
        <pc:sldMkLst>
          <pc:docMk/>
          <pc:sldMk cId="590865222" sldId="322"/>
        </pc:sldMkLst>
        <pc:spChg chg="mod">
          <ac:chgData name="Francesco Orilia" userId="faded748-0cb3-44c7-a7fd-0632fa8ccb11" providerId="ADAL" clId="{365906E5-A791-4BFD-8D75-4A65E1BA9FB7}" dt="2024-02-12T17:12:39.467" v="42" actId="20577"/>
          <ac:spMkLst>
            <pc:docMk/>
            <pc:sldMk cId="590865222" sldId="322"/>
            <ac:spMk id="2" creationId="{B50A5B34-0644-4580-A0EC-55915205F83D}"/>
          </ac:spMkLst>
        </pc:spChg>
        <pc:spChg chg="mod">
          <ac:chgData name="Francesco Orilia" userId="faded748-0cb3-44c7-a7fd-0632fa8ccb11" providerId="ADAL" clId="{365906E5-A791-4BFD-8D75-4A65E1BA9FB7}" dt="2024-02-13T15:51:39.176" v="184" actId="20577"/>
          <ac:spMkLst>
            <pc:docMk/>
            <pc:sldMk cId="590865222" sldId="322"/>
            <ac:spMk id="3" creationId="{8B981F3F-7191-413F-B328-901490ACAD0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1A76E-55DD-4D95-907B-1D6BF5B52E5A}" type="datetimeFigureOut">
              <a:rPr lang="it-IT" smtClean="0"/>
              <a:t>13/02/2024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2E0CB-4448-42AB-9E7B-CC3469C4D5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7710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7335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931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42017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553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5116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791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51332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3408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86927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0870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0395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30188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7860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19941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84711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14079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5317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13822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03153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08829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6627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53A50-9FC6-4F9E-9739-5E9199A022C0}" type="slidenum">
              <a:rPr lang="it-IT" smtClean="0"/>
              <a:pPr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4977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2C44A-E979-4929-9A13-0725B84F4401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4335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3891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1572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4050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2C44A-E979-4929-9A13-0725B84F4401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9900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2C44A-E979-4929-9A13-0725B84F4401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8147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382E5-A5ED-4A8B-8274-B6BFC0B2C4C4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029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13/02/2024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0727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13/02/2024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1853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13/02/2024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235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13/02/2024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710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13/02/2024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8696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13/02/2024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9971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13/02/2024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3762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13/02/2024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2699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13/02/2024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8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13/02/2024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8743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D9E39-08D2-493D-B20D-06CD2701F0AD}" type="datetimeFigureOut">
              <a:rPr lang="it-IT" smtClean="0"/>
              <a:t>13/02/2024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106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D9E39-08D2-493D-B20D-06CD2701F0AD}" type="datetimeFigureOut">
              <a:rPr lang="it-IT" smtClean="0"/>
              <a:t>13/02/2024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C3360-16E3-49A1-86AF-D6E6C3A17E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75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lorian_Cajori" TargetMode="External"/><Relationship Id="rId2" Type="http://schemas.openxmlformats.org/officeDocument/2006/relationships/hyperlink" Target="https://en.wikipedia.org/wiki/Therefore_sign#Histor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Anglophone" TargetMode="External"/><Relationship Id="rId5" Type="http://schemas.openxmlformats.org/officeDocument/2006/relationships/hyperlink" Target="https://en.wikipedia.org/wiki/Therefore_sign#cite_note-Cajori1929-1" TargetMode="External"/><Relationship Id="rId4" Type="http://schemas.openxmlformats.org/officeDocument/2006/relationships/hyperlink" Target="https://en.wikipedia.org/wiki/Johann_Rahn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ernesto.graziani@gmail.co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Logica 22-23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1-4</a:t>
            </a:r>
          </a:p>
        </p:txBody>
      </p:sp>
    </p:spTree>
    <p:extLst>
      <p:ext uri="{BB962C8B-B14F-4D97-AF65-F5344CB8AC3E}">
        <p14:creationId xmlns:p14="http://schemas.microsoft.com/office/powerpoint/2010/main" val="2333167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Obiettivi formativi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Affinamento delle capacità di ragionamento formale e informale</a:t>
            </a:r>
          </a:p>
          <a:p>
            <a:r>
              <a:rPr lang="it-IT" dirty="0"/>
              <a:t>capacità di individuare la struttura logico-semantica di tipi di enunciato di particolare interesse (traducibili nel linguaggio della logica del prim'ordine), capacità di utilizzare tavole di verità, alberi di </a:t>
            </a:r>
            <a:r>
              <a:rPr lang="it-IT" dirty="0" err="1"/>
              <a:t>refutazione</a:t>
            </a:r>
            <a:r>
              <a:rPr lang="it-IT" dirty="0"/>
              <a:t> e deduzione naturale e consapevolezza delle principali tecniche argomentative della logica informale.</a:t>
            </a:r>
          </a:p>
          <a:p>
            <a:r>
              <a:rPr lang="it-IT" dirty="0">
                <a:solidFill>
                  <a:srgbClr val="FF0000"/>
                </a:solidFill>
              </a:rPr>
              <a:t>Conoscenza della logica classica proposizionale e del prim'ordine.</a:t>
            </a:r>
          </a:p>
        </p:txBody>
      </p:sp>
    </p:spTree>
    <p:extLst>
      <p:ext uri="{BB962C8B-B14F-4D97-AF65-F5344CB8AC3E}">
        <p14:creationId xmlns:p14="http://schemas.microsoft.com/office/powerpoint/2010/main" val="2405589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Argomenti da trattare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- Struttura delle argomentazioni e nozioni di validità e verità logica.</a:t>
            </a:r>
          </a:p>
          <a:p>
            <a:r>
              <a:rPr lang="it-IT" dirty="0"/>
              <a:t>- Cenni alla distinzione tra logica classica e logiche </a:t>
            </a:r>
            <a:r>
              <a:rPr lang="it-IT" dirty="0" err="1"/>
              <a:t>non-classiche</a:t>
            </a:r>
            <a:r>
              <a:rPr lang="it-IT" dirty="0"/>
              <a:t>.</a:t>
            </a:r>
          </a:p>
          <a:p>
            <a:r>
              <a:rPr lang="it-IT" dirty="0"/>
              <a:t>- Tavole di verità per la logica classica proposizionale.</a:t>
            </a:r>
          </a:p>
          <a:p>
            <a:r>
              <a:rPr lang="it-IT" dirty="0"/>
              <a:t>- Alberi di </a:t>
            </a:r>
            <a:r>
              <a:rPr lang="it-IT" dirty="0" err="1"/>
              <a:t>refutazione</a:t>
            </a:r>
            <a:r>
              <a:rPr lang="it-IT" dirty="0"/>
              <a:t> per la logica classica proposizionale.</a:t>
            </a:r>
          </a:p>
          <a:p>
            <a:r>
              <a:rPr lang="it-IT" dirty="0"/>
              <a:t>- Deduzione naturale per la logica classica proposizionale.</a:t>
            </a:r>
          </a:p>
          <a:p>
            <a:r>
              <a:rPr lang="it-IT" dirty="0"/>
              <a:t>- Deduzione naturale per la logica classica del prim'ordine.</a:t>
            </a:r>
          </a:p>
          <a:p>
            <a:r>
              <a:rPr lang="it-IT" dirty="0"/>
              <a:t>- Teoria dell'identità.</a:t>
            </a:r>
          </a:p>
          <a:p>
            <a:r>
              <a:rPr lang="it-IT" dirty="0"/>
              <a:t>- Teoria delle descrizioni.</a:t>
            </a:r>
          </a:p>
        </p:txBody>
      </p:sp>
    </p:spTree>
    <p:extLst>
      <p:ext uri="{BB962C8B-B14F-4D97-AF65-F5344CB8AC3E}">
        <p14:creationId xmlns:p14="http://schemas.microsoft.com/office/powerpoint/2010/main" val="3580650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Argomentazioni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2400" dirty="0"/>
              <a:t>Sequenza di proposizioni nella quale distinguiamo delle premesse, una conclusione e possibilmente altre proposizioni che fungono da passi intermedi (che sono “conclusioni” rispetto a proposizioni precedenti e “premesse” rispetto a proposizioni che seguono)</a:t>
            </a:r>
          </a:p>
          <a:p>
            <a:pPr>
              <a:lnSpc>
                <a:spcPct val="90000"/>
              </a:lnSpc>
            </a:pPr>
            <a:r>
              <a:rPr lang="it-IT" sz="2400" dirty="0"/>
              <a:t>Es.: (1) di fronte a una tosse insistente è opportuno fare una radiografia. (2) Giovanni riferisce di tossire tutta la notte. Perciò, (3) Giovanni ha una tosse insistente. Quindi, (4) è opportuno che Giovanni faccia una radiografia</a:t>
            </a:r>
          </a:p>
          <a:p>
            <a:pPr>
              <a:lnSpc>
                <a:spcPct val="90000"/>
              </a:lnSpc>
            </a:pPr>
            <a:r>
              <a:rPr lang="it-IT" sz="2400" dirty="0"/>
              <a:t>Si usano anche i termini “inferenza”, “ragionamento”, ecc.</a:t>
            </a:r>
          </a:p>
        </p:txBody>
      </p:sp>
    </p:spTree>
    <p:extLst>
      <p:ext uri="{BB962C8B-B14F-4D97-AF65-F5344CB8AC3E}">
        <p14:creationId xmlns:p14="http://schemas.microsoft.com/office/powerpoint/2010/main" val="3152105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Tipi di argomentazione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sz="2400" dirty="0"/>
              <a:t>Argomentazioni </a:t>
            </a:r>
            <a:r>
              <a:rPr lang="it-IT" sz="2400" dirty="0">
                <a:solidFill>
                  <a:srgbClr val="FF0000"/>
                </a:solidFill>
              </a:rPr>
              <a:t>deduttive</a:t>
            </a:r>
            <a:r>
              <a:rPr lang="it-IT" sz="2400" dirty="0"/>
              <a:t> (deduttivamente valide): Se sono vere le premesse, è necessario che sia vera la conclusione (ossia, è impossibile che sia falsa la conclusione).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Es.: (1) tutti i greci sono uomini, (2) tutti gli uomini sono mortali, quindi (3) tutti i greci sono mortali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 Argomentazioni </a:t>
            </a:r>
            <a:r>
              <a:rPr lang="it-IT" sz="2400" dirty="0">
                <a:solidFill>
                  <a:srgbClr val="FF0000"/>
                </a:solidFill>
              </a:rPr>
              <a:t>induttive</a:t>
            </a:r>
            <a:r>
              <a:rPr lang="it-IT" sz="2400" dirty="0"/>
              <a:t> (induttivamente valide): Se sono vere le premesse, è ragionevole (plausibile, probabile) che sia vera la conclusione, ma non è necessario che lo sia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Es.: (</a:t>
            </a:r>
            <a:r>
              <a:rPr lang="it-IT" sz="2400" dirty="0">
                <a:sym typeface="Wingdings" pitchFamily="2" charset="2"/>
              </a:rPr>
              <a:t>1) sono stati osservati milioni di cigni e sono tutti bianchi, quindi (2) tutti i cigni sono bianchi.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Argomentazione fondata (sound): è valida e le sue premesse sono vere</a:t>
            </a:r>
          </a:p>
        </p:txBody>
      </p:sp>
    </p:spTree>
    <p:extLst>
      <p:ext uri="{BB962C8B-B14F-4D97-AF65-F5344CB8AC3E}">
        <p14:creationId xmlns:p14="http://schemas.microsoft.com/office/powerpoint/2010/main" val="3331331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Deduzione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argomentazione deduttivamente valida e fondata (sound):</a:t>
            </a:r>
          </a:p>
          <a:p>
            <a:pPr lvl="1"/>
            <a:r>
              <a:rPr lang="it-IT" dirty="0"/>
              <a:t>Tutti i greci sono uomini</a:t>
            </a:r>
          </a:p>
          <a:p>
            <a:pPr lvl="1"/>
            <a:r>
              <a:rPr lang="it-IT" dirty="0"/>
              <a:t>Tutti gli uomini sono mortali</a:t>
            </a:r>
          </a:p>
          <a:p>
            <a:pPr lvl="1"/>
            <a:r>
              <a:rPr lang="it-IT" dirty="0"/>
              <a:t>Quindi, Tutti i greci sono mortali</a:t>
            </a:r>
          </a:p>
          <a:p>
            <a:r>
              <a:rPr lang="it-IT" dirty="0"/>
              <a:t>argomentazione deduttivamente valida, ma non fondata:</a:t>
            </a:r>
          </a:p>
          <a:p>
            <a:pPr lvl="1"/>
            <a:r>
              <a:rPr lang="it-IT" dirty="0"/>
              <a:t>Tutti i greci sono uomini</a:t>
            </a:r>
          </a:p>
          <a:p>
            <a:pPr lvl="1"/>
            <a:r>
              <a:rPr lang="it-IT" dirty="0"/>
              <a:t>Tutti gli uomini sono elefanti</a:t>
            </a:r>
          </a:p>
          <a:p>
            <a:pPr lvl="1"/>
            <a:r>
              <a:rPr lang="it-IT" dirty="0"/>
              <a:t>Quindi, Tutti i greci sono elefanti</a:t>
            </a:r>
          </a:p>
          <a:p>
            <a:r>
              <a:rPr lang="it-IT" dirty="0"/>
              <a:t>argomentazione deduttivamente </a:t>
            </a:r>
            <a:r>
              <a:rPr lang="it-IT" dirty="0" err="1"/>
              <a:t>INvalida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Alcuni greci sono uomini </a:t>
            </a:r>
          </a:p>
          <a:p>
            <a:pPr lvl="1"/>
            <a:r>
              <a:rPr lang="it-IT" dirty="0"/>
              <a:t>Tutti gli uomini sono mortali </a:t>
            </a:r>
          </a:p>
          <a:p>
            <a:pPr lvl="1"/>
            <a:r>
              <a:rPr lang="it-IT" dirty="0"/>
              <a:t>Quindi, Tutti i greci sono mortali 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2445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LEZIONE 1</a:t>
            </a:r>
          </a:p>
          <a:p>
            <a:pPr>
              <a:buNone/>
            </a:pPr>
            <a:r>
              <a:rPr lang="it-IT"/>
              <a:t>	7/2/19</a:t>
            </a:r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137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Induzione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Esempi di induzione (argomentazione induttivamente valida (solida)):</a:t>
            </a:r>
          </a:p>
          <a:p>
            <a:r>
              <a:rPr lang="it-IT" dirty="0"/>
              <a:t>induzione enumerativa:</a:t>
            </a:r>
          </a:p>
          <a:p>
            <a:pPr lvl="1"/>
            <a:r>
              <a:rPr lang="it-IT" dirty="0"/>
              <a:t>tutti i cigni esaminati finora, c1, c2, c3, .... sono bianchi</a:t>
            </a:r>
          </a:p>
          <a:p>
            <a:pPr lvl="1"/>
            <a:r>
              <a:rPr lang="it-IT" dirty="0"/>
              <a:t>Quindi tutti i cigni sono bianchi</a:t>
            </a:r>
          </a:p>
          <a:p>
            <a:r>
              <a:rPr lang="it-IT" dirty="0"/>
              <a:t>abduzione (C. S. </a:t>
            </a:r>
            <a:r>
              <a:rPr lang="it-IT" dirty="0" err="1"/>
              <a:t>Peirce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la rosolia causa macchie rosse sulla pelle</a:t>
            </a:r>
          </a:p>
          <a:p>
            <a:pPr lvl="1"/>
            <a:r>
              <a:rPr lang="it-IT" dirty="0"/>
              <a:t>Giovanni ha macchie rosse sulla pelle</a:t>
            </a:r>
          </a:p>
          <a:p>
            <a:pPr lvl="1"/>
            <a:r>
              <a:rPr lang="it-IT" dirty="0"/>
              <a:t>Quindi Giovanni ha la rosolia</a:t>
            </a:r>
          </a:p>
        </p:txBody>
      </p:sp>
    </p:spTree>
    <p:extLst>
      <p:ext uri="{BB962C8B-B14F-4D97-AF65-F5344CB8AC3E}">
        <p14:creationId xmlns:p14="http://schemas.microsoft.com/office/powerpoint/2010/main" val="931567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Verità 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Proposizione vera in tutte le situazioni/in tutti i mondi possibili</a:t>
            </a:r>
          </a:p>
          <a:p>
            <a:r>
              <a:rPr lang="it-IT" dirty="0"/>
              <a:t>Proposizione deducibile da zero premesse</a:t>
            </a:r>
          </a:p>
          <a:p>
            <a:r>
              <a:rPr lang="it-IT" dirty="0"/>
              <a:t>Esempi?</a:t>
            </a:r>
          </a:p>
        </p:txBody>
      </p:sp>
    </p:spTree>
    <p:extLst>
      <p:ext uri="{BB962C8B-B14F-4D97-AF65-F5344CB8AC3E}">
        <p14:creationId xmlns:p14="http://schemas.microsoft.com/office/powerpoint/2010/main" val="664580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Terzo escluso </a:t>
            </a:r>
          </a:p>
          <a:p>
            <a:r>
              <a:rPr lang="it-IT" dirty="0"/>
              <a:t>Principio di Non contraddizione</a:t>
            </a:r>
          </a:p>
        </p:txBody>
      </p:sp>
    </p:spTree>
    <p:extLst>
      <p:ext uri="{BB962C8B-B14F-4D97-AF65-F5344CB8AC3E}">
        <p14:creationId xmlns:p14="http://schemas.microsoft.com/office/powerpoint/2010/main" val="231797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Contraddizione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proposizione vera in nessun </a:t>
            </a:r>
            <a:r>
              <a:rPr lang="it-IT"/>
              <a:t>mondo possibile (Varzi et al., p. 39: "Un’asserzione del genere non è vera in alcuna circostanza concepibile")</a:t>
            </a:r>
            <a:endParaRPr lang="it-IT" dirty="0"/>
          </a:p>
          <a:p>
            <a:r>
              <a:rPr lang="it-IT" dirty="0"/>
              <a:t>Esempi?</a:t>
            </a:r>
          </a:p>
        </p:txBody>
      </p:sp>
    </p:spTree>
    <p:extLst>
      <p:ext uri="{BB962C8B-B14F-4D97-AF65-F5344CB8AC3E}">
        <p14:creationId xmlns:p14="http://schemas.microsoft.com/office/powerpoint/2010/main" val="2746787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1-2</a:t>
            </a:r>
          </a:p>
          <a:p>
            <a:r>
              <a:rPr lang="it-IT" dirty="0"/>
              <a:t>15/2/24</a:t>
            </a:r>
          </a:p>
        </p:txBody>
      </p:sp>
    </p:spTree>
    <p:extLst>
      <p:ext uri="{BB962C8B-B14F-4D97-AF65-F5344CB8AC3E}">
        <p14:creationId xmlns:p14="http://schemas.microsoft.com/office/powerpoint/2010/main" val="3589736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Negazione del terzo escluso</a:t>
            </a:r>
          </a:p>
          <a:p>
            <a:r>
              <a:rPr lang="it-IT" dirty="0"/>
              <a:t>Negazione del principio di non contraddizione</a:t>
            </a:r>
          </a:p>
          <a:p>
            <a:r>
              <a:rPr lang="it-IT" dirty="0"/>
              <a:t>Esempi di Varzi, pp. 40-41 [p. 39]: </a:t>
            </a:r>
          </a:p>
          <a:p>
            <a:pPr lvl="1"/>
            <a:r>
              <a:rPr lang="it-IT" dirty="0"/>
              <a:t>piove ma non piove</a:t>
            </a:r>
          </a:p>
          <a:p>
            <a:pPr lvl="1"/>
            <a:r>
              <a:rPr lang="it-IT" dirty="0"/>
              <a:t>Oggi è sia lunedì che martedì</a:t>
            </a:r>
          </a:p>
        </p:txBody>
      </p:sp>
    </p:spTree>
    <p:extLst>
      <p:ext uri="{BB962C8B-B14F-4D97-AF65-F5344CB8AC3E}">
        <p14:creationId xmlns:p14="http://schemas.microsoft.com/office/powerpoint/2010/main" val="1362328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Proposizioni contingenti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vere in alcuni mondi possibili</a:t>
            </a:r>
          </a:p>
          <a:p>
            <a:r>
              <a:rPr lang="it-IT" dirty="0"/>
              <a:t>proposizioni vero-funzionalmente contingenti</a:t>
            </a:r>
          </a:p>
        </p:txBody>
      </p:sp>
    </p:spTree>
    <p:extLst>
      <p:ext uri="{BB962C8B-B14F-4D97-AF65-F5344CB8AC3E}">
        <p14:creationId xmlns:p14="http://schemas.microsoft.com/office/powerpoint/2010/main" val="4116083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Settori della logica deduttiva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Logica proposizionale</a:t>
            </a:r>
          </a:p>
          <a:p>
            <a:r>
              <a:rPr lang="it-IT" dirty="0">
                <a:solidFill>
                  <a:srgbClr val="FF0000"/>
                </a:solidFill>
              </a:rPr>
              <a:t>Logica del prim'ordine (dei quantificatori)</a:t>
            </a:r>
          </a:p>
          <a:p>
            <a:r>
              <a:rPr lang="it-IT" dirty="0"/>
              <a:t>Logica del second’ordine</a:t>
            </a:r>
          </a:p>
          <a:p>
            <a:r>
              <a:rPr lang="it-IT" dirty="0"/>
              <a:t>Logica modale</a:t>
            </a:r>
          </a:p>
          <a:p>
            <a:r>
              <a:rPr lang="it-IT" dirty="0"/>
              <a:t>Logica temporale</a:t>
            </a:r>
          </a:p>
          <a:p>
            <a:r>
              <a:rPr lang="it-IT" dirty="0"/>
              <a:t>logica deontica</a:t>
            </a:r>
          </a:p>
          <a:p>
            <a:r>
              <a:rPr lang="it-IT" dirty="0"/>
              <a:t>ecc.</a:t>
            </a:r>
          </a:p>
        </p:txBody>
      </p:sp>
    </p:spTree>
    <p:extLst>
      <p:ext uri="{BB962C8B-B14F-4D97-AF65-F5344CB8AC3E}">
        <p14:creationId xmlns:p14="http://schemas.microsoft.com/office/powerpoint/2010/main" val="3205027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Classica vs. non classica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>
                <a:solidFill>
                  <a:srgbClr val="FF0000"/>
                </a:solidFill>
              </a:rPr>
              <a:t>Logica classica (Frege, </a:t>
            </a:r>
            <a:r>
              <a:rPr lang="it-IT" i="1">
                <a:solidFill>
                  <a:srgbClr val="FF0000"/>
                </a:solidFill>
              </a:rPr>
              <a:t>Begriffschift </a:t>
            </a:r>
            <a:r>
              <a:rPr lang="it-IT">
                <a:solidFill>
                  <a:srgbClr val="FF0000"/>
                </a:solidFill>
              </a:rPr>
              <a:t>1879)</a:t>
            </a:r>
            <a:endParaRPr lang="it-IT" dirty="0">
              <a:solidFill>
                <a:srgbClr val="FF0000"/>
              </a:solidFill>
            </a:endParaRPr>
          </a:p>
          <a:p>
            <a:r>
              <a:rPr lang="it-IT" dirty="0"/>
              <a:t>Logiche non classiche (devianti)</a:t>
            </a:r>
          </a:p>
          <a:p>
            <a:pPr lvl="1"/>
            <a:r>
              <a:rPr lang="it-IT" dirty="0"/>
              <a:t>trivalente (J</a:t>
            </a:r>
            <a:r>
              <a:rPr lang="it-IT"/>
              <a:t>.  Łukasiewicz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intuizionista (</a:t>
            </a:r>
            <a:r>
              <a:rPr lang="it-IT" dirty="0" err="1"/>
              <a:t>Brouwer</a:t>
            </a:r>
            <a:r>
              <a:rPr lang="it-IT" dirty="0"/>
              <a:t>, </a:t>
            </a:r>
            <a:r>
              <a:rPr lang="it-IT" dirty="0" err="1"/>
              <a:t>Heyting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rilevante (Anderson, </a:t>
            </a:r>
            <a:r>
              <a:rPr lang="it-IT" dirty="0" err="1"/>
              <a:t>Belnap</a:t>
            </a:r>
            <a:r>
              <a:rPr lang="it-IT" dirty="0"/>
              <a:t>, </a:t>
            </a:r>
            <a:r>
              <a:rPr lang="it-IT" dirty="0" err="1"/>
              <a:t>Dunn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paraconsistente (Da Costa, Batens, Priest)</a:t>
            </a:r>
          </a:p>
          <a:p>
            <a:pPr lvl="1"/>
            <a:r>
              <a:rPr lang="it-IT"/>
              <a:t>quantistica (Birkhoff e von Neumann, Putnam )</a:t>
            </a:r>
            <a:endParaRPr lang="it-IT" dirty="0"/>
          </a:p>
          <a:p>
            <a:pPr lvl="1"/>
            <a:r>
              <a:rPr lang="it-IT" dirty="0"/>
              <a:t>ecc.</a:t>
            </a:r>
          </a:p>
        </p:txBody>
      </p:sp>
    </p:spTree>
    <p:extLst>
      <p:ext uri="{BB962C8B-B14F-4D97-AF65-F5344CB8AC3E}">
        <p14:creationId xmlns:p14="http://schemas.microsoft.com/office/powerpoint/2010/main" val="1364414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3-4</a:t>
            </a:r>
          </a:p>
          <a:p>
            <a:r>
              <a:rPr lang="it-IT" dirty="0"/>
              <a:t>16/2/23</a:t>
            </a:r>
          </a:p>
        </p:txBody>
      </p:sp>
    </p:spTree>
    <p:extLst>
      <p:ext uri="{BB962C8B-B14F-4D97-AF65-F5344CB8AC3E}">
        <p14:creationId xmlns:p14="http://schemas.microsoft.com/office/powerpoint/2010/main" val="3876812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Classica vs. non classica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>
                <a:solidFill>
                  <a:srgbClr val="FF0000"/>
                </a:solidFill>
              </a:rPr>
              <a:t>Logica classica (Frege, </a:t>
            </a:r>
            <a:r>
              <a:rPr lang="it-IT" i="1">
                <a:solidFill>
                  <a:srgbClr val="FF0000"/>
                </a:solidFill>
              </a:rPr>
              <a:t>Begriffschift </a:t>
            </a:r>
            <a:r>
              <a:rPr lang="it-IT">
                <a:solidFill>
                  <a:srgbClr val="FF0000"/>
                </a:solidFill>
              </a:rPr>
              <a:t>1879)</a:t>
            </a:r>
            <a:endParaRPr lang="it-IT" dirty="0">
              <a:solidFill>
                <a:srgbClr val="FF0000"/>
              </a:solidFill>
            </a:endParaRPr>
          </a:p>
          <a:p>
            <a:r>
              <a:rPr lang="it-IT" dirty="0"/>
              <a:t>Logiche non classiche (devianti)</a:t>
            </a:r>
          </a:p>
          <a:p>
            <a:pPr lvl="1"/>
            <a:r>
              <a:rPr lang="it-IT" dirty="0"/>
              <a:t>trivalente (J</a:t>
            </a:r>
            <a:r>
              <a:rPr lang="it-IT"/>
              <a:t>.  Łukasiewicz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intuizionista (</a:t>
            </a:r>
            <a:r>
              <a:rPr lang="it-IT" dirty="0" err="1"/>
              <a:t>Brouwer</a:t>
            </a:r>
            <a:r>
              <a:rPr lang="it-IT" dirty="0"/>
              <a:t>, </a:t>
            </a:r>
            <a:r>
              <a:rPr lang="it-IT" dirty="0" err="1"/>
              <a:t>Heyting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rilevante (Anderson, </a:t>
            </a:r>
            <a:r>
              <a:rPr lang="it-IT" dirty="0" err="1"/>
              <a:t>Belnap</a:t>
            </a:r>
            <a:r>
              <a:rPr lang="it-IT" dirty="0"/>
              <a:t>, </a:t>
            </a:r>
            <a:r>
              <a:rPr lang="it-IT" dirty="0" err="1"/>
              <a:t>Dunn</a:t>
            </a:r>
            <a:r>
              <a:rPr lang="it-IT" dirty="0"/>
              <a:t>)</a:t>
            </a:r>
          </a:p>
          <a:p>
            <a:pPr lvl="1"/>
            <a:r>
              <a:rPr lang="it-IT" dirty="0"/>
              <a:t>paraconsistente (Da Costa, Batens, Priest)</a:t>
            </a:r>
          </a:p>
          <a:p>
            <a:pPr lvl="1"/>
            <a:r>
              <a:rPr lang="it-IT"/>
              <a:t>quantistica (Birkhoff e von Neumann, Putnam )</a:t>
            </a:r>
            <a:endParaRPr lang="it-IT" dirty="0"/>
          </a:p>
          <a:p>
            <a:pPr lvl="1"/>
            <a:r>
              <a:rPr lang="it-IT" dirty="0"/>
              <a:t>ecc.</a:t>
            </a:r>
          </a:p>
        </p:txBody>
      </p:sp>
    </p:spTree>
    <p:extLst>
      <p:ext uri="{BB962C8B-B14F-4D97-AF65-F5344CB8AC3E}">
        <p14:creationId xmlns:p14="http://schemas.microsoft.com/office/powerpoint/2010/main" val="14118442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vs. proposizioni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Enunciati: entità linguistiche</a:t>
            </a:r>
          </a:p>
          <a:p>
            <a:r>
              <a:rPr lang="it-IT" dirty="0"/>
              <a:t>Proposizioni: significati degli enunciati dichiarativi</a:t>
            </a:r>
          </a:p>
          <a:p>
            <a:r>
              <a:rPr lang="it-IT" dirty="0"/>
              <a:t>La logica proposizionale è anche chiamata </a:t>
            </a:r>
            <a:r>
              <a:rPr lang="it-IT" i="1"/>
              <a:t>logica</a:t>
            </a:r>
            <a:r>
              <a:rPr lang="it-IT"/>
              <a:t> </a:t>
            </a:r>
            <a:r>
              <a:rPr lang="it-IT" i="1"/>
              <a:t>enunciativa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542049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Iniziamo a trattare la:</a:t>
            </a:r>
          </a:p>
          <a:p>
            <a:pPr lvl="1"/>
            <a:r>
              <a:rPr lang="it-IT" b="1" dirty="0">
                <a:solidFill>
                  <a:srgbClr val="FF0000"/>
                </a:solidFill>
              </a:rPr>
              <a:t>LOGICA PROPOSIZIONALE</a:t>
            </a:r>
          </a:p>
        </p:txBody>
      </p:sp>
    </p:spTree>
    <p:extLst>
      <p:ext uri="{BB962C8B-B14F-4D97-AF65-F5344CB8AC3E}">
        <p14:creationId xmlns:p14="http://schemas.microsoft.com/office/powerpoint/2010/main" val="2206380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Forme argomentative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logica </a:t>
            </a:r>
            <a:r>
              <a:rPr lang="it-IT" dirty="0">
                <a:solidFill>
                  <a:srgbClr val="FF0000"/>
                </a:solidFill>
              </a:rPr>
              <a:t>formale</a:t>
            </a:r>
            <a:r>
              <a:rPr lang="it-IT" dirty="0"/>
              <a:t> è lo studio delle </a:t>
            </a:r>
            <a:r>
              <a:rPr lang="it-IT" i="1" dirty="0"/>
              <a:t>forme argomentative: schemi </a:t>
            </a:r>
            <a:r>
              <a:rPr lang="it-IT" dirty="0"/>
              <a:t>astratti di ragionamento comuni a molte argomentazioni diverse (Varzi, § 3.1)</a:t>
            </a:r>
          </a:p>
        </p:txBody>
      </p:sp>
    </p:spTree>
    <p:extLst>
      <p:ext uri="{BB962C8B-B14F-4D97-AF65-F5344CB8AC3E}">
        <p14:creationId xmlns:p14="http://schemas.microsoft.com/office/powerpoint/2010/main" val="1527181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forme argomentative della logica proposizionale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Nella logica proposizionale, cerchiamo di individuare forme argomentative la cui validità dipende dalle nozioni espresse da "e", "o", "se ... allora", "non (si dà il caso che)", "se e solo se" o da VARIANTI TERMINOLOGICHE di queste espressioni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1681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Orario lezioni e ricevimento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Giovedì 15-17</a:t>
            </a:r>
          </a:p>
          <a:p>
            <a:r>
              <a:rPr lang="it-IT" dirty="0"/>
              <a:t>Venerdì 15-17</a:t>
            </a:r>
          </a:p>
          <a:p>
            <a:r>
              <a:rPr lang="it-IT" dirty="0"/>
              <a:t>Ci sono sovrapposizioni?</a:t>
            </a:r>
          </a:p>
          <a:p>
            <a:r>
              <a:rPr lang="it-IT" dirty="0"/>
              <a:t>Ricevimento: su appuntamento (preferibilmente via teams)</a:t>
            </a:r>
          </a:p>
          <a:p>
            <a:r>
              <a:rPr lang="it-IT" dirty="0"/>
              <a:t>Sono in genere disponibile dopo la lezione</a:t>
            </a:r>
          </a:p>
        </p:txBody>
      </p:sp>
    </p:spTree>
    <p:extLst>
      <p:ext uri="{BB962C8B-B14F-4D97-AF65-F5344CB8AC3E}">
        <p14:creationId xmlns:p14="http://schemas.microsoft.com/office/powerpoint/2010/main" val="1398684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Qual è la forma argomentativa comune?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(b) Se hai dei buoni voti, allora puoi vincere una borsa di studio.</a:t>
            </a:r>
          </a:p>
          <a:p>
            <a:r>
              <a:rPr lang="it-IT" dirty="0"/>
              <a:t>Hai dei buoni voti.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Puoi vincere una borsa di studio.</a:t>
            </a:r>
          </a:p>
          <a:p>
            <a:r>
              <a:rPr lang="it-IT" dirty="0"/>
              <a:t>(c) Ho superato l’esame se l’hai superato anche tu.</a:t>
            </a:r>
          </a:p>
          <a:p>
            <a:r>
              <a:rPr lang="it-IT" dirty="0"/>
              <a:t>Tu hai superato l’esame.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Ho superato l’esame.</a:t>
            </a:r>
          </a:p>
        </p:txBody>
      </p:sp>
    </p:spTree>
    <p:extLst>
      <p:ext uri="{BB962C8B-B14F-4D97-AF65-F5344CB8AC3E}">
        <p14:creationId xmlns:p14="http://schemas.microsoft.com/office/powerpoint/2010/main" val="4837139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Segno d’inferenza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ym typeface="Symbol"/>
              </a:rPr>
              <a:t></a:t>
            </a:r>
          </a:p>
          <a:p>
            <a:r>
              <a:rPr lang="it-IT" dirty="0"/>
              <a:t>… Quindi, ….</a:t>
            </a:r>
          </a:p>
        </p:txBody>
      </p:sp>
    </p:spTree>
    <p:extLst>
      <p:ext uri="{BB962C8B-B14F-4D97-AF65-F5344CB8AC3E}">
        <p14:creationId xmlns:p14="http://schemas.microsoft.com/office/powerpoint/2010/main" val="24596197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storia di </a:t>
            </a:r>
            <a:r>
              <a:rPr lang="it-IT">
                <a:sym typeface="Symbol" panose="05050102010706020507" pitchFamily="18" charset="2"/>
              </a:rPr>
              <a:t>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>
                <a:hlinkClick r:id="rId2"/>
              </a:rPr>
              <a:t>https://en.wikipedia.org/wiki/Therefore_sign#History</a:t>
            </a:r>
            <a:endParaRPr lang="en-US"/>
          </a:p>
          <a:p>
            <a:r>
              <a:rPr lang="it-IT">
                <a:sym typeface="Symbol" panose="05050102010706020507" pitchFamily="18" charset="2"/>
              </a:rPr>
              <a:t> = therefore /</a:t>
            </a:r>
            <a:r>
              <a:rPr lang="it-IT" b="1"/>
              <a:t> </a:t>
            </a:r>
            <a:r>
              <a:rPr lang="it-IT"/>
              <a:t>∵ = because</a:t>
            </a:r>
            <a:endParaRPr lang="en-US"/>
          </a:p>
          <a:p>
            <a:r>
              <a:rPr lang="en-US"/>
              <a:t>According to </a:t>
            </a:r>
            <a:r>
              <a:rPr lang="en-US">
                <a:hlinkClick r:id="rId3" tooltip="Florian Cajori"/>
              </a:rPr>
              <a:t>Cajori</a:t>
            </a:r>
            <a:r>
              <a:rPr lang="en-US"/>
              <a:t>, </a:t>
            </a:r>
            <a:r>
              <a:rPr lang="en-US" i="1"/>
              <a:t>A History of Mathematical Notations,</a:t>
            </a:r>
            <a:r>
              <a:rPr lang="en-US"/>
              <a:t> </a:t>
            </a:r>
            <a:r>
              <a:rPr lang="en-US">
                <a:hlinkClick r:id="rId4" tooltip="Johann Rahn"/>
              </a:rPr>
              <a:t>Johann Rahn</a:t>
            </a:r>
            <a:r>
              <a:rPr lang="en-US"/>
              <a:t> used both the </a:t>
            </a:r>
            <a:r>
              <a:rPr lang="en-US" i="1"/>
              <a:t>therefore</a:t>
            </a:r>
            <a:r>
              <a:rPr lang="en-US"/>
              <a:t> and </a:t>
            </a:r>
            <a:r>
              <a:rPr lang="en-US" i="1"/>
              <a:t>because</a:t>
            </a:r>
            <a:r>
              <a:rPr lang="en-US"/>
              <a:t> signs to mean "therefore"; in the German edition of </a:t>
            </a:r>
            <a:r>
              <a:rPr lang="en-US" i="1"/>
              <a:t>Teutsche Algebra</a:t>
            </a:r>
            <a:r>
              <a:rPr lang="en-US"/>
              <a:t> (1659) the </a:t>
            </a:r>
            <a:r>
              <a:rPr lang="en-US" i="1"/>
              <a:t>therefore</a:t>
            </a:r>
            <a:r>
              <a:rPr lang="en-US"/>
              <a:t> sign was prevalent with the modern meaning, but in the 1668 English edition Rahn used the </a:t>
            </a:r>
            <a:r>
              <a:rPr lang="en-US" i="1"/>
              <a:t>because</a:t>
            </a:r>
            <a:r>
              <a:rPr lang="en-US"/>
              <a:t> sign more often to mean "therefore".</a:t>
            </a:r>
            <a:r>
              <a:rPr lang="en-US" baseline="30000">
                <a:hlinkClick r:id="rId5"/>
              </a:rPr>
              <a:t>[1]</a:t>
            </a:r>
            <a:r>
              <a:rPr lang="en-US" baseline="30000"/>
              <a:t>:vol. 1, p. 211</a:t>
            </a:r>
            <a:r>
              <a:rPr lang="en-US"/>
              <a:t> Other authors in the 18th century also used three dots in a triangle shape to signify "therefore", but as with Rahn, there wasn't much in the way of consistency as to how the triangle was oriented; </a:t>
            </a:r>
            <a:r>
              <a:rPr lang="en-US" i="1"/>
              <a:t>because</a:t>
            </a:r>
            <a:r>
              <a:rPr lang="en-US"/>
              <a:t> with its current meaning appears to have originated in the 19th century. In the 20th century, the three-dot notation for 'therefore' became very rare in continental Europe, but it remains popular in </a:t>
            </a:r>
            <a:r>
              <a:rPr lang="en-US">
                <a:hlinkClick r:id="rId6" tooltip="Anglophone"/>
              </a:rPr>
              <a:t>Anglophone</a:t>
            </a:r>
            <a:r>
              <a:rPr lang="en-US"/>
              <a:t> countries.</a:t>
            </a:r>
            <a:r>
              <a:rPr lang="en-US" baseline="30000">
                <a:hlinkClick r:id="rId5"/>
              </a:rPr>
              <a:t>[1]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23286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Modus ponens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 P, allora Q.</a:t>
            </a:r>
          </a:p>
          <a:p>
            <a:r>
              <a:rPr lang="it-IT" dirty="0"/>
              <a:t>P.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Q.</a:t>
            </a:r>
          </a:p>
          <a:p>
            <a:r>
              <a:rPr lang="it-IT" dirty="0"/>
              <a:t>Forma argomentativa = regola d'inferenza</a:t>
            </a:r>
          </a:p>
        </p:txBody>
      </p:sp>
    </p:spTree>
    <p:extLst>
      <p:ext uri="{BB962C8B-B14F-4D97-AF65-F5344CB8AC3E}">
        <p14:creationId xmlns:p14="http://schemas.microsoft.com/office/powerpoint/2010/main" val="10283885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Qual è la forma argomentativa comune?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Oggi è o lunedì o martedì.</a:t>
            </a:r>
          </a:p>
          <a:p>
            <a:r>
              <a:rPr lang="it-IT" dirty="0"/>
              <a:t>Oggi non è lunedì.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Oggi è martedì.</a:t>
            </a:r>
          </a:p>
          <a:p>
            <a:r>
              <a:rPr lang="it-IT" dirty="0"/>
              <a:t>(2) La Gioconda è stata dipinta o da Rembrandt o da Michelangelo.</a:t>
            </a:r>
          </a:p>
          <a:p>
            <a:r>
              <a:rPr lang="it-IT" dirty="0"/>
              <a:t>Rembrandt non ha dipinto </a:t>
            </a:r>
            <a:r>
              <a:rPr lang="it-IT" i="1" dirty="0"/>
              <a:t>La Gioconda.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</a:t>
            </a:r>
            <a:r>
              <a:rPr lang="it-IT" i="1" dirty="0"/>
              <a:t>La</a:t>
            </a:r>
            <a:r>
              <a:rPr lang="it-IT" dirty="0"/>
              <a:t> </a:t>
            </a:r>
            <a:r>
              <a:rPr lang="it-IT" i="1" dirty="0"/>
              <a:t>Gioconda</a:t>
            </a:r>
            <a:r>
              <a:rPr lang="it-IT" dirty="0"/>
              <a:t> è stata dipinta da Michelangelo.</a:t>
            </a:r>
          </a:p>
        </p:txBody>
      </p:sp>
    </p:spTree>
    <p:extLst>
      <p:ext uri="{BB962C8B-B14F-4D97-AF65-F5344CB8AC3E}">
        <p14:creationId xmlns:p14="http://schemas.microsoft.com/office/powerpoint/2010/main" val="26997842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Sillogismo disgiuntivo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O </a:t>
            </a:r>
            <a:r>
              <a:rPr lang="it-IT" i="1" dirty="0"/>
              <a:t>P </a:t>
            </a:r>
            <a:r>
              <a:rPr lang="it-IT" dirty="0"/>
              <a:t>o</a:t>
            </a:r>
            <a:r>
              <a:rPr lang="it-IT" i="1" dirty="0"/>
              <a:t> Q.</a:t>
            </a:r>
          </a:p>
          <a:p>
            <a:r>
              <a:rPr lang="it-IT" dirty="0"/>
              <a:t>Non si dà il caso che </a:t>
            </a:r>
            <a:r>
              <a:rPr lang="it-IT" i="1" dirty="0"/>
              <a:t>P.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</a:t>
            </a:r>
            <a:r>
              <a:rPr lang="it-IT" i="1" dirty="0"/>
              <a:t>Q</a:t>
            </a:r>
          </a:p>
          <a:p>
            <a:r>
              <a:rPr lang="it-IT" dirty="0"/>
              <a:t>Le lettere ‘</a:t>
            </a:r>
            <a:r>
              <a:rPr lang="it-IT" i="1" dirty="0"/>
              <a:t>P’ e ‘Q’ funzionano qui come segnaposto per enunciati dichiarativi. Le </a:t>
            </a:r>
            <a:r>
              <a:rPr lang="it-IT" dirty="0"/>
              <a:t>chiameremo </a:t>
            </a:r>
            <a:r>
              <a:rPr lang="it-IT" i="1" dirty="0"/>
              <a:t>lettere enunciative o variabili proposizionali</a:t>
            </a:r>
          </a:p>
        </p:txBody>
      </p:sp>
    </p:spTree>
    <p:extLst>
      <p:ext uri="{BB962C8B-B14F-4D97-AF65-F5344CB8AC3E}">
        <p14:creationId xmlns:p14="http://schemas.microsoft.com/office/powerpoint/2010/main" val="26132578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Qual è la forma argomentativa comune?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(a) Se la legge di Murphy è valida, allora tutto può andare storto.</a:t>
            </a:r>
          </a:p>
          <a:p>
            <a:r>
              <a:rPr lang="it-IT" dirty="0"/>
              <a:t>Non è vero che tutto può andare storto.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La legge di Murphy non è valida.</a:t>
            </a:r>
          </a:p>
          <a:p>
            <a:r>
              <a:rPr lang="it-IT" dirty="0"/>
              <a:t>(b) Se tu hai superato l’esame e Gina l’ha superato, allora l’ha superato anche Piergiorgio.</a:t>
            </a:r>
          </a:p>
          <a:p>
            <a:r>
              <a:rPr lang="it-IT" dirty="0"/>
              <a:t>Piergiorgio non ha superato l’esame.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È falso che sia tu che Gina abbiate superato l’esame.</a:t>
            </a:r>
          </a:p>
        </p:txBody>
      </p:sp>
    </p:spTree>
    <p:extLst>
      <p:ext uri="{BB962C8B-B14F-4D97-AF65-F5344CB8AC3E}">
        <p14:creationId xmlns:p14="http://schemas.microsoft.com/office/powerpoint/2010/main" val="22526645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Modus </a:t>
            </a:r>
            <a:r>
              <a:rPr lang="it-IT" dirty="0" err="1"/>
              <a:t>tollens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 P, allora Q.</a:t>
            </a:r>
          </a:p>
          <a:p>
            <a:r>
              <a:rPr lang="it-IT" dirty="0"/>
              <a:t>Non si dà il caso che </a:t>
            </a:r>
            <a:r>
              <a:rPr lang="it-IT" i="1" dirty="0"/>
              <a:t>Q.</a:t>
            </a:r>
          </a:p>
          <a:p>
            <a:r>
              <a:rPr lang="it-IT" dirty="0">
                <a:sym typeface="Symbol"/>
              </a:rPr>
              <a:t></a:t>
            </a:r>
            <a:r>
              <a:rPr lang="it-IT" dirty="0"/>
              <a:t> Non si dà il caso che </a:t>
            </a:r>
            <a:r>
              <a:rPr lang="it-IT" i="1" dirty="0"/>
              <a:t>P.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1842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Libro adottato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Varzi A., </a:t>
            </a:r>
            <a:r>
              <a:rPr lang="it-IT" dirty="0" err="1"/>
              <a:t>Nolt</a:t>
            </a:r>
            <a:r>
              <a:rPr lang="it-IT" dirty="0"/>
              <a:t> J., </a:t>
            </a:r>
            <a:r>
              <a:rPr lang="it-IT" dirty="0" err="1"/>
              <a:t>Rohatyn</a:t>
            </a:r>
            <a:r>
              <a:rPr lang="it-IT" dirty="0"/>
              <a:t> D.; </a:t>
            </a:r>
            <a:r>
              <a:rPr lang="it-IT" i="1" dirty="0"/>
              <a:t>Logica</a:t>
            </a:r>
            <a:r>
              <a:rPr lang="it-IT" dirty="0"/>
              <a:t> (3a ed.), McGraw-Hill Milano, 2022;</a:t>
            </a:r>
          </a:p>
          <a:p>
            <a:r>
              <a:rPr lang="it-IT" dirty="0"/>
              <a:t>pp. 1-134, 175-193, 219-222 (fino a soluzione esercizi), 237-262, 394-397 (§11.7)</a:t>
            </a:r>
          </a:p>
          <a:p>
            <a:r>
              <a:rPr lang="it-IT" dirty="0"/>
              <a:t>Non ci soffermeremo in classe sui </a:t>
            </a:r>
            <a:r>
              <a:rPr lang="it-IT" dirty="0" err="1"/>
              <a:t>capp</a:t>
            </a:r>
            <a:r>
              <a:rPr lang="it-IT" dirty="0"/>
              <a:t>. 1-2</a:t>
            </a:r>
          </a:p>
          <a:p>
            <a:r>
              <a:rPr lang="it-IT" dirty="0"/>
              <a:t>Se ne suggerisce comunque una lettura attenta.</a:t>
            </a:r>
          </a:p>
        </p:txBody>
      </p:sp>
    </p:spTree>
    <p:extLst>
      <p:ext uri="{BB962C8B-B14F-4D97-AF65-F5344CB8AC3E}">
        <p14:creationId xmlns:p14="http://schemas.microsoft.com/office/powerpoint/2010/main" val="1857115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Valutazione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Esercizi per casa (facoltativi) 10%</a:t>
            </a:r>
          </a:p>
          <a:p>
            <a:r>
              <a:rPr lang="it-IT" dirty="0"/>
              <a:t>Esame finale orale vertente soprattutto su esercizi analoghi a quelli svolti negli esercizi per casa</a:t>
            </a:r>
          </a:p>
        </p:txBody>
      </p:sp>
    </p:spTree>
    <p:extLst>
      <p:ext uri="{BB962C8B-B14F-4D97-AF65-F5344CB8AC3E}">
        <p14:creationId xmlns:p14="http://schemas.microsoft.com/office/powerpoint/2010/main" val="463925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Compiti per casa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prof. Ernesto Graziani si occuperà della correzione dei compiti per casa ed è disponibile per chiarimenti sulle correzioni</a:t>
            </a:r>
          </a:p>
          <a:p>
            <a:r>
              <a:rPr lang="it-IT" dirty="0"/>
              <a:t>I compiti possono essere consegnati, entro la scadenza prevista, a lezione oppure inviati in formato pdf a </a:t>
            </a:r>
            <a:r>
              <a:rPr lang="it-IT" dirty="0">
                <a:hlinkClick r:id="rId2"/>
              </a:rPr>
              <a:t>ernesto.graziani@gmail.com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4681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A5B34-0644-4580-A0EC-55915205F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Annunci sul calendario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981F3F-7191-413F-B328-901490ACA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29 Feb.- 1 Marzo: lezioni rinviate, da recuperare in coda, in base al calendario ufficiale.</a:t>
            </a:r>
          </a:p>
        </p:txBody>
      </p:sp>
    </p:spTree>
    <p:extLst>
      <p:ext uri="{BB962C8B-B14F-4D97-AF65-F5344CB8AC3E}">
        <p14:creationId xmlns:p14="http://schemas.microsoft.com/office/powerpoint/2010/main" val="590865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Logica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sz="2000" dirty="0"/>
              <a:t>La logica studia le argomentazioni (ragionamenti, inferenze) al fine di distinguere quelle valide e quelle non valide, ossia quelle per le quali è razionale considerare vera la conclusione, data la verità delle premesse, e quelle per le quali non è razionale considerare vera la conclusione, data la verità delle premesse</a:t>
            </a:r>
          </a:p>
          <a:p>
            <a:pPr>
              <a:lnSpc>
                <a:spcPct val="80000"/>
              </a:lnSpc>
            </a:pPr>
            <a:r>
              <a:rPr lang="it-IT" sz="2000" dirty="0"/>
              <a:t>La logica intesa come facoltà consiste nella capacità di costruire ragionamenti per aggiungere nuove credenze a credenze date (in relazione ad un certo scopo da raggiungere)</a:t>
            </a:r>
          </a:p>
          <a:p>
            <a:pPr>
              <a:lnSpc>
                <a:spcPct val="80000"/>
              </a:lnSpc>
            </a:pPr>
            <a:r>
              <a:rPr lang="it-IT" sz="2000" dirty="0"/>
              <a:t>Il passaggio da una proposizione a un’altra in un’argomentazione è basato su regole del ragionamento, regole razionali, “logiche”, o presunte tali. Il ragionamento è valido, se le regole usate sono effettivamente razionali e se sono state bene applicate</a:t>
            </a:r>
          </a:p>
          <a:p>
            <a:pPr>
              <a:lnSpc>
                <a:spcPct val="80000"/>
              </a:lnSpc>
            </a:pPr>
            <a:r>
              <a:rPr lang="it-IT" sz="2000" dirty="0"/>
              <a:t>Nel parlare di “logica” di un ragionamento si intende far riferimento alla struttura di quel ragionamento, al fatto che utilizzi certe </a:t>
            </a:r>
            <a:r>
              <a:rPr lang="it-IT" sz="2000" dirty="0">
                <a:solidFill>
                  <a:srgbClr val="FF0000"/>
                </a:solidFill>
              </a:rPr>
              <a:t>regole logiche </a:t>
            </a:r>
            <a:r>
              <a:rPr lang="it-IT" sz="2000" dirty="0"/>
              <a:t>piuttosto che altre</a:t>
            </a:r>
          </a:p>
          <a:p>
            <a:pPr>
              <a:lnSpc>
                <a:spcPct val="80000"/>
              </a:lnSpc>
            </a:pPr>
            <a:r>
              <a:rPr lang="it-IT" sz="2000" dirty="0"/>
              <a:t>Es. di regola logica: (Modus </a:t>
            </a:r>
            <a:r>
              <a:rPr lang="it-IT" sz="2000" dirty="0" err="1"/>
              <a:t>Ponens</a:t>
            </a:r>
            <a:r>
              <a:rPr lang="it-IT" sz="2000" dirty="0"/>
              <a:t>) se A </a:t>
            </a:r>
            <a:r>
              <a:rPr lang="it-IT" sz="2000"/>
              <a:t>allora B; A; quindi, </a:t>
            </a:r>
            <a:r>
              <a:rPr lang="it-IT" sz="20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943970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Alcune distinzioni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Logica Deduttiva</a:t>
            </a:r>
          </a:p>
          <a:p>
            <a:r>
              <a:rPr lang="it-IT" dirty="0"/>
              <a:t>Logica induttiva</a:t>
            </a:r>
          </a:p>
          <a:p>
            <a:r>
              <a:rPr lang="it-IT" dirty="0"/>
              <a:t>Logica informale</a:t>
            </a:r>
          </a:p>
          <a:p>
            <a:r>
              <a:rPr lang="it-IT" dirty="0">
                <a:solidFill>
                  <a:srgbClr val="FF0000"/>
                </a:solidFill>
              </a:rPr>
              <a:t>Logica formale</a:t>
            </a:r>
          </a:p>
          <a:p>
            <a:pPr lvl="1"/>
            <a:r>
              <a:rPr lang="it-IT" dirty="0"/>
              <a:t>uso di un linguaggio simbolico artificiale</a:t>
            </a:r>
          </a:p>
        </p:txBody>
      </p:sp>
    </p:spTree>
    <p:extLst>
      <p:ext uri="{BB962C8B-B14F-4D97-AF65-F5344CB8AC3E}">
        <p14:creationId xmlns:p14="http://schemas.microsoft.com/office/powerpoint/2010/main" val="3019938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1766</Words>
  <Application>Microsoft Office PowerPoint</Application>
  <PresentationFormat>Widescreen</PresentationFormat>
  <Paragraphs>212</Paragraphs>
  <Slides>37</Slides>
  <Notes>29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Symbol</vt:lpstr>
      <vt:lpstr>Wingdings</vt:lpstr>
      <vt:lpstr>Tema di Office</vt:lpstr>
      <vt:lpstr>Logica 22-23</vt:lpstr>
      <vt:lpstr>Presentazione standard di PowerPoint</vt:lpstr>
      <vt:lpstr>Orario lezioni e ricevimento</vt:lpstr>
      <vt:lpstr>Libro adottato</vt:lpstr>
      <vt:lpstr>Valutazione</vt:lpstr>
      <vt:lpstr>Compiti per casa</vt:lpstr>
      <vt:lpstr>Annunci sul calendario</vt:lpstr>
      <vt:lpstr>Logica</vt:lpstr>
      <vt:lpstr>Alcune distinzioni</vt:lpstr>
      <vt:lpstr>Obiettivi formativi</vt:lpstr>
      <vt:lpstr>Argomenti da trattare</vt:lpstr>
      <vt:lpstr>Argomentazioni</vt:lpstr>
      <vt:lpstr>Tipi di argomentazione</vt:lpstr>
      <vt:lpstr>Deduzione</vt:lpstr>
      <vt:lpstr>Presentazione standard di PowerPoint</vt:lpstr>
      <vt:lpstr>Induzione</vt:lpstr>
      <vt:lpstr>Verità logica</vt:lpstr>
      <vt:lpstr>Presentazione standard di PowerPoint</vt:lpstr>
      <vt:lpstr>Contraddizione</vt:lpstr>
      <vt:lpstr>Presentazione standard di PowerPoint</vt:lpstr>
      <vt:lpstr>Proposizioni contingenti</vt:lpstr>
      <vt:lpstr>Settori della logica deduttiva</vt:lpstr>
      <vt:lpstr>Classica vs. non classica</vt:lpstr>
      <vt:lpstr>Presentazione standard di PowerPoint</vt:lpstr>
      <vt:lpstr>Classica vs. non classica</vt:lpstr>
      <vt:lpstr>Enunciati vs. proposizioni</vt:lpstr>
      <vt:lpstr>Presentazione standard di PowerPoint</vt:lpstr>
      <vt:lpstr>Forme argomentative</vt:lpstr>
      <vt:lpstr>forme argomentative della logica proposizionale</vt:lpstr>
      <vt:lpstr>Qual è la forma argomentativa comune?</vt:lpstr>
      <vt:lpstr>Segno d’inferenza</vt:lpstr>
      <vt:lpstr>storia di </vt:lpstr>
      <vt:lpstr>Modus ponens</vt:lpstr>
      <vt:lpstr>Qual è la forma argomentativa comune?</vt:lpstr>
      <vt:lpstr>Sillogismo disgiuntivo</vt:lpstr>
      <vt:lpstr>Qual è la forma argomentativa comune?</vt:lpstr>
      <vt:lpstr>Modus tollens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Logica 22-23</dc:title>
  <dc:creator>Francesco Orilia</dc:creator>
  <cp:lastModifiedBy>Francesco Orilia</cp:lastModifiedBy>
  <cp:revision>20</cp:revision>
  <dcterms:created xsi:type="dcterms:W3CDTF">2023-01-24T15:54:52Z</dcterms:created>
  <dcterms:modified xsi:type="dcterms:W3CDTF">2024-02-13T16:10:24Z</dcterms:modified>
</cp:coreProperties>
</file>