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06" r:id="rId2"/>
    <p:sldId id="392" r:id="rId3"/>
    <p:sldId id="262" r:id="rId4"/>
    <p:sldId id="267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258" r:id="rId14"/>
    <p:sldId id="407" r:id="rId15"/>
    <p:sldId id="259" r:id="rId16"/>
    <p:sldId id="408" r:id="rId17"/>
    <p:sldId id="409" r:id="rId18"/>
    <p:sldId id="410" r:id="rId19"/>
    <p:sldId id="411" r:id="rId20"/>
    <p:sldId id="260" r:id="rId21"/>
    <p:sldId id="261" r:id="rId22"/>
    <p:sldId id="376" r:id="rId23"/>
    <p:sldId id="377" r:id="rId24"/>
    <p:sldId id="378" r:id="rId25"/>
    <p:sldId id="303" r:id="rId26"/>
    <p:sldId id="263" r:id="rId27"/>
    <p:sldId id="304" r:id="rId28"/>
    <p:sldId id="305" r:id="rId29"/>
    <p:sldId id="306" r:id="rId30"/>
    <p:sldId id="307" r:id="rId31"/>
    <p:sldId id="308" r:id="rId32"/>
    <p:sldId id="309" r:id="rId33"/>
    <p:sldId id="310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Orilia" userId="faded748-0cb3-44c7-a7fd-0632fa8ccb11" providerId="ADAL" clId="{52BA3F48-C61D-4AFE-A003-3225D9650338}"/>
    <pc:docChg chg="custSel addSld delSld modSld">
      <pc:chgData name="Francesco Orilia" userId="faded748-0cb3-44c7-a7fd-0632fa8ccb11" providerId="ADAL" clId="{52BA3F48-C61D-4AFE-A003-3225D9650338}" dt="2024-03-17T11:40:51.011" v="27" actId="2696"/>
      <pc:docMkLst>
        <pc:docMk/>
      </pc:docMkLst>
      <pc:sldChg chg="del">
        <pc:chgData name="Francesco Orilia" userId="faded748-0cb3-44c7-a7fd-0632fa8ccb11" providerId="ADAL" clId="{52BA3F48-C61D-4AFE-A003-3225D9650338}" dt="2024-03-17T11:40:50.463" v="5" actId="2696"/>
        <pc:sldMkLst>
          <pc:docMk/>
          <pc:sldMk cId="645420023" sldId="311"/>
        </pc:sldMkLst>
      </pc:sldChg>
      <pc:sldChg chg="del">
        <pc:chgData name="Francesco Orilia" userId="faded748-0cb3-44c7-a7fd-0632fa8ccb11" providerId="ADAL" clId="{52BA3F48-C61D-4AFE-A003-3225D9650338}" dt="2024-03-17T11:40:50.530" v="6" actId="2696"/>
        <pc:sldMkLst>
          <pc:docMk/>
          <pc:sldMk cId="3155650908" sldId="312"/>
        </pc:sldMkLst>
      </pc:sldChg>
      <pc:sldChg chg="del">
        <pc:chgData name="Francesco Orilia" userId="faded748-0cb3-44c7-a7fd-0632fa8ccb11" providerId="ADAL" clId="{52BA3F48-C61D-4AFE-A003-3225D9650338}" dt="2024-03-17T11:40:50.550" v="7" actId="2696"/>
        <pc:sldMkLst>
          <pc:docMk/>
          <pc:sldMk cId="1200104505" sldId="313"/>
        </pc:sldMkLst>
      </pc:sldChg>
      <pc:sldChg chg="del">
        <pc:chgData name="Francesco Orilia" userId="faded748-0cb3-44c7-a7fd-0632fa8ccb11" providerId="ADAL" clId="{52BA3F48-C61D-4AFE-A003-3225D9650338}" dt="2024-03-17T11:40:50.568" v="8" actId="2696"/>
        <pc:sldMkLst>
          <pc:docMk/>
          <pc:sldMk cId="1736706820" sldId="314"/>
        </pc:sldMkLst>
      </pc:sldChg>
      <pc:sldChg chg="del">
        <pc:chgData name="Francesco Orilia" userId="faded748-0cb3-44c7-a7fd-0632fa8ccb11" providerId="ADAL" clId="{52BA3F48-C61D-4AFE-A003-3225D9650338}" dt="2024-03-17T11:40:50.591" v="9" actId="2696"/>
        <pc:sldMkLst>
          <pc:docMk/>
          <pc:sldMk cId="3046197675" sldId="315"/>
        </pc:sldMkLst>
      </pc:sldChg>
      <pc:sldChg chg="del">
        <pc:chgData name="Francesco Orilia" userId="faded748-0cb3-44c7-a7fd-0632fa8ccb11" providerId="ADAL" clId="{52BA3F48-C61D-4AFE-A003-3225D9650338}" dt="2024-03-17T11:40:50.609" v="10" actId="2696"/>
        <pc:sldMkLst>
          <pc:docMk/>
          <pc:sldMk cId="1087872160" sldId="316"/>
        </pc:sldMkLst>
      </pc:sldChg>
      <pc:sldChg chg="del">
        <pc:chgData name="Francesco Orilia" userId="faded748-0cb3-44c7-a7fd-0632fa8ccb11" providerId="ADAL" clId="{52BA3F48-C61D-4AFE-A003-3225D9650338}" dt="2024-03-17T11:40:50.637" v="11" actId="2696"/>
        <pc:sldMkLst>
          <pc:docMk/>
          <pc:sldMk cId="598142638" sldId="317"/>
        </pc:sldMkLst>
      </pc:sldChg>
      <pc:sldChg chg="del">
        <pc:chgData name="Francesco Orilia" userId="faded748-0cb3-44c7-a7fd-0632fa8ccb11" providerId="ADAL" clId="{52BA3F48-C61D-4AFE-A003-3225D9650338}" dt="2024-03-17T11:40:50.665" v="12" actId="2696"/>
        <pc:sldMkLst>
          <pc:docMk/>
          <pc:sldMk cId="490987902" sldId="318"/>
        </pc:sldMkLst>
      </pc:sldChg>
      <pc:sldChg chg="del">
        <pc:chgData name="Francesco Orilia" userId="faded748-0cb3-44c7-a7fd-0632fa8ccb11" providerId="ADAL" clId="{52BA3F48-C61D-4AFE-A003-3225D9650338}" dt="2024-03-17T11:40:50.678" v="13" actId="2696"/>
        <pc:sldMkLst>
          <pc:docMk/>
          <pc:sldMk cId="2473009960" sldId="319"/>
        </pc:sldMkLst>
      </pc:sldChg>
      <pc:sldChg chg="del">
        <pc:chgData name="Francesco Orilia" userId="faded748-0cb3-44c7-a7fd-0632fa8ccb11" providerId="ADAL" clId="{52BA3F48-C61D-4AFE-A003-3225D9650338}" dt="2024-03-17T11:40:50.689" v="14" actId="2696"/>
        <pc:sldMkLst>
          <pc:docMk/>
          <pc:sldMk cId="1012906981" sldId="320"/>
        </pc:sldMkLst>
      </pc:sldChg>
      <pc:sldChg chg="del">
        <pc:chgData name="Francesco Orilia" userId="faded748-0cb3-44c7-a7fd-0632fa8ccb11" providerId="ADAL" clId="{52BA3F48-C61D-4AFE-A003-3225D9650338}" dt="2024-03-17T11:40:50.977" v="25" actId="2696"/>
        <pc:sldMkLst>
          <pc:docMk/>
          <pc:sldMk cId="533578343" sldId="321"/>
        </pc:sldMkLst>
      </pc:sldChg>
      <pc:sldChg chg="del">
        <pc:chgData name="Francesco Orilia" userId="faded748-0cb3-44c7-a7fd-0632fa8ccb11" providerId="ADAL" clId="{52BA3F48-C61D-4AFE-A003-3225D9650338}" dt="2024-03-17T11:40:50.996" v="26" actId="2696"/>
        <pc:sldMkLst>
          <pc:docMk/>
          <pc:sldMk cId="3652351523" sldId="322"/>
        </pc:sldMkLst>
      </pc:sldChg>
      <pc:sldChg chg="del">
        <pc:chgData name="Francesco Orilia" userId="faded748-0cb3-44c7-a7fd-0632fa8ccb11" providerId="ADAL" clId="{52BA3F48-C61D-4AFE-A003-3225D9650338}" dt="2024-03-17T11:40:50.764" v="19" actId="2696"/>
        <pc:sldMkLst>
          <pc:docMk/>
          <pc:sldMk cId="3116574436" sldId="335"/>
        </pc:sldMkLst>
      </pc:sldChg>
      <pc:sldChg chg="del">
        <pc:chgData name="Francesco Orilia" userId="faded748-0cb3-44c7-a7fd-0632fa8ccb11" providerId="ADAL" clId="{52BA3F48-C61D-4AFE-A003-3225D9650338}" dt="2024-03-17T11:40:50.794" v="21" actId="2696"/>
        <pc:sldMkLst>
          <pc:docMk/>
          <pc:sldMk cId="3083514138" sldId="336"/>
        </pc:sldMkLst>
      </pc:sldChg>
      <pc:sldChg chg="del">
        <pc:chgData name="Francesco Orilia" userId="faded748-0cb3-44c7-a7fd-0632fa8ccb11" providerId="ADAL" clId="{52BA3F48-C61D-4AFE-A003-3225D9650338}" dt="2024-03-17T11:40:50.780" v="20" actId="2696"/>
        <pc:sldMkLst>
          <pc:docMk/>
          <pc:sldMk cId="3874819148" sldId="337"/>
        </pc:sldMkLst>
      </pc:sldChg>
      <pc:sldChg chg="del">
        <pc:chgData name="Francesco Orilia" userId="faded748-0cb3-44c7-a7fd-0632fa8ccb11" providerId="ADAL" clId="{52BA3F48-C61D-4AFE-A003-3225D9650338}" dt="2024-03-17T11:40:50.815" v="22" actId="2696"/>
        <pc:sldMkLst>
          <pc:docMk/>
          <pc:sldMk cId="653316423" sldId="338"/>
        </pc:sldMkLst>
      </pc:sldChg>
      <pc:sldChg chg="del">
        <pc:chgData name="Francesco Orilia" userId="faded748-0cb3-44c7-a7fd-0632fa8ccb11" providerId="ADAL" clId="{52BA3F48-C61D-4AFE-A003-3225D9650338}" dt="2024-03-17T11:40:50.835" v="23" actId="2696"/>
        <pc:sldMkLst>
          <pc:docMk/>
          <pc:sldMk cId="4284509787" sldId="339"/>
        </pc:sldMkLst>
      </pc:sldChg>
      <pc:sldChg chg="del">
        <pc:chgData name="Francesco Orilia" userId="faded748-0cb3-44c7-a7fd-0632fa8ccb11" providerId="ADAL" clId="{52BA3F48-C61D-4AFE-A003-3225D9650338}" dt="2024-03-17T11:40:50.865" v="24" actId="2696"/>
        <pc:sldMkLst>
          <pc:docMk/>
          <pc:sldMk cId="2384401325" sldId="340"/>
        </pc:sldMkLst>
      </pc:sldChg>
      <pc:sldChg chg="del">
        <pc:chgData name="Francesco Orilia" userId="faded748-0cb3-44c7-a7fd-0632fa8ccb11" providerId="ADAL" clId="{52BA3F48-C61D-4AFE-A003-3225D9650338}" dt="2024-03-17T11:40:50.707" v="15" actId="2696"/>
        <pc:sldMkLst>
          <pc:docMk/>
          <pc:sldMk cId="1275565500" sldId="343"/>
        </pc:sldMkLst>
      </pc:sldChg>
      <pc:sldChg chg="del">
        <pc:chgData name="Francesco Orilia" userId="faded748-0cb3-44c7-a7fd-0632fa8ccb11" providerId="ADAL" clId="{52BA3F48-C61D-4AFE-A003-3225D9650338}" dt="2024-03-17T11:40:50.730" v="17" actId="2696"/>
        <pc:sldMkLst>
          <pc:docMk/>
          <pc:sldMk cId="4167278646" sldId="344"/>
        </pc:sldMkLst>
      </pc:sldChg>
      <pc:sldChg chg="del">
        <pc:chgData name="Francesco Orilia" userId="faded748-0cb3-44c7-a7fd-0632fa8ccb11" providerId="ADAL" clId="{52BA3F48-C61D-4AFE-A003-3225D9650338}" dt="2024-03-17T11:40:50.737" v="18" actId="2696"/>
        <pc:sldMkLst>
          <pc:docMk/>
          <pc:sldMk cId="4117381334" sldId="345"/>
        </pc:sldMkLst>
      </pc:sldChg>
      <pc:sldChg chg="del">
        <pc:chgData name="Francesco Orilia" userId="faded748-0cb3-44c7-a7fd-0632fa8ccb11" providerId="ADAL" clId="{52BA3F48-C61D-4AFE-A003-3225D9650338}" dt="2024-03-17T11:40:51.011" v="27" actId="2696"/>
        <pc:sldMkLst>
          <pc:docMk/>
          <pc:sldMk cId="626164908" sldId="362"/>
        </pc:sldMkLst>
      </pc:sldChg>
      <pc:sldChg chg="del">
        <pc:chgData name="Francesco Orilia" userId="faded748-0cb3-44c7-a7fd-0632fa8ccb11" providerId="ADAL" clId="{52BA3F48-C61D-4AFE-A003-3225D9650338}" dt="2024-03-17T11:40:50.718" v="16" actId="2696"/>
        <pc:sldMkLst>
          <pc:docMk/>
          <pc:sldMk cId="1253719367" sldId="372"/>
        </pc:sldMkLst>
      </pc:sldChg>
      <pc:sldChg chg="modSp">
        <pc:chgData name="Francesco Orilia" userId="faded748-0cb3-44c7-a7fd-0632fa8ccb11" providerId="ADAL" clId="{52BA3F48-C61D-4AFE-A003-3225D9650338}" dt="2024-03-17T11:40:05.251" v="1" actId="20577"/>
        <pc:sldMkLst>
          <pc:docMk/>
          <pc:sldMk cId="413252279" sldId="376"/>
        </pc:sldMkLst>
        <pc:spChg chg="mod">
          <ac:chgData name="Francesco Orilia" userId="faded748-0cb3-44c7-a7fd-0632fa8ccb11" providerId="ADAL" clId="{52BA3F48-C61D-4AFE-A003-3225D9650338}" dt="2024-03-17T11:40:05.251" v="1" actId="20577"/>
          <ac:spMkLst>
            <pc:docMk/>
            <pc:sldMk cId="413252279" sldId="376"/>
            <ac:spMk id="3" creationId="{00000000-0000-0000-0000-000000000000}"/>
          </ac:spMkLst>
        </pc:spChg>
      </pc:sldChg>
      <pc:sldChg chg="add del">
        <pc:chgData name="Francesco Orilia" userId="faded748-0cb3-44c7-a7fd-0632fa8ccb11" providerId="ADAL" clId="{52BA3F48-C61D-4AFE-A003-3225D9650338}" dt="2024-03-17T11:40:50.420" v="4" actId="2696"/>
        <pc:sldMkLst>
          <pc:docMk/>
          <pc:sldMk cId="119997691" sldId="405"/>
        </pc:sldMkLst>
      </pc:sldChg>
      <pc:sldChg chg="del">
        <pc:chgData name="Francesco Orilia" userId="faded748-0cb3-44c7-a7fd-0632fa8ccb11" providerId="ADAL" clId="{52BA3F48-C61D-4AFE-A003-3225D9650338}" dt="2024-03-17T11:39:42.040" v="0" actId="2696"/>
        <pc:sldMkLst>
          <pc:docMk/>
          <pc:sldMk cId="2613712984" sldId="405"/>
        </pc:sldMkLst>
      </pc:sldChg>
      <pc:sldChg chg="del">
        <pc:chgData name="Francesco Orilia" userId="faded748-0cb3-44c7-a7fd-0632fa8ccb11" providerId="ADAL" clId="{52BA3F48-C61D-4AFE-A003-3225D9650338}" dt="2024-03-17T11:40:50.390" v="3" actId="2696"/>
        <pc:sldMkLst>
          <pc:docMk/>
          <pc:sldMk cId="3455726488" sldId="412"/>
        </pc:sldMkLst>
      </pc:sldChg>
    </pc:docChg>
  </pc:docChgLst>
  <pc:docChgLst>
    <pc:chgData name="Francesco Orilia" userId="faded748-0cb3-44c7-a7fd-0632fa8ccb11" providerId="ADAL" clId="{22652F65-4481-44A4-BF11-BB57820DE037}"/>
    <pc:docChg chg="undo custSel addSld delSld modSld sldOrd">
      <pc:chgData name="Francesco Orilia" userId="faded748-0cb3-44c7-a7fd-0632fa8ccb11" providerId="ADAL" clId="{22652F65-4481-44A4-BF11-BB57820DE037}" dt="2024-03-14T09:12:52.772" v="287"/>
      <pc:docMkLst>
        <pc:docMk/>
      </pc:docMkLst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924772495" sldId="258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1835708945" sldId="259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3750879755" sldId="260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1188796587" sldId="261"/>
        </pc:sldMkLst>
      </pc:sldChg>
      <pc:sldChg chg="modSp add ord">
        <pc:chgData name="Francesco Orilia" userId="faded748-0cb3-44c7-a7fd-0632fa8ccb11" providerId="ADAL" clId="{22652F65-4481-44A4-BF11-BB57820DE037}" dt="2024-03-14T09:10:18.503" v="282" actId="20577"/>
        <pc:sldMkLst>
          <pc:docMk/>
          <pc:sldMk cId="2168116731" sldId="262"/>
        </pc:sldMkLst>
        <pc:spChg chg="mod">
          <ac:chgData name="Francesco Orilia" userId="faded748-0cb3-44c7-a7fd-0632fa8ccb11" providerId="ADAL" clId="{22652F65-4481-44A4-BF11-BB57820DE037}" dt="2024-03-14T09:10:18.503" v="282" actId="20577"/>
          <ac:spMkLst>
            <pc:docMk/>
            <pc:sldMk cId="2168116731" sldId="262"/>
            <ac:spMk id="3" creationId="{00000000-0000-0000-0000-000000000000}"/>
          </ac:spMkLst>
        </pc:spChg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1499057893" sldId="263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638505976" sldId="303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1829900008" sldId="304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1378006186" sldId="305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2540454522" sldId="306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3249290755" sldId="307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3322470977" sldId="308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2404730655" sldId="309"/>
        </pc:sldMkLst>
      </pc:sldChg>
      <pc:sldChg chg="add">
        <pc:chgData name="Francesco Orilia" userId="faded748-0cb3-44c7-a7fd-0632fa8ccb11" providerId="ADAL" clId="{22652F65-4481-44A4-BF11-BB57820DE037}" dt="2024-03-14T08:59:00.294" v="9"/>
        <pc:sldMkLst>
          <pc:docMk/>
          <pc:sldMk cId="1538692903" sldId="310"/>
        </pc:sldMkLst>
      </pc:sldChg>
      <pc:sldChg chg="add">
        <pc:chgData name="Francesco Orilia" userId="faded748-0cb3-44c7-a7fd-0632fa8ccb11" providerId="ADAL" clId="{22652F65-4481-44A4-BF11-BB57820DE037}" dt="2024-03-14T09:12:52.772" v="287"/>
        <pc:sldMkLst>
          <pc:docMk/>
          <pc:sldMk cId="413252279" sldId="376"/>
        </pc:sldMkLst>
      </pc:sldChg>
      <pc:sldChg chg="add">
        <pc:chgData name="Francesco Orilia" userId="faded748-0cb3-44c7-a7fd-0632fa8ccb11" providerId="ADAL" clId="{22652F65-4481-44A4-BF11-BB57820DE037}" dt="2024-03-14T09:12:52.772" v="287"/>
        <pc:sldMkLst>
          <pc:docMk/>
          <pc:sldMk cId="2526521130" sldId="377"/>
        </pc:sldMkLst>
      </pc:sldChg>
      <pc:sldChg chg="add">
        <pc:chgData name="Francesco Orilia" userId="faded748-0cb3-44c7-a7fd-0632fa8ccb11" providerId="ADAL" clId="{22652F65-4481-44A4-BF11-BB57820DE037}" dt="2024-03-14T09:12:52.772" v="287"/>
        <pc:sldMkLst>
          <pc:docMk/>
          <pc:sldMk cId="3822763303" sldId="378"/>
        </pc:sldMkLst>
      </pc:sldChg>
      <pc:sldChg chg="modSp add">
        <pc:chgData name="Francesco Orilia" userId="faded748-0cb3-44c7-a7fd-0632fa8ccb11" providerId="ADAL" clId="{22652F65-4481-44A4-BF11-BB57820DE037}" dt="2024-03-14T07:41:59.893" v="4" actId="20577"/>
        <pc:sldMkLst>
          <pc:docMk/>
          <pc:sldMk cId="1143886796" sldId="392"/>
        </pc:sldMkLst>
        <pc:spChg chg="mod">
          <ac:chgData name="Francesco Orilia" userId="faded748-0cb3-44c7-a7fd-0632fa8ccb11" providerId="ADAL" clId="{22652F65-4481-44A4-BF11-BB57820DE037}" dt="2024-03-14T07:41:48.749" v="3" actId="20577"/>
          <ac:spMkLst>
            <pc:docMk/>
            <pc:sldMk cId="1143886796" sldId="392"/>
            <ac:spMk id="2" creationId="{F7B0D487-E1B8-4167-878F-5E5A97384D15}"/>
          </ac:spMkLst>
        </pc:spChg>
        <pc:spChg chg="mod">
          <ac:chgData name="Francesco Orilia" userId="faded748-0cb3-44c7-a7fd-0632fa8ccb11" providerId="ADAL" clId="{22652F65-4481-44A4-BF11-BB57820DE037}" dt="2024-03-14T07:41:59.893" v="4" actId="20577"/>
          <ac:spMkLst>
            <pc:docMk/>
            <pc:sldMk cId="1143886796" sldId="392"/>
            <ac:spMk id="3" creationId="{7B128E0D-62ED-43F4-BC59-1414ADE3F8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FB89-D297-4463-8939-926F6E67A884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3D124-E4B0-4FCF-A2E9-795DB1BA3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18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C9EB4-39AF-44AC-8A32-1A264A5848C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77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A85A2-2E0C-4914-8F1A-3251C9BBC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91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769E2-BA58-4356-8C81-AA0452528D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85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56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0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364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26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A44FF-346A-4BBF-A580-D8B8B9DE1D6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60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30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769E2-BA58-4356-8C81-AA0452528D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3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33952-3562-4CF5-AD10-6FCD59176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285236-B93C-4C3D-B72E-D79D6499C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41890-65F3-450C-A9A0-C24A6555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023F5-9AD1-4641-9A49-43BFFF95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DB8419-2203-4855-97FE-B15780C8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05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A2211-7E24-415B-A2C6-15B4773E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5C3C62-073B-4F81-9C54-683271C4B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AD6E19-875A-4A7B-8E34-4891F59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8F5D28-CF04-4B8C-9175-9E246B5A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97DD2-2976-4CA9-A880-9D7186AF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66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B43CA1-09E7-4784-A013-739C0A720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35B9F5-80D9-4052-B785-9ED0A50A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354C49-1415-4ACA-A6C6-D00FB747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08110E-23F2-4940-B580-2949248A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502A21-826C-4761-8AF9-C0B8F88B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18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94A0F-FBD3-43A0-B265-8FBC5A39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0E7785-E04F-43A9-BBDA-067BCA41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D54628-1B9A-41D2-AD96-DF304844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4829F0-17AF-40F2-92CA-3826435D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35A807-7E8D-4F74-8509-5E0DB3E3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4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8B836-1C5D-402B-AE0E-4F7B4D74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14C0B7-151F-4D12-8EBD-FEB73FD5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0752E-027A-4D03-BB4F-B32EFAA8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3B4C8-65CF-4541-A659-B924C362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F4A72E-C645-434F-8A65-100D1FA2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18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A5D86-40C3-484D-9D02-EB1B365F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83B2ED-9A54-49B9-BC3C-F1C70EEC7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EC3524-6086-4EA5-914F-1082BF1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64DE41-D132-479D-BE73-77694C06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D12267-5006-43BD-A728-25F29C1C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329C7F-A836-4165-9359-056B2CAD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86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D23E7B-EE80-4BAF-B821-3F4FD2F6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07E70B-1294-4002-B345-567262D1E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B4688A-FFC8-44DA-B57D-83207DA50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8A2808-AA81-407F-A5EE-B40CA1BA4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E79D59-6471-48F9-B180-5029E6CA4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A94DCC-8F21-401F-871B-EEB7B87F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7D5CCC-E649-4376-8100-E2B892D8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4F9802-2994-4B50-9C92-CEE2333A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7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57F45-D9AF-4B27-A204-7398A58B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4B859E-4903-4BE1-A1C7-3EE7DFC8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717EC4-4F89-4C89-BE02-D8917B9F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C37B8D-12C6-4995-9CD7-2022A724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58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641FAD-1927-4039-AFFB-19E56261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89D3E9-755A-4922-9F2A-E6158183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F4FDE7-33BC-437B-9D86-0538427E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83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8181E-EDEB-4857-8C94-40677BD8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DBCA42-D49B-42D4-8AEF-11F27CE9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647369-D56B-4844-9E0C-4B8E8C1D7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E746F0-9AD1-4577-B43F-DF369730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7CDF41-34E2-4615-9294-8DA9FF69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6F3899-137E-4359-9608-E85D3D7F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05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EC4D8-C536-4997-BDEF-4E4F71B7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750AB4-7F93-47E2-8394-CD9A31210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E6C2E9-9B7C-453F-952B-E74856A9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81504A-ADB7-4182-B873-DB96425B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334242-3971-4FAB-BD67-21AF8EC6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5E5F33-3804-4181-9A67-D392510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1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8178B1-6A00-48D8-98A9-BAF489C6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1EBF71-8C4A-4149-9BC7-57C2CA0F1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610AAD-EA6D-49D7-BA30-1B810D97E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C8B0F-9466-4E08-9B02-1802F3F69886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E7DA72-48DB-4C6D-99E6-468D42698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192382-0A3B-4820-B064-8DCD11CAB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1D58-985E-4D18-8E6B-3B3AF61D5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0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ymond_Smullyan" TargetMode="External"/><Relationship Id="rId2" Type="http://schemas.openxmlformats.org/officeDocument/2006/relationships/hyperlink" Target="https://en.wikipedia.org/wiki/Evert_Willem_Bet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rnesto.graziani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Logica 23-24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Lezioni 13-16</a:t>
            </a:r>
          </a:p>
        </p:txBody>
      </p:sp>
    </p:spTree>
    <p:extLst>
      <p:ext uri="{BB962C8B-B14F-4D97-AF65-F5344CB8AC3E}">
        <p14:creationId xmlns:p14="http://schemas.microsoft.com/office/powerpoint/2010/main" val="272874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72213"/>
            <a:ext cx="11708066" cy="6585787"/>
          </a:xfrm>
        </p:spPr>
      </p:pic>
    </p:spTree>
    <p:extLst>
      <p:ext uri="{BB962C8B-B14F-4D97-AF65-F5344CB8AC3E}">
        <p14:creationId xmlns:p14="http://schemas.microsoft.com/office/powerpoint/2010/main" val="151642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Nota storica sugli alberi di refutazione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method of semantic tableaux was invented by the Dutch logician </a:t>
            </a:r>
            <a:r>
              <a:rPr lang="en-US">
                <a:hlinkClick r:id="rId2" tooltip="Evert Willem Beth"/>
              </a:rPr>
              <a:t>Evert Willem Beth</a:t>
            </a:r>
            <a:r>
              <a:rPr lang="en-US"/>
              <a:t> (Beth 1955) and simplified, for classical logic, by </a:t>
            </a:r>
            <a:r>
              <a:rPr lang="en-US">
                <a:hlinkClick r:id="rId3" tooltip="Raymond Smullyan"/>
              </a:rPr>
              <a:t>Raymond Smullyan</a:t>
            </a:r>
            <a:r>
              <a:rPr lang="en-US"/>
              <a:t> (Smullyan 1968, 1995). (da Wikipedia)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98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t-IT"/>
              <a:t>Esercizio risolto 3.29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08720"/>
            <a:ext cx="8839200" cy="2057400"/>
          </a:xfrm>
        </p:spPr>
        <p:txBody>
          <a:bodyPr/>
          <a:lstStyle/>
          <a:p>
            <a:pPr>
              <a:buFontTx/>
              <a:buNone/>
            </a:pPr>
            <a:r>
              <a:rPr lang="it-IT"/>
              <a:t>Costruire un albero di refutazione per stabilire se la forma seguente è valida:</a:t>
            </a:r>
          </a:p>
          <a:p>
            <a:pPr algn="ctr">
              <a:buFontTx/>
              <a:buNone/>
            </a:pPr>
            <a:r>
              <a:rPr lang="it-IT" i="1"/>
              <a:t>P</a:t>
            </a:r>
            <a:r>
              <a:rPr lang="it-IT"/>
              <a:t> → </a:t>
            </a:r>
            <a:r>
              <a:rPr lang="it-IT" i="1"/>
              <a:t>Q</a:t>
            </a:r>
            <a:r>
              <a:rPr lang="it-IT"/>
              <a:t> |– </a:t>
            </a:r>
            <a:r>
              <a:rPr lang="it-IT" i="1"/>
              <a:t>P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</a:t>
            </a:r>
            <a:r>
              <a:rPr lang="it-IT"/>
              <a:t> </a:t>
            </a:r>
            <a:r>
              <a:rPr lang="it-IT" i="1"/>
              <a:t>Q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676400" y="2895601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1600200" y="52578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000" dirty="0"/>
              <a:t>La regola della disgiunzione negata si applica alla riga 2 per ottenere le righe 3 e 4. Il cammino aperto nell’albero terminato indica che la forma è invalida e che ogni situazione in cui sia ‘</a:t>
            </a:r>
            <a:r>
              <a:rPr lang="it-IT" sz="2000" i="1" dirty="0"/>
              <a:t>P</a:t>
            </a:r>
            <a:r>
              <a:rPr lang="it-IT" sz="2000" dirty="0"/>
              <a:t>’ che ‘</a:t>
            </a:r>
            <a:r>
              <a:rPr lang="it-IT" sz="2000" i="1" dirty="0"/>
              <a:t>Q</a:t>
            </a:r>
            <a:r>
              <a:rPr lang="it-IT" sz="2000" dirty="0"/>
              <a:t>’ sono false è un </a:t>
            </a:r>
            <a:r>
              <a:rPr lang="it-IT" sz="2000" b="1" dirty="0" err="1">
                <a:solidFill>
                  <a:srgbClr val="FF0000"/>
                </a:solidFill>
              </a:rPr>
              <a:t>controesempio</a:t>
            </a:r>
            <a:r>
              <a:rPr lang="it-IT" sz="2000" dirty="0"/>
              <a:t>.</a:t>
            </a:r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462" y="2848707"/>
            <a:ext cx="5257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52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3.30, p. 90 (ex 3.28, p. 84)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85" y="1334530"/>
            <a:ext cx="9632779" cy="5418438"/>
          </a:xfrm>
        </p:spPr>
      </p:pic>
    </p:spTree>
    <p:extLst>
      <p:ext uri="{BB962C8B-B14F-4D97-AF65-F5344CB8AC3E}">
        <p14:creationId xmlns:p14="http://schemas.microsoft.com/office/powerpoint/2010/main" val="92477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D78B5-E420-438A-BDF8-2FE4972E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6BA567-CF05-432F-A782-70B728F94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 &amp; Q</a:t>
            </a:r>
          </a:p>
          <a:p>
            <a:r>
              <a:rPr lang="it-IT" dirty="0"/>
              <a:t>-(-P &amp; -Q)</a:t>
            </a:r>
          </a:p>
          <a:p>
            <a:r>
              <a:rPr lang="it-IT" dirty="0"/>
              <a:t>--P v - - Q</a:t>
            </a:r>
          </a:p>
          <a:p>
            <a:r>
              <a:rPr lang="it-IT" dirty="0"/>
              <a:t>P v Q</a:t>
            </a:r>
          </a:p>
        </p:txBody>
      </p:sp>
    </p:spTree>
    <p:extLst>
      <p:ext uri="{BB962C8B-B14F-4D97-AF65-F5344CB8AC3E}">
        <p14:creationId xmlns:p14="http://schemas.microsoft.com/office/powerpoint/2010/main" val="19069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3.39, p. 90 (ex 3.27, p. 84)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82" y="1297458"/>
            <a:ext cx="9709666" cy="5461687"/>
          </a:xfrm>
        </p:spPr>
      </p:pic>
    </p:spTree>
    <p:extLst>
      <p:ext uri="{BB962C8B-B14F-4D97-AF65-F5344CB8AC3E}">
        <p14:creationId xmlns:p14="http://schemas.microsoft.com/office/powerpoint/2010/main" val="183570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F97AD-F3DD-46A9-B440-25760A17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corretta dopo la lezione (per una svista la numerazione cominciava da '2')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246FDF-7220-4DA7-AB73-2F3EFA4F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 &lt;-&gt; Q, -P /- -Q</a:t>
            </a:r>
          </a:p>
          <a:p>
            <a:r>
              <a:rPr lang="it-IT" dirty="0"/>
              <a:t>1 P &lt;-&gt; Q</a:t>
            </a:r>
          </a:p>
          <a:p>
            <a:r>
              <a:rPr lang="it-IT" dirty="0"/>
              <a:t>2  -P</a:t>
            </a:r>
          </a:p>
          <a:p>
            <a:r>
              <a:rPr lang="it-IT" dirty="0"/>
              <a:t>3     v   - - Q </a:t>
            </a:r>
          </a:p>
          <a:p>
            <a:r>
              <a:rPr lang="it-IT" dirty="0"/>
              <a:t>4  Q                           3 –</a:t>
            </a:r>
          </a:p>
          <a:p>
            <a:r>
              <a:rPr lang="it-IT" dirty="0"/>
              <a:t>    /                \</a:t>
            </a:r>
          </a:p>
          <a:p>
            <a:r>
              <a:rPr lang="it-IT" dirty="0"/>
              <a:t>6 P     1 &lt;-&gt;       -P         1&lt;-&gt;</a:t>
            </a:r>
          </a:p>
          <a:p>
            <a:r>
              <a:rPr lang="it-IT" dirty="0"/>
              <a:t> 7  Q                 -Q         1 &lt;-&gt;</a:t>
            </a:r>
          </a:p>
          <a:p>
            <a:r>
              <a:rPr lang="it-IT" dirty="0"/>
              <a:t>8   x    2,6 -          x       7,4  -</a:t>
            </a:r>
          </a:p>
        </p:txBody>
      </p:sp>
    </p:spTree>
    <p:extLst>
      <p:ext uri="{BB962C8B-B14F-4D97-AF65-F5344CB8AC3E}">
        <p14:creationId xmlns:p14="http://schemas.microsoft.com/office/powerpoint/2010/main" val="367312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ED901-2C76-4E1A-A0C0-02D26608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780252-874E-4CAC-8F33-86E97FA5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15-16</a:t>
            </a:r>
          </a:p>
          <a:p>
            <a:r>
              <a:rPr lang="it-IT" dirty="0"/>
              <a:t>15/3/24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399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F97AD-F3DD-46A9-B440-25760A17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corretta dopo la lezione (per una svista la numerazione cominciava da '2')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246FDF-7220-4DA7-AB73-2F3EFA4F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 &lt;-&gt; Q, -P /- -Q</a:t>
            </a:r>
          </a:p>
          <a:p>
            <a:r>
              <a:rPr lang="it-IT" dirty="0"/>
              <a:t>1 P &lt;-&gt; Q</a:t>
            </a:r>
          </a:p>
          <a:p>
            <a:r>
              <a:rPr lang="it-IT" dirty="0"/>
              <a:t>2  -P</a:t>
            </a:r>
          </a:p>
          <a:p>
            <a:r>
              <a:rPr lang="it-IT" dirty="0"/>
              <a:t>3     v   - - Q </a:t>
            </a:r>
          </a:p>
          <a:p>
            <a:r>
              <a:rPr lang="it-IT" dirty="0"/>
              <a:t>4  Q                           3 –</a:t>
            </a:r>
          </a:p>
          <a:p>
            <a:r>
              <a:rPr lang="it-IT" dirty="0"/>
              <a:t>    /                \</a:t>
            </a:r>
          </a:p>
          <a:p>
            <a:r>
              <a:rPr lang="it-IT" dirty="0"/>
              <a:t>6 P     1 &lt;-&gt;       -P         1&lt;-&gt;</a:t>
            </a:r>
          </a:p>
          <a:p>
            <a:r>
              <a:rPr lang="it-IT" dirty="0"/>
              <a:t> 7  Q                 -Q         1 &lt;-&gt;</a:t>
            </a:r>
          </a:p>
          <a:p>
            <a:r>
              <a:rPr lang="it-IT" dirty="0"/>
              <a:t>8   x    2,6 -          x       7,4  -</a:t>
            </a:r>
          </a:p>
        </p:txBody>
      </p:sp>
    </p:spTree>
    <p:extLst>
      <p:ext uri="{BB962C8B-B14F-4D97-AF65-F5344CB8AC3E}">
        <p14:creationId xmlns:p14="http://schemas.microsoft.com/office/powerpoint/2010/main" val="373024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 nel libro (Es. 3.39, p. 90)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82" y="1297458"/>
            <a:ext cx="9709666" cy="5461687"/>
          </a:xfrm>
        </p:spPr>
      </p:pic>
    </p:spTree>
    <p:extLst>
      <p:ext uri="{BB962C8B-B14F-4D97-AF65-F5344CB8AC3E}">
        <p14:creationId xmlns:p14="http://schemas.microsoft.com/office/powerpoint/2010/main" val="363678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0D487-E1B8-4167-878F-5E5A9738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28E0D-62ED-43F4-BC59-1414ADE3F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l'ho inserito nel sito del corso</a:t>
            </a:r>
          </a:p>
          <a:p>
            <a:r>
              <a:rPr lang="it-IT" dirty="0"/>
              <a:t>consegna entro giovedì prossimo, in classe o per email al dott. Ernesto Graziani </a:t>
            </a:r>
            <a:r>
              <a:rPr lang="it-IT" dirty="0">
                <a:hlinkClick r:id="rId2"/>
              </a:rPr>
              <a:t>ernesto.graziani@gmail.com</a:t>
            </a: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- inviare ogni compito in un unico file (word o pdf, non immagine)</a:t>
            </a:r>
          </a:p>
          <a:p>
            <a:r>
              <a:rPr lang="it-IT" b="1" dirty="0">
                <a:solidFill>
                  <a:srgbClr val="FF0000"/>
                </a:solidFill>
              </a:rPr>
              <a:t>- denominare il file così: Compito 2 cognome nome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388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3.7 (6), p. 103 (Ex 3.4., (6), p. 92)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(Q &amp; R) 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it-IT" dirty="0"/>
              <a:t> P,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</a:t>
            </a:r>
            <a:r>
              <a:rPr lang="it-IT" dirty="0"/>
              <a:t>Q,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R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├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P</a:t>
            </a:r>
          </a:p>
          <a:p>
            <a:endParaRPr lang="it-IT" dirty="0"/>
          </a:p>
          <a:p>
            <a:r>
              <a:rPr lang="it-IT" dirty="0"/>
              <a:t>soluzione nella prossima diapositiva</a:t>
            </a:r>
          </a:p>
        </p:txBody>
      </p:sp>
    </p:spTree>
    <p:extLst>
      <p:ext uri="{BB962C8B-B14F-4D97-AF65-F5344CB8AC3E}">
        <p14:creationId xmlns:p14="http://schemas.microsoft.com/office/powerpoint/2010/main" val="375087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3.4., (6), p. 92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(Q &amp; R) 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it-IT" dirty="0"/>
              <a:t> P,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</a:t>
            </a:r>
            <a:r>
              <a:rPr lang="it-IT" dirty="0"/>
              <a:t>Q,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R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├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P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8" y="2365231"/>
            <a:ext cx="7774709" cy="43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9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SEGUONO DUE SLIDE INSERITE PER CHI E’ INTERESSATO ALL’ARGOMENTO, MA NON DISCUSSE IN CLASSE</a:t>
            </a:r>
          </a:p>
        </p:txBody>
      </p:sp>
    </p:spTree>
    <p:extLst>
      <p:ext uri="{BB962C8B-B14F-4D97-AF65-F5344CB8AC3E}">
        <p14:creationId xmlns:p14="http://schemas.microsoft.com/office/powerpoint/2010/main" val="41325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verifica dello statuto logico di una singola </a:t>
            </a:r>
            <a:r>
              <a:rPr lang="it-IT" dirty="0" err="1"/>
              <a:t>fbf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 </a:t>
            </a:r>
            <a:r>
              <a:rPr lang="it-IT" dirty="0"/>
              <a:t>con alberi di </a:t>
            </a:r>
            <a:r>
              <a:rPr lang="it-IT" dirty="0" err="1"/>
              <a:t>refutazione</a:t>
            </a:r>
            <a:br>
              <a:rPr lang="it-IT" dirty="0"/>
            </a:br>
            <a:endParaRPr lang="it-IT" dirty="0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libro può confondere perché non presenta i passi della procedura con un ordine univoco. </a:t>
            </a:r>
          </a:p>
          <a:p>
            <a:r>
              <a:rPr lang="it-IT" dirty="0"/>
              <a:t>Consideriamo  </a:t>
            </a:r>
            <a:r>
              <a:rPr lang="it-IT" dirty="0">
                <a:latin typeface="Times New Roman"/>
                <a:cs typeface="Times New Roman"/>
              </a:rPr>
              <a:t>̴ </a:t>
            </a:r>
            <a:r>
              <a:rPr lang="it-IT" dirty="0">
                <a:sym typeface="Symbol"/>
              </a:rPr>
              <a:t> e applichiamo il metodo degli alberi. Si possono verificare 2 casi:</a:t>
            </a:r>
          </a:p>
          <a:p>
            <a:r>
              <a:rPr lang="it-IT" dirty="0">
                <a:sym typeface="Symbol"/>
              </a:rPr>
              <a:t>Caso 1. Tutti i cammini si chiudono. Allora  </a:t>
            </a:r>
            <a:r>
              <a:rPr lang="it-IT" dirty="0">
                <a:latin typeface="Times New Roman"/>
                <a:cs typeface="Times New Roman"/>
              </a:rPr>
              <a:t>̴ </a:t>
            </a:r>
            <a:r>
              <a:rPr lang="it-IT" dirty="0">
                <a:sym typeface="Symbol"/>
              </a:rPr>
              <a:t> è contraddittoria. Quindi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è tautologica</a:t>
            </a:r>
            <a:r>
              <a:rPr lang="it-IT" dirty="0">
                <a:sym typeface="Symbol"/>
              </a:rPr>
              <a:t>,  perché negando una tautologia otteniamo sempre una formula contraddittoria. </a:t>
            </a:r>
          </a:p>
          <a:p>
            <a:r>
              <a:rPr lang="it-IT" dirty="0">
                <a:sym typeface="Symbol"/>
              </a:rPr>
              <a:t>Caso 2. Rimangono dei cammini aperti; il che vuol dire che negando  non otteniamo una formula contraddittoria, e quindi 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NON è tautologia</a:t>
            </a:r>
            <a:r>
              <a:rPr lang="it-IT" dirty="0">
                <a:sym typeface="Symbol"/>
              </a:rPr>
              <a:t>. Rimane da verificare se  è contraddittoria o contingente. CONTINUAZIONE 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652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contraddittoria o contingente?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 decidere se </a:t>
            </a:r>
            <a:r>
              <a:rPr lang="it-IT" dirty="0">
                <a:sym typeface="Symbol"/>
              </a:rPr>
              <a:t> è contraddittoria o contingente,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applichiamo il metodo degli alberi a  stessa</a:t>
            </a:r>
            <a:r>
              <a:rPr lang="it-IT" dirty="0">
                <a:sym typeface="Symbol"/>
              </a:rPr>
              <a:t>.</a:t>
            </a:r>
            <a:endParaRPr lang="it-IT" dirty="0"/>
          </a:p>
          <a:p>
            <a:r>
              <a:rPr lang="it-IT" dirty="0"/>
              <a:t>Caso 2a. Tutti i cammini si chiudono. Vuol dire che non ci sono situazioni in cui </a:t>
            </a:r>
            <a:r>
              <a:rPr lang="it-IT" dirty="0">
                <a:sym typeface="Symbol"/>
              </a:rPr>
              <a:t> è vera. Quindi,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 è</a:t>
            </a:r>
            <a:r>
              <a:rPr lang="it-IT" dirty="0">
                <a:sym typeface="Symbol"/>
              </a:rPr>
              <a:t>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contraddittoria</a:t>
            </a:r>
            <a:r>
              <a:rPr lang="it-IT" dirty="0">
                <a:sym typeface="Symbol"/>
              </a:rPr>
              <a:t>.</a:t>
            </a:r>
          </a:p>
          <a:p>
            <a:r>
              <a:rPr lang="it-IT" dirty="0">
                <a:sym typeface="Symbol"/>
              </a:rPr>
              <a:t>Caso 2b. Alcuni cammini restano aperti. Quindi,   non è contraddittoria. Ma abbiamo già escluso (caso 1) che è una tautologia. Quindi,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è contingente</a:t>
            </a:r>
            <a:r>
              <a:rPr lang="it-IT" dirty="0">
                <a:sym typeface="Symbol"/>
              </a:rPr>
              <a:t>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276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6AC893-6BF9-9C19-C929-DEEDE5BAD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533400"/>
            <a:ext cx="4111141" cy="5410200"/>
          </a:xfrm>
          <a:prstGeom prst="rect">
            <a:avLst/>
          </a:prstGeom>
          <a:effectLst>
            <a:outerShdw blurRad="482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859" y="2108200"/>
            <a:ext cx="4111141" cy="2387600"/>
          </a:xfrm>
        </p:spPr>
        <p:txBody>
          <a:bodyPr>
            <a:normAutofit/>
          </a:bodyPr>
          <a:lstStyle/>
          <a:p>
            <a:pPr algn="l">
              <a:spcBef>
                <a:spcPts val="2500"/>
              </a:spcBef>
              <a:defRPr/>
            </a:pPr>
            <a:r>
              <a:rPr lang="it-IT" sz="3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Capitolo 4</a:t>
            </a:r>
            <a:br>
              <a:rPr lang="it-IT" sz="3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it-IT" sz="3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calcolo</a:t>
            </a:r>
            <a:br>
              <a:rPr lang="it-IT" sz="3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proposizionale</a:t>
            </a:r>
          </a:p>
        </p:txBody>
      </p:sp>
    </p:spTree>
    <p:extLst>
      <p:ext uri="{BB962C8B-B14F-4D97-AF65-F5344CB8AC3E}">
        <p14:creationId xmlns:p14="http://schemas.microsoft.com/office/powerpoint/2010/main" val="63850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Cap. 4 - Il calcolo proposizionale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Nota sull'uso della parola "calcolo"</a:t>
            </a:r>
          </a:p>
          <a:p>
            <a:r>
              <a:rPr lang="it-IT" dirty="0"/>
              <a:t>Verranno usate le regole riassunte nella tabella 4.2 a p. 134 (ex 118)</a:t>
            </a:r>
          </a:p>
          <a:p>
            <a:r>
              <a:rPr lang="it-IT" dirty="0"/>
              <a:t>NB: nella 2a edizione, alcune regole sono diverse. Cito dalla prefazione alla 3a ed.:</a:t>
            </a:r>
          </a:p>
          <a:p>
            <a:r>
              <a:rPr lang="it-IT" dirty="0">
                <a:solidFill>
                  <a:srgbClr val="FF0000"/>
                </a:solidFill>
              </a:rPr>
              <a:t>Nel Capitolo 4, dedicato al calcolo proposizionale, la regola di </a:t>
            </a:r>
            <a:r>
              <a:rPr lang="it-IT" i="1" dirty="0">
                <a:solidFill>
                  <a:srgbClr val="FF0000"/>
                </a:solidFill>
              </a:rPr>
              <a:t>eliminazione</a:t>
            </a:r>
          </a:p>
          <a:p>
            <a:r>
              <a:rPr lang="it-IT" i="1" dirty="0">
                <a:solidFill>
                  <a:srgbClr val="FF0000"/>
                </a:solidFill>
              </a:rPr>
              <a:t>del bicondizionale </a:t>
            </a:r>
            <a:r>
              <a:rPr lang="it-IT" dirty="0">
                <a:solidFill>
                  <a:srgbClr val="FF0000"/>
                </a:solidFill>
              </a:rPr>
              <a:t>(↔E) è ora formulata in modo più semplice (Paragrafo</a:t>
            </a:r>
          </a:p>
          <a:p>
            <a:r>
              <a:rPr lang="it-IT" dirty="0">
                <a:solidFill>
                  <a:srgbClr val="FF0000"/>
                </a:solidFill>
              </a:rPr>
              <a:t>4.2), mentre le due regole di </a:t>
            </a:r>
            <a:r>
              <a:rPr lang="it-IT" i="1" dirty="0">
                <a:solidFill>
                  <a:srgbClr val="FF0000"/>
                </a:solidFill>
              </a:rPr>
              <a:t>eliminazione della disgiunzione 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vE</a:t>
            </a:r>
            <a:r>
              <a:rPr lang="it-IT" dirty="0">
                <a:solidFill>
                  <a:srgbClr val="FF0000"/>
                </a:solidFill>
              </a:rPr>
              <a:t>) e di </a:t>
            </a:r>
            <a:r>
              <a:rPr lang="it-IT" i="1" dirty="0">
                <a:solidFill>
                  <a:srgbClr val="FF0000"/>
                </a:solidFill>
              </a:rPr>
              <a:t>introduzione</a:t>
            </a:r>
          </a:p>
          <a:p>
            <a:r>
              <a:rPr lang="it-IT" i="1" dirty="0">
                <a:solidFill>
                  <a:srgbClr val="FF0000"/>
                </a:solidFill>
              </a:rPr>
              <a:t>del bicondizionale </a:t>
            </a:r>
            <a:r>
              <a:rPr lang="it-IT" dirty="0">
                <a:solidFill>
                  <a:srgbClr val="FF0000"/>
                </a:solidFill>
              </a:rPr>
              <a:t>(↔I) sono ora trattate alla stregua di regole ipotetiche</a:t>
            </a:r>
          </a:p>
          <a:p>
            <a:r>
              <a:rPr lang="it-IT" dirty="0">
                <a:solidFill>
                  <a:srgbClr val="FF0000"/>
                </a:solidFill>
              </a:rPr>
              <a:t>(Paragrafo 4.3). Queste modifiche sono motivate principalmente dalla maggiore</a:t>
            </a:r>
          </a:p>
          <a:p>
            <a:r>
              <a:rPr lang="it-IT" dirty="0">
                <a:solidFill>
                  <a:srgbClr val="FF0000"/>
                </a:solidFill>
              </a:rPr>
              <a:t>eleganza formale delle regole così riformulate – ciascuna delle quali mantiene</a:t>
            </a:r>
          </a:p>
          <a:p>
            <a:r>
              <a:rPr lang="it-IT" dirty="0">
                <a:solidFill>
                  <a:srgbClr val="FF0000"/>
                </a:solidFill>
              </a:rPr>
              <a:t>tuttavia un legame di stretta equivalenza con la vecchia formulazione – e</a:t>
            </a:r>
          </a:p>
          <a:p>
            <a:r>
              <a:rPr lang="it-IT" dirty="0">
                <a:solidFill>
                  <a:srgbClr val="FF0000"/>
                </a:solidFill>
              </a:rPr>
              <a:t>consentono dimostrazioni più efficaci. Di conseguenza anche le soluzioni degli</a:t>
            </a:r>
          </a:p>
          <a:p>
            <a:r>
              <a:rPr lang="it-IT" dirty="0">
                <a:solidFill>
                  <a:srgbClr val="FF0000"/>
                </a:solidFill>
              </a:rPr>
              <a:t>esercizi supplementari al termine del capitolo sono adesso più brevi.</a:t>
            </a:r>
          </a:p>
        </p:txBody>
      </p:sp>
    </p:spTree>
    <p:extLst>
      <p:ext uri="{BB962C8B-B14F-4D97-AF65-F5344CB8AC3E}">
        <p14:creationId xmlns:p14="http://schemas.microsoft.com/office/powerpoint/2010/main" val="149905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4248150" cy="605869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sz="3000" b="1" dirty="0">
                <a:solidFill>
                  <a:schemeClr val="bg1">
                    <a:lumMod val="65000"/>
                  </a:schemeClr>
                </a:solidFill>
              </a:rPr>
              <a:t>Argomenti trattati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0" y="1524000"/>
            <a:ext cx="7874784" cy="265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4.1	La nozione di inferenza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4.2	Regole d’inferenza non ipotetiche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4.3	Regole d’inferenza ipotetiche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4.4	Regole derivate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4.5	Teoremi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4.6	Equivalenze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Appendice: correttezza e completezza del calcolo proposizionale</a:t>
            </a:r>
          </a:p>
        </p:txBody>
      </p:sp>
    </p:spTree>
    <p:extLst>
      <p:ext uri="{BB962C8B-B14F-4D97-AF65-F5344CB8AC3E}">
        <p14:creationId xmlns:p14="http://schemas.microsoft.com/office/powerpoint/2010/main" val="1829900008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4.1	La nozione di inferenza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0"/>
            <a:ext cx="8229599" cy="50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300" dirty="0"/>
              <a:t>Le tavole di verità e gli alberi di refutazione sono metodi per verificare la validità deduttiva di una forma argomentativa che si reggono sulla </a:t>
            </a:r>
            <a:r>
              <a:rPr lang="it-IT" sz="2300" i="1" dirty="0"/>
              <a:t>semantica</a:t>
            </a:r>
            <a:r>
              <a:rPr lang="it-IT" sz="2300" dirty="0"/>
              <a:t> degli operatori logici, cioè sul loro contributo alla verità o falsità delle asserzioni in cui compaiono. </a:t>
            </a:r>
          </a:p>
          <a:p>
            <a:pPr marL="0" indent="0"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  <a:buNone/>
            </a:pPr>
            <a:r>
              <a:rPr lang="it-IT" sz="2300" dirty="0"/>
              <a:t>Il calcolo proposizionale è un metodo alternativo che non fa alcun riferimento esplicito a nozioni semantiche: si basa piuttosto sull’idea per cui, se un’argomentazione è valida, deve essere possibile </a:t>
            </a:r>
            <a:r>
              <a:rPr lang="it-IT" sz="2300" i="1" dirty="0"/>
              <a:t>inferire</a:t>
            </a:r>
            <a:r>
              <a:rPr lang="it-IT" sz="2300" dirty="0"/>
              <a:t> o </a:t>
            </a:r>
            <a:r>
              <a:rPr lang="it-IT" sz="2300" i="1" dirty="0"/>
              <a:t>derivare</a:t>
            </a:r>
            <a:r>
              <a:rPr lang="it-IT" sz="2300" dirty="0"/>
              <a:t> la conclusione dalle premesse attraverso un certo numero di passaggi successivi di ragionamento. </a:t>
            </a:r>
          </a:p>
          <a:p>
            <a:pPr marL="0" indent="0"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  <a:buNone/>
            </a:pPr>
            <a:r>
              <a:rPr lang="it-IT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Ogni passaggio corrisponde all’applicazione di una certa </a:t>
            </a:r>
            <a:r>
              <a:rPr lang="it-IT" alt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regola di inferenza</a:t>
            </a:r>
            <a:r>
              <a:rPr lang="it-IT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dirty="0"/>
              <a:t>Complessivamente si hanno dieci regole: una regola di </a:t>
            </a:r>
            <a:r>
              <a:rPr lang="it-IT" i="1" dirty="0"/>
              <a:t>eliminazione</a:t>
            </a:r>
            <a:r>
              <a:rPr lang="it-IT" dirty="0"/>
              <a:t> e una regola di </a:t>
            </a:r>
            <a:r>
              <a:rPr lang="it-IT" i="1" dirty="0"/>
              <a:t>introduzione</a:t>
            </a:r>
            <a:r>
              <a:rPr lang="it-IT" dirty="0"/>
              <a:t> per ciascuno dei cinque connettivi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en-US" sz="2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6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7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 sono due tipi di regole di inferenza, ipotetiche e non ipotetiche.</a:t>
            </a:r>
          </a:p>
          <a:p>
            <a:pPr marL="0" indent="0" eaLnBrk="0" fontAlgn="base" hangingPunct="0">
              <a:lnSpc>
                <a:spcPts val="2520"/>
              </a:lnSpc>
              <a:spcBef>
                <a:spcPts val="1100"/>
              </a:spcBef>
              <a:buNone/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regole non ipotetiche sono più facili e immediate e coprono sei casi su dieci:</a:t>
            </a:r>
          </a:p>
          <a:p>
            <a:pPr marL="402336" indent="-393192">
              <a:lnSpc>
                <a:spcPts val="1920"/>
              </a:lnSpc>
              <a:spcBef>
                <a:spcPts val="1700"/>
              </a:spcBef>
            </a:pP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/>
              <a:t>E	</a:t>
            </a:r>
            <a:r>
              <a:rPr lang="it-IT" sz="1750" b="1" dirty="0"/>
              <a:t>Eliminazione della negazione</a:t>
            </a:r>
            <a:r>
              <a:rPr lang="it-IT" sz="1750" dirty="0"/>
              <a:t>: Da una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>
                <a:latin typeface="Symbol" pitchFamily="2" charset="2"/>
              </a:rPr>
              <a:t>~~</a:t>
            </a:r>
            <a:r>
              <a:rPr lang="it-IT" sz="60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si può inferire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1750" dirty="0"/>
              <a:t>E	</a:t>
            </a:r>
            <a:r>
              <a:rPr lang="it-IT" sz="1750" b="1" dirty="0"/>
              <a:t>Eliminazione della congiunzione</a:t>
            </a:r>
            <a:r>
              <a:rPr lang="it-IT" sz="1750" dirty="0"/>
              <a:t>: Da una congiunzione si può inferire uno qualunque dei due congiunti.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1750" dirty="0"/>
              <a:t>I	</a:t>
            </a:r>
            <a:r>
              <a:rPr lang="it-IT" sz="1750" b="1" dirty="0"/>
              <a:t>Introduzione della congiunzione</a:t>
            </a:r>
            <a:r>
              <a:rPr lang="it-IT" sz="1750" dirty="0"/>
              <a:t>: Da due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e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 qualsiasi si può inferire la congiunzione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1750" dirty="0">
                <a:latin typeface="Symbol" pitchFamily="2" charset="2"/>
              </a:rPr>
              <a:t> y</a:t>
            </a:r>
            <a:r>
              <a:rPr lang="it-IT" sz="1750" dirty="0"/>
              <a:t>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Symbol" pitchFamily="2" charset="2"/>
              </a:rPr>
              <a:t>Ú</a:t>
            </a:r>
            <a:r>
              <a:rPr lang="it-IT" sz="1750" dirty="0"/>
              <a:t>I	</a:t>
            </a:r>
            <a:r>
              <a:rPr lang="it-IT" sz="1750" b="1" dirty="0"/>
              <a:t>Introduzione della disgiunzione</a:t>
            </a:r>
            <a:r>
              <a:rPr lang="it-IT" sz="1750" dirty="0"/>
              <a:t>: Da una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si può inferire la disgiunzione di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con una </a:t>
            </a:r>
            <a:r>
              <a:rPr lang="it-IT" sz="1750" dirty="0" err="1"/>
              <a:t>fbf</a:t>
            </a:r>
            <a:r>
              <a:rPr lang="it-IT" sz="1750" dirty="0"/>
              <a:t> qualsiasi (in qualunque ordine).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/>
              <a:t>E	</a:t>
            </a:r>
            <a:r>
              <a:rPr lang="it-IT" sz="1750" b="1" dirty="0"/>
              <a:t>Eliminazione del condizionale</a:t>
            </a:r>
            <a:r>
              <a:rPr lang="it-IT" sz="1750" dirty="0"/>
              <a:t>: Da un condizionale e dal suo antecedente si può inferire il conseguente.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it-IT" sz="1750" dirty="0"/>
              <a:t>E	</a:t>
            </a:r>
            <a:r>
              <a:rPr lang="it-IT" sz="1750" b="1" dirty="0"/>
              <a:t>Eliminazione del bicondizionale</a:t>
            </a:r>
            <a:r>
              <a:rPr lang="it-IT" sz="1750" dirty="0"/>
              <a:t>: Da un bicondizionale e da uno dei suoi due lati si può inferire l’altro lato. 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540454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"a meno che"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 meno che (non) = oppure</a:t>
            </a:r>
          </a:p>
          <a:p>
            <a:r>
              <a:rPr lang="it-IT" dirty="0"/>
              <a:t>Il dolce lo porto io (I) a meno che (non) lo porti Mario (M)</a:t>
            </a:r>
          </a:p>
          <a:p>
            <a:r>
              <a:rPr lang="it-IT" dirty="0"/>
              <a:t>I </a:t>
            </a:r>
            <a:r>
              <a:rPr lang="it-IT" dirty="0">
                <a:sym typeface="Symbol"/>
              </a:rPr>
              <a:t></a:t>
            </a:r>
            <a:r>
              <a:rPr lang="it-IT" dirty="0"/>
              <a:t> M</a:t>
            </a:r>
          </a:p>
          <a:p>
            <a:r>
              <a:rPr lang="it-IT" dirty="0"/>
              <a:t>la negazione è pleonastica, paragonare a:</a:t>
            </a:r>
          </a:p>
          <a:p>
            <a:r>
              <a:rPr lang="it-IT" dirty="0"/>
              <a:t>"non ho detto niente" = "non ho detto alcunché"</a:t>
            </a:r>
          </a:p>
          <a:p>
            <a:r>
              <a:rPr lang="it-IT" dirty="0"/>
              <a:t>Formulazioni logicamente equivalenti</a:t>
            </a:r>
          </a:p>
          <a:p>
            <a:r>
              <a:rPr lang="it-IT" dirty="0"/>
              <a:t>I </a:t>
            </a:r>
            <a:r>
              <a:rPr lang="it-IT" dirty="0">
                <a:sym typeface="Symbol"/>
              </a:rPr>
              <a:t>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  </a:t>
            </a:r>
            <a:r>
              <a:rPr lang="it-IT" dirty="0"/>
              <a:t>M ['a meno che non' così inteso: 'a </a:t>
            </a:r>
            <a:r>
              <a:rPr lang="it-IT" dirty="0" err="1"/>
              <a:t>meno'</a:t>
            </a:r>
            <a:r>
              <a:rPr lang="it-IT" dirty="0"/>
              <a:t> = 'o non' (1a negazione); 'non' = 2a negazione]</a:t>
            </a:r>
          </a:p>
          <a:p>
            <a:r>
              <a:rPr lang="it-IT" dirty="0">
                <a:sym typeface="Symbol"/>
              </a:rPr>
              <a:t></a:t>
            </a:r>
            <a:r>
              <a:rPr lang="it-IT" dirty="0"/>
              <a:t>M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I    ['a meno che non' = 'se non']</a:t>
            </a:r>
          </a:p>
          <a:p>
            <a:r>
              <a:rPr lang="it-IT" dirty="0">
                <a:sym typeface="Symbol"/>
              </a:rPr>
              <a:t></a:t>
            </a:r>
            <a:r>
              <a:rPr lang="it-IT" dirty="0"/>
              <a:t>I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216811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282E7-0FE3-8587-D868-2ABF396D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4805680" cy="1412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458365-15B2-8583-40D5-D7CAFE5E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09800"/>
            <a:ext cx="4805680" cy="822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8AF21-F3CC-01B4-4EAC-4D33A74CF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09800"/>
            <a:ext cx="480568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~~</a:t>
            </a:r>
            <a:r>
              <a:rPr lang="it-IT" sz="6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~~~</a:t>
            </a:r>
            <a:r>
              <a:rPr lang="it-IT" sz="5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A1D80-6320-60E1-B614-80ED6BF7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79" y="2209800"/>
            <a:ext cx="4805680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E2BEF-2D16-C853-B532-5C049272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979" y="2209800"/>
            <a:ext cx="4805680" cy="83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E2794-6C1F-DEEE-D8EA-FA2CCC035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979" y="2209800"/>
            <a:ext cx="4805680" cy="1137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CB4E7-98DB-B734-83AB-D97B3080F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979" y="2209800"/>
            <a:ext cx="480568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CD452A-714F-40B7-7D0D-EF5E995C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79" y="2221992"/>
            <a:ext cx="4805680" cy="1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Symbol" pitchFamily="2" charset="2"/>
                <a:cs typeface="Times New Roman" panose="02020603050405020304" pitchFamily="18" charset="0"/>
              </a:rPr>
              <a:t>Ú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Symbol" pitchFamily="2" charset="2"/>
                <a:cs typeface="Times New Roman" panose="02020603050405020304" pitchFamily="18" charset="0"/>
              </a:rPr>
              <a:t>Ú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ED190-57C8-6A94-B61F-8868469F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79" y="2221992"/>
            <a:ext cx="4805680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 di refutazione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Guarderemo insieme tra poco le 10 regole (tavola 3.2, p. 90) per gli alberi di refutazione.</a:t>
            </a:r>
          </a:p>
          <a:p>
            <a:r>
              <a:rPr lang="it-IT" dirty="0"/>
              <a:t>Prima chiariamo bene come funziona </a:t>
            </a:r>
            <a:r>
              <a:rPr lang="it-IT"/>
              <a:t>il metodo (prossime 3 slides)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8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metodo degli alberi di </a:t>
            </a:r>
            <a:r>
              <a:rPr lang="it-IT" dirty="0" err="1"/>
              <a:t>refutazione</a:t>
            </a:r>
            <a:r>
              <a:rPr lang="it-IT" dirty="0"/>
              <a:t>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 verificare la validità di una forma argomentativa mediante gli alberi di </a:t>
            </a:r>
            <a:r>
              <a:rPr lang="it-IT" dirty="0" err="1"/>
              <a:t>refutazione</a:t>
            </a:r>
            <a:r>
              <a:rPr lang="it-IT" dirty="0"/>
              <a:t>, si comincia formando una lista composta dalle sue premesse e dalla negazione della sua conclusione. </a:t>
            </a:r>
          </a:p>
          <a:p>
            <a:r>
              <a:rPr lang="it-IT" dirty="0"/>
              <a:t>Si procede mediante 10 regole (tavola 3.2, p. 90) (controllando di volta in volta quale di queste è applicabile) sino a ottenere soltanto </a:t>
            </a:r>
            <a:r>
              <a:rPr lang="it-IT" b="1" dirty="0">
                <a:solidFill>
                  <a:srgbClr val="FF0000"/>
                </a:solidFill>
              </a:rPr>
              <a:t>lettere enunciative </a:t>
            </a:r>
            <a:r>
              <a:rPr lang="it-IT" dirty="0"/>
              <a:t>o </a:t>
            </a:r>
            <a:r>
              <a:rPr lang="it-IT" b="1" dirty="0">
                <a:solidFill>
                  <a:srgbClr val="FF0000"/>
                </a:solidFill>
              </a:rPr>
              <a:t>negazioni di lettere enunciative</a:t>
            </a:r>
            <a:r>
              <a:rPr lang="it-IT" dirty="0"/>
              <a:t> oppure la X che indica contraddizione e chiude un cammino.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129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metodo definito precisamente (</a:t>
            </a:r>
            <a:r>
              <a:rPr lang="it-IT" dirty="0" err="1"/>
              <a:t>ii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10 regole (v. p. 90):</a:t>
            </a:r>
          </a:p>
          <a:p>
            <a:r>
              <a:rPr lang="it-IT" dirty="0"/>
              <a:t>Negazione                               </a:t>
            </a:r>
            <a:r>
              <a:rPr lang="it-IT" dirty="0" err="1"/>
              <a:t>Negazione</a:t>
            </a:r>
            <a:r>
              <a:rPr lang="it-IT" dirty="0"/>
              <a:t> negata</a:t>
            </a:r>
          </a:p>
          <a:p>
            <a:r>
              <a:rPr lang="it-IT" dirty="0"/>
              <a:t>Congiunzione                          </a:t>
            </a:r>
            <a:r>
              <a:rPr lang="it-IT" dirty="0" err="1"/>
              <a:t>Congiunzione</a:t>
            </a:r>
            <a:r>
              <a:rPr lang="it-IT" dirty="0"/>
              <a:t> negata</a:t>
            </a:r>
          </a:p>
          <a:p>
            <a:r>
              <a:rPr lang="it-IT" dirty="0"/>
              <a:t>Disgiunzione                             </a:t>
            </a:r>
            <a:r>
              <a:rPr lang="it-IT" dirty="0" err="1"/>
              <a:t>Disgiunzione</a:t>
            </a:r>
            <a:r>
              <a:rPr lang="it-IT" dirty="0"/>
              <a:t> negata</a:t>
            </a:r>
          </a:p>
          <a:p>
            <a:r>
              <a:rPr lang="it-IT" dirty="0"/>
              <a:t>Condizionale                              </a:t>
            </a:r>
            <a:r>
              <a:rPr lang="it-IT" dirty="0" err="1"/>
              <a:t>Condizionale</a:t>
            </a:r>
            <a:r>
              <a:rPr lang="it-IT" dirty="0"/>
              <a:t> negato</a:t>
            </a:r>
          </a:p>
          <a:p>
            <a:r>
              <a:rPr lang="it-IT" dirty="0" err="1"/>
              <a:t>Bicondizionale</a:t>
            </a:r>
            <a:r>
              <a:rPr lang="it-IT" dirty="0"/>
              <a:t>                           </a:t>
            </a:r>
            <a:r>
              <a:rPr lang="it-IT" dirty="0" err="1"/>
              <a:t>Bicondizionale</a:t>
            </a:r>
            <a:r>
              <a:rPr lang="it-IT" dirty="0"/>
              <a:t> negato</a:t>
            </a:r>
          </a:p>
          <a:p>
            <a:r>
              <a:rPr lang="it-IT" dirty="0"/>
              <a:t>La regola "Negazione" ci permette di chiudere un cammino quando c'è una contraddizione. Si deve sempre tentare di applicarla non appena abbiamo ricavato una </a:t>
            </a:r>
            <a:r>
              <a:rPr lang="it-IT" dirty="0" err="1"/>
              <a:t>fbf</a:t>
            </a:r>
            <a:r>
              <a:rPr lang="it-IT" dirty="0"/>
              <a:t> della forma 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>
                <a:sym typeface="Symbol"/>
              </a:rPr>
              <a:t> </a:t>
            </a:r>
            <a:r>
              <a:rPr lang="it-IT" dirty="0">
                <a:latin typeface="Times New Roman"/>
                <a:cs typeface="Times New Roman"/>
              </a:rPr>
              <a:t>̴  </a:t>
            </a:r>
            <a:r>
              <a:rPr lang="it-IT" dirty="0">
                <a:sym typeface="Symbol"/>
              </a:rPr>
              <a:t></a:t>
            </a:r>
          </a:p>
          <a:p>
            <a:r>
              <a:rPr lang="it-IT" dirty="0">
                <a:sym typeface="Symbol"/>
              </a:rPr>
              <a:t>Le altre 9 regole corrispondono a nove possibili tipi di </a:t>
            </a:r>
            <a:r>
              <a:rPr lang="it-IT" dirty="0" err="1">
                <a:sym typeface="Symbol"/>
              </a:rPr>
              <a:t>fbf</a:t>
            </a:r>
            <a:r>
              <a:rPr lang="it-IT" dirty="0">
                <a:sym typeface="Symbol"/>
              </a:rPr>
              <a:t> complessa che possiamo trovarci di fronte  e ci </a:t>
            </a:r>
            <a:r>
              <a:rPr lang="it-IT" dirty="0"/>
              <a:t>permettono di estendere l'albero con formule più semplici.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1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metodo definito precisamente (</a:t>
            </a:r>
            <a:r>
              <a:rPr lang="it-IT" dirty="0" err="1"/>
              <a:t>iii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Quando nessuna regola è applicabile, l'albero si conclude.</a:t>
            </a:r>
          </a:p>
          <a:p>
            <a:r>
              <a:rPr lang="it-IT" dirty="0"/>
              <a:t>Se tutti i cammini si chiudono, la forma argomentativa è valida.</a:t>
            </a:r>
          </a:p>
          <a:p>
            <a:r>
              <a:rPr lang="it-IT" dirty="0"/>
              <a:t>Se qualche cammino rimane aperto, la forma argomentativa è invalida.</a:t>
            </a:r>
          </a:p>
        </p:txBody>
      </p:sp>
    </p:spTree>
    <p:extLst>
      <p:ext uri="{BB962C8B-B14F-4D97-AF65-F5344CB8AC3E}">
        <p14:creationId xmlns:p14="http://schemas.microsoft.com/office/powerpoint/2010/main" val="101005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Precisazione sugli alberi di refutazione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NB: alla fine ciascun cammino contiene lettere enunciative "positive" (non negate) oppure negate.</a:t>
            </a:r>
          </a:p>
          <a:p>
            <a:r>
              <a:rPr lang="it-IT" dirty="0"/>
              <a:t>Un  cammino corrisponde all'ipotesi che le sue lettere positive esprimono proposizioni vere e quelle negate proposizioni false (assegnazioni di valori di verità)</a:t>
            </a:r>
          </a:p>
          <a:p>
            <a:r>
              <a:rPr lang="it-IT" dirty="0"/>
              <a:t>Un cammino che rimane aperto è un'ipotesi COERENTE o POSSIBILE, secondo la quale tutte le </a:t>
            </a:r>
            <a:r>
              <a:rPr lang="it-IT" dirty="0" err="1"/>
              <a:t>fbf</a:t>
            </a:r>
            <a:r>
              <a:rPr lang="it-IT" dirty="0"/>
              <a:t> del cammino sono vere. Quando le cose stanno in quel modo, nella forma argomentativa in questione le premesse sono vere e la conclusione falsa: CONTROESEMPIO.</a:t>
            </a:r>
          </a:p>
          <a:p>
            <a:r>
              <a:rPr lang="it-IT" dirty="0"/>
              <a:t>Se non ci sono </a:t>
            </a:r>
            <a:r>
              <a:rPr lang="it-IT" dirty="0" err="1"/>
              <a:t>controesempi</a:t>
            </a:r>
            <a:r>
              <a:rPr lang="it-IT" dirty="0"/>
              <a:t>, la forma argomentativa è valida.</a:t>
            </a:r>
          </a:p>
        </p:txBody>
      </p:sp>
    </p:spTree>
    <p:extLst>
      <p:ext uri="{BB962C8B-B14F-4D97-AF65-F5344CB8AC3E}">
        <p14:creationId xmlns:p14="http://schemas.microsoft.com/office/powerpoint/2010/main" val="417302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9" y="-296562"/>
            <a:ext cx="11493196" cy="7416393"/>
          </a:xfrm>
        </p:spPr>
      </p:pic>
    </p:spTree>
    <p:extLst>
      <p:ext uri="{BB962C8B-B14F-4D97-AF65-F5344CB8AC3E}">
        <p14:creationId xmlns:p14="http://schemas.microsoft.com/office/powerpoint/2010/main" val="3448511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1731</Words>
  <Application>Microsoft Office PowerPoint</Application>
  <PresentationFormat>Widescreen</PresentationFormat>
  <Paragraphs>147</Paragraphs>
  <Slides>33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Cambria Math</vt:lpstr>
      <vt:lpstr>Symbol</vt:lpstr>
      <vt:lpstr>Times New Roman</vt:lpstr>
      <vt:lpstr>Tema di Office</vt:lpstr>
      <vt:lpstr>Logica 23-24</vt:lpstr>
      <vt:lpstr>compito 2</vt:lpstr>
      <vt:lpstr>"a meno che"</vt:lpstr>
      <vt:lpstr>Alberi di refutazione</vt:lpstr>
      <vt:lpstr>Il metodo degli alberi di refutazione (i)</vt:lpstr>
      <vt:lpstr>Il metodo definito precisamente (ii)</vt:lpstr>
      <vt:lpstr>Il metodo definito precisamente (iii)</vt:lpstr>
      <vt:lpstr>Precisazione sugli alberi di refutazione</vt:lpstr>
      <vt:lpstr>Presentazione standard di PowerPoint</vt:lpstr>
      <vt:lpstr>Presentazione standard di PowerPoint</vt:lpstr>
      <vt:lpstr>Nota storica sugli alberi di refutazione</vt:lpstr>
      <vt:lpstr>Esercizio risolto 3.29</vt:lpstr>
      <vt:lpstr>es. 3.30, p. 90 (ex 3.28, p. 84)</vt:lpstr>
      <vt:lpstr>Presentazione standard di PowerPoint</vt:lpstr>
      <vt:lpstr>Es. 3.39, p. 90 (ex 3.27, p. 84)</vt:lpstr>
      <vt:lpstr>slide corretta dopo la lezione (per una svista la numerazione cominciava da '2')</vt:lpstr>
      <vt:lpstr>Presentazione standard di PowerPoint</vt:lpstr>
      <vt:lpstr>slide corretta dopo la lezione (per una svista la numerazione cominciava da '2')</vt:lpstr>
      <vt:lpstr>Soluzione nel libro (Es. 3.39, p. 90)</vt:lpstr>
      <vt:lpstr>Es. 3.7 (6), p. 103 (Ex 3.4., (6), p. 92)</vt:lpstr>
      <vt:lpstr>Es. 3.4., (6), p. 92</vt:lpstr>
      <vt:lpstr>Presentazione standard di PowerPoint</vt:lpstr>
      <vt:lpstr>verifica dello statuto logico di una singola fbf  con alberi di refutazione </vt:lpstr>
      <vt:lpstr>contraddittoria o contingente?</vt:lpstr>
      <vt:lpstr>Capitolo 4  Il calcolo proposizionale</vt:lpstr>
      <vt:lpstr>Cap. 4 - Il calcolo proposizionale</vt:lpstr>
      <vt:lpstr>Argomenti trattati</vt:lpstr>
      <vt:lpstr>4.1 La nozione di inferenza</vt:lpstr>
      <vt:lpstr>4.2 Regole d’inferenza non ipotetiche</vt:lpstr>
      <vt:lpstr>4.2 Regole d’inferenza non ipotetiche</vt:lpstr>
      <vt:lpstr>4.2 Regole d’inferenza non ipotetiche</vt:lpstr>
      <vt:lpstr>4.2 Regole d’inferenza non ipotetiche</vt:lpstr>
      <vt:lpstr>4.2 Regole d’inferenza non ipotetiche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23-24</dc:title>
  <dc:creator>Francesco Orilia</dc:creator>
  <cp:lastModifiedBy>Francesco Orilia</cp:lastModifiedBy>
  <cp:revision>8</cp:revision>
  <dcterms:created xsi:type="dcterms:W3CDTF">2024-03-09T08:08:04Z</dcterms:created>
  <dcterms:modified xsi:type="dcterms:W3CDTF">2024-03-17T11:40:59Z</dcterms:modified>
</cp:coreProperties>
</file>