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2"/>
  </p:notesMasterIdLst>
  <p:sldIdLst>
    <p:sldId id="256" r:id="rId5"/>
    <p:sldId id="412" r:id="rId6"/>
    <p:sldId id="405" r:id="rId7"/>
    <p:sldId id="306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413" r:id="rId17"/>
    <p:sldId id="416" r:id="rId18"/>
    <p:sldId id="319" r:id="rId19"/>
    <p:sldId id="320" r:id="rId20"/>
    <p:sldId id="418" r:id="rId21"/>
    <p:sldId id="343" r:id="rId22"/>
    <p:sldId id="372" r:id="rId23"/>
    <p:sldId id="344" r:id="rId24"/>
    <p:sldId id="345" r:id="rId25"/>
    <p:sldId id="335" r:id="rId26"/>
    <p:sldId id="337" r:id="rId27"/>
    <p:sldId id="336" r:id="rId28"/>
    <p:sldId id="338" r:id="rId29"/>
    <p:sldId id="339" r:id="rId30"/>
    <p:sldId id="340" r:id="rId3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o Orilia" userId="faded748-0cb3-44c7-a7fd-0632fa8ccb11" providerId="ADAL" clId="{EB3C2E3E-99A6-4E3B-96B6-F022353C6CE0}"/>
    <pc:docChg chg="addSld modSld">
      <pc:chgData name="Francesco Orilia" userId="faded748-0cb3-44c7-a7fd-0632fa8ccb11" providerId="ADAL" clId="{EB3C2E3E-99A6-4E3B-96B6-F022353C6CE0}" dt="2024-03-21T07:51:13.125" v="2"/>
      <pc:docMkLst>
        <pc:docMk/>
      </pc:docMkLst>
      <pc:sldChg chg="modSp">
        <pc:chgData name="Francesco Orilia" userId="faded748-0cb3-44c7-a7fd-0632fa8ccb11" providerId="ADAL" clId="{EB3C2E3E-99A6-4E3B-96B6-F022353C6CE0}" dt="2024-03-21T07:47:41.087" v="1" actId="20577"/>
        <pc:sldMkLst>
          <pc:docMk/>
          <pc:sldMk cId="1315909988" sldId="256"/>
        </pc:sldMkLst>
        <pc:spChg chg="mod">
          <ac:chgData name="Francesco Orilia" userId="faded748-0cb3-44c7-a7fd-0632fa8ccb11" providerId="ADAL" clId="{EB3C2E3E-99A6-4E3B-96B6-F022353C6CE0}" dt="2024-03-21T07:47:41.087" v="1" actId="20577"/>
          <ac:spMkLst>
            <pc:docMk/>
            <pc:sldMk cId="1315909988" sldId="256"/>
            <ac:spMk id="3" creationId="{6BF4A594-32C3-4BC3-BD50-C8E0F8D0CC4C}"/>
          </ac:spMkLst>
        </pc:spChg>
      </pc:sldChg>
      <pc:sldChg chg="add">
        <pc:chgData name="Francesco Orilia" userId="faded748-0cb3-44c7-a7fd-0632fa8ccb11" providerId="ADAL" clId="{EB3C2E3E-99A6-4E3B-96B6-F022353C6CE0}" dt="2024-03-21T07:51:13.125" v="2"/>
        <pc:sldMkLst>
          <pc:docMk/>
          <pc:sldMk cId="2540454522" sldId="30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B8C9D-19FB-4CAB-9F60-BD99B1C2014E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1666B-E281-4860-BD8D-A156D9F00F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1761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C9EB4-39AF-44AC-8A32-1A264A5848C6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2785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024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FB68BC-889F-4B51-B56F-B97343900D7B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8246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E24ADD-EE9D-4D68-A6F8-92725D69AB5C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9299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613264-7AE2-4FB8-BD62-A5517B9AA24F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4330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024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0C0AB5-E943-4F76-971E-421826AA5A19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2152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6F8F52-BAC1-4BB0-8E26-AC99ED363A9C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28258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A5DAD4-FC0C-433E-8C74-F883050BDADE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66850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BD8E795-A782-4F28-A94F-947E378CA215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9928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66DE04-277E-4602-A0F2-A1796D558066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0874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854B15-E0D2-4639-A934-EA690E975B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70A3B53-697F-4E16-95F7-24169CE45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7C083BF-0C6E-4CD9-8DA2-2C985ACA5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9D35-BF39-457C-86DB-A3389DD142AE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698352-23CE-4FDF-A849-358E6D522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2B7435C-409F-4033-95DF-0A14547B9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F44E-F4A9-4098-A615-E49F478EA9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8051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D8CCF8-21C3-4351-A95E-53CBB682E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A3D50FC-3C87-45A4-9E6A-3D0CE0EF09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8723DA8-9C53-4CCA-A4B9-516D4E5AD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9D35-BF39-457C-86DB-A3389DD142AE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D96F2CB-BB7D-4844-958F-A9FC06DFC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826F108-D2DB-4DC4-A7B4-4406A918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F44E-F4A9-4098-A615-E49F478EA9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5180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2E4D33F-1034-4A01-897F-A913B5DE1E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1B79F-5573-47EA-9DC0-819B32558E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7003BB-FFDE-4B63-9E75-1F1C76ECC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9D35-BF39-457C-86DB-A3389DD142AE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C4F8DF-1786-48AF-A7AF-9BC1BB4BE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652143-7DA6-45DE-AF2B-E8092EA8C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F44E-F4A9-4098-A615-E49F478EA9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6291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C6652A-58ED-4641-BCB9-0A14300E6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112785-02C7-49ED-B975-A18A3B50F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B32B87B-DBAE-45AF-AF49-7340AE7D5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9D35-BF39-457C-86DB-A3389DD142AE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F9BBB61-E8E6-4195-B004-DE7F0E6B6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09D8AA1-73C6-4437-B393-A96C2FD4B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F44E-F4A9-4098-A615-E49F478EA9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983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40E189-B8D5-4BD0-AF8F-49119CB7B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0E0EB75-583D-434B-A048-03E097813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0C78D5-468E-4D5D-9BBD-D03E792CC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9D35-BF39-457C-86DB-A3389DD142AE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F1C7570-99AC-49D1-B2C2-8CAAE3848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DCF01B-3E4E-4764-8766-3F87CAFA6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F44E-F4A9-4098-A615-E49F478EA9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747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924BFB-94D4-4C91-8F9D-0340B25BB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3B7ADA-A92E-4818-B5B5-E8E3E142D7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6537449-23DD-45F2-800B-22A67F3F43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14B12FA-55C4-4273-A5EF-1875266FC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9D35-BF39-457C-86DB-A3389DD142AE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3B82CC0-6570-471F-87DD-1BA11705A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C1BF4D9-EFEF-45B9-A896-6BF47A3D8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F44E-F4A9-4098-A615-E49F478EA9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389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B50322-C2CE-475F-B335-211C90ED9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E4FE23-2F90-4261-9524-B19A9468B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F477D35-0CAF-4120-AC3E-EC1F59E793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077A123-1A34-4D65-901B-4071C2C026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5CCCF33-10D2-4125-9D62-CBD02E09E9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C491377-BCFE-429C-A059-00F2BEBC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9D35-BF39-457C-86DB-A3389DD142AE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9439E33-97D6-43F3-8311-0CDD9BFEB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909CEC9-44F8-4821-9824-DB89BD3D0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F44E-F4A9-4098-A615-E49F478EA9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7269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2A5593-1C01-4075-A960-741537E96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8C6EC8D-AFB9-4BD4-B2F1-C0FF0DD4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9D35-BF39-457C-86DB-A3389DD142AE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7070568-127D-4D08-93A0-AD304E11C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951FF9F-93A6-443C-9A16-6D9E289F6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F44E-F4A9-4098-A615-E49F478EA9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105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63E9BB5-39DD-4CE8-993B-26E7D9C88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9D35-BF39-457C-86DB-A3389DD142AE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5084DAF-62B0-4A31-B878-9EF39D56F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A92EF72-D663-4985-B910-425EB879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F44E-F4A9-4098-A615-E49F478EA9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708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C71517-6270-437F-AEA3-A92152745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BB2993-58F9-4CEA-B1D1-03CD66D3A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F368DF3-2F6A-4388-9665-E08A126F07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CDDB41C-539B-4AA7-8712-CB8BA995C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9D35-BF39-457C-86DB-A3389DD142AE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8F6CA97-293F-4DEF-9956-62A30B31C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7AC52F4-DBF6-4E0D-B7E3-BCBA131B6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F44E-F4A9-4098-A615-E49F478EA9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539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799EC5-98D3-4189-B110-C1C1184B5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519EEC2-E029-4603-9944-0B7C6C077C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D83758A-6320-4693-8C7E-8C06E3B9A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EFA5399-EAB5-4C38-BA1C-48CB9028F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9D35-BF39-457C-86DB-A3389DD142AE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3EF899F-170D-4E40-A5EA-28E45E18C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D77D664-88B4-4D17-B9EA-A36885767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F44E-F4A9-4098-A615-E49F478EA9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0470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CD01D1A-CFA5-4CFA-8062-B9A72D258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637A3F0-BCB0-49DA-BE30-F5F847C3F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1CA4297-7FE2-4FC6-9E3D-7EBD8DF69D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9D35-BF39-457C-86DB-A3389DD142AE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EAF2F4-829B-4B59-8CC2-A055AC2694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A6B5C72-A053-4097-8381-6D0CA303F9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0F44E-F4A9-4098-A615-E49F478EA9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57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ernesto.graziani@gmail.co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9B45ED-654E-490D-ACB6-5C70E2064C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Logica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BF4A594-32C3-4BC3-BD50-C8E0F8D0CC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17-20</a:t>
            </a:r>
          </a:p>
        </p:txBody>
      </p:sp>
    </p:spTree>
    <p:extLst>
      <p:ext uri="{BB962C8B-B14F-4D97-AF65-F5344CB8AC3E}">
        <p14:creationId xmlns:p14="http://schemas.microsoft.com/office/powerpoint/2010/main" val="1315909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57400" y="838201"/>
            <a:ext cx="7239000" cy="605869"/>
          </a:xfrm>
        </p:spPr>
        <p:txBody>
          <a:bodyPr anchor="t">
            <a:normAutofit/>
          </a:bodyPr>
          <a:lstStyle/>
          <a:p>
            <a:r>
              <a:rPr lang="it-IT" altLang="en-US" sz="3000" b="1" dirty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4.3	Regole d’inferenza ipotetiche</a:t>
            </a:r>
            <a:endParaRPr lang="it-IT" sz="3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7CB2526-220C-646D-ADB3-0F47A0C357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057402" y="1524001"/>
            <a:ext cx="8305799" cy="419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Esempio: dimostrare 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dirty="0"/>
              <a:t> </a:t>
            </a:r>
            <a:r>
              <a:rPr lang="it-IT" sz="2600" spc="-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⊢</a:t>
            </a:r>
            <a:r>
              <a:rPr lang="it-IT" sz="2600" dirty="0"/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alt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45D2F04-63A0-9E28-5C8F-B3F0C627FF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4615"/>
          <a:stretch/>
        </p:blipFill>
        <p:spPr>
          <a:xfrm>
            <a:off x="2667000" y="2209800"/>
            <a:ext cx="4805680" cy="3048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D48B993-1AD1-5D2A-5795-E2B046F0F5D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" b="73596"/>
          <a:stretch/>
        </p:blipFill>
        <p:spPr>
          <a:xfrm>
            <a:off x="2667000" y="2209801"/>
            <a:ext cx="4805680" cy="52310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ADF6F60-6FD4-8C34-4AA3-55DD3B68DB1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8212"/>
          <a:stretch/>
        </p:blipFill>
        <p:spPr>
          <a:xfrm>
            <a:off x="2667000" y="2209801"/>
            <a:ext cx="4805680" cy="82790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08919E1-73BA-B6F4-2AF1-E62726D660F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9301"/>
          <a:stretch/>
        </p:blipFill>
        <p:spPr>
          <a:xfrm>
            <a:off x="2667000" y="2213770"/>
            <a:ext cx="4805680" cy="140068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D9AAD3F-75AA-1DF3-961F-679BBCD9520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4116"/>
          <a:stretch/>
        </p:blipFill>
        <p:spPr>
          <a:xfrm>
            <a:off x="2667000" y="2209800"/>
            <a:ext cx="4805680" cy="170152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A5A29B8-C128-443E-D871-60DC6DA68D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2209800"/>
            <a:ext cx="480568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872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57400" y="838201"/>
            <a:ext cx="7239000" cy="605869"/>
          </a:xfrm>
        </p:spPr>
        <p:txBody>
          <a:bodyPr anchor="t">
            <a:normAutofit/>
          </a:bodyPr>
          <a:lstStyle/>
          <a:p>
            <a:r>
              <a:rPr lang="it-IT" altLang="en-US" sz="3000" b="1" dirty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4.3	Regole d’inferenza ipotetiche</a:t>
            </a:r>
            <a:endParaRPr lang="it-IT" sz="3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7CB2526-220C-646D-ADB3-0F47A0C357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057402" y="1524001"/>
            <a:ext cx="8305799" cy="419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Esempio: dimostrare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dirty="0"/>
              <a:t> </a:t>
            </a:r>
            <a:r>
              <a:rPr lang="it-IT" sz="2600" spc="-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⊢</a:t>
            </a:r>
            <a:r>
              <a:rPr lang="it-IT" sz="2600" dirty="0"/>
              <a:t> 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↔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it-IT" alt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E3EFCE2-5DB3-CC82-367A-5F241A1DF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1115"/>
          <a:stretch/>
        </p:blipFill>
        <p:spPr>
          <a:xfrm>
            <a:off x="2667000" y="2209800"/>
            <a:ext cx="4937760" cy="5334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E09A3F9-B53B-0424-0063-D03122CB9F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0971"/>
          <a:stretch/>
        </p:blipFill>
        <p:spPr>
          <a:xfrm>
            <a:off x="2667000" y="2209800"/>
            <a:ext cx="4937760" cy="25146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C531E52-88D9-DC57-5852-3294A9F5B0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2209800"/>
            <a:ext cx="4937760" cy="282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14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57400" y="838201"/>
            <a:ext cx="7239000" cy="605869"/>
          </a:xfrm>
        </p:spPr>
        <p:txBody>
          <a:bodyPr anchor="t">
            <a:normAutofit/>
          </a:bodyPr>
          <a:lstStyle/>
          <a:p>
            <a:r>
              <a:rPr lang="it-IT" altLang="en-US" sz="3000" b="1" dirty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4.3	Regole d’inferenza ipotetiche</a:t>
            </a:r>
            <a:endParaRPr lang="it-IT" sz="3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7CB2526-220C-646D-ADB3-0F47A0C357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057402" y="1524001"/>
            <a:ext cx="8305799" cy="419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Esempio: dimostrare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dirty="0" err="1">
                <a:latin typeface="Symbol" pitchFamily="2" charset="2"/>
                <a:cs typeface="Times New Roman" panose="02020603050405020304" pitchFamily="18" charset="0"/>
              </a:rPr>
              <a:t>Ú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dirty="0"/>
              <a:t> </a:t>
            </a:r>
            <a:r>
              <a:rPr lang="it-IT" sz="2600" spc="-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⊢</a:t>
            </a:r>
            <a:r>
              <a:rPr lang="it-IT" sz="2600" dirty="0"/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it-IT" alt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324BBF-CE17-9370-C21C-0BD4DCF87E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2209800"/>
            <a:ext cx="5303520" cy="234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987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0FB6BE-67CD-4208-BF72-BF26E1DBE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AB1969-78DB-4A5D-BF2A-3B6879124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19-20</a:t>
            </a:r>
          </a:p>
          <a:p>
            <a:r>
              <a:rPr lang="it-IT" dirty="0"/>
              <a:t>22/3/24</a:t>
            </a:r>
          </a:p>
        </p:txBody>
      </p:sp>
    </p:spTree>
    <p:extLst>
      <p:ext uri="{BB962C8B-B14F-4D97-AF65-F5344CB8AC3E}">
        <p14:creationId xmlns:p14="http://schemas.microsoft.com/office/powerpoint/2010/main" val="965817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CE61CE-BC15-45F2-A089-9CCE0B89A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Compito </a:t>
            </a:r>
            <a:r>
              <a:rPr lang="it-IT" b="1" dirty="0"/>
              <a:t>3</a:t>
            </a:r>
            <a:br>
              <a:rPr lang="it-IT" dirty="0"/>
            </a:br>
            <a:r>
              <a:rPr lang="it-IT" dirty="0"/>
              <a:t>inserito nel sito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BBB461-0043-434E-AFC2-CF2975090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Consegna via e-mail entro giovedì 4 Aprile al dott. </a:t>
            </a:r>
            <a:r>
              <a:rPr lang="it-IT"/>
              <a:t>Ernesto Graziani, </a:t>
            </a:r>
            <a:r>
              <a:rPr lang="it-IT" u="sng">
                <a:hlinkClick r:id="rId2"/>
              </a:rPr>
              <a:t>ernesto.graziani@gmail.com</a:t>
            </a:r>
            <a:endParaRPr lang="it-IT"/>
          </a:p>
          <a:p>
            <a:pPr marL="0" indent="0">
              <a:buNone/>
            </a:pPr>
            <a:endParaRPr lang="it-IT" b="1"/>
          </a:p>
          <a:p>
            <a:r>
              <a:rPr lang="it-IT" b="1" dirty="0"/>
              <a:t>RACCOMANDAZIONI:</a:t>
            </a:r>
            <a:endParaRPr lang="it-IT" dirty="0"/>
          </a:p>
          <a:p>
            <a:pPr lvl="0"/>
            <a:r>
              <a:rPr lang="it-IT" b="1" dirty="0"/>
              <a:t>inviare gli esercizi al dott. Graziani in formato pdf</a:t>
            </a:r>
            <a:endParaRPr lang="it-IT" dirty="0"/>
          </a:p>
          <a:p>
            <a:pPr lvl="0"/>
            <a:r>
              <a:rPr lang="it-IT" b="1" dirty="0"/>
              <a:t>anche se avete scattato foto al foglio con gli esercizi, poi salvate in formato pdf</a:t>
            </a:r>
            <a:endParaRPr lang="it-IT" dirty="0"/>
          </a:p>
          <a:p>
            <a:pPr lvl="0"/>
            <a:r>
              <a:rPr lang="it-IT" b="1" dirty="0"/>
              <a:t>raccogliere tutto in un solo file</a:t>
            </a:r>
            <a:endParaRPr lang="it-IT" dirty="0"/>
          </a:p>
          <a:p>
            <a:pPr lvl="0"/>
            <a:r>
              <a:rPr lang="it-IT" b="1" dirty="0"/>
              <a:t>controllare che il testo sia leggibile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60094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57400" y="838201"/>
            <a:ext cx="7239000" cy="605869"/>
          </a:xfrm>
        </p:spPr>
        <p:txBody>
          <a:bodyPr anchor="t">
            <a:normAutofit/>
          </a:bodyPr>
          <a:lstStyle/>
          <a:p>
            <a:r>
              <a:rPr lang="it-IT" altLang="en-US" sz="3000" b="1" dirty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4.3	Regole d’inferenza ipotetiche</a:t>
            </a:r>
            <a:endParaRPr lang="it-IT" sz="3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7CB2526-220C-646D-ADB3-0F47A0C357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057402" y="1524001"/>
            <a:ext cx="8305799" cy="419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Esempio: dimostrare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200" dirty="0">
                <a:latin typeface="Symbol" pitchFamily="2" charset="2"/>
                <a:cs typeface="Times New Roman" panose="02020603050405020304" pitchFamily="18" charset="0"/>
              </a:rPr>
              <a:t>~</a:t>
            </a:r>
            <a:r>
              <a:rPr lang="it-IT" sz="800" dirty="0">
                <a:latin typeface="Symbol" pitchFamily="2" charset="2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600" dirty="0"/>
              <a:t> </a:t>
            </a:r>
            <a:r>
              <a:rPr lang="it-IT" sz="2600" spc="-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⊢</a:t>
            </a:r>
            <a:r>
              <a:rPr lang="it-IT" sz="2600" dirty="0"/>
              <a:t> </a:t>
            </a:r>
            <a:r>
              <a:rPr lang="it-IT" sz="2200" dirty="0">
                <a:latin typeface="Symbol" pitchFamily="2" charset="2"/>
                <a:cs typeface="Times New Roman" panose="02020603050405020304" pitchFamily="18" charset="0"/>
              </a:rPr>
              <a:t>~</a:t>
            </a:r>
            <a:r>
              <a:rPr lang="it-IT" sz="800" dirty="0">
                <a:latin typeface="Symbol" pitchFamily="2" charset="2"/>
                <a:cs typeface="Times New Roman" panose="02020603050405020304" pitchFamily="18" charset="0"/>
              </a:rPr>
              <a:t> 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    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(MT; es. 4.21, p. 119)</a:t>
            </a:r>
            <a:endParaRPr lang="it-IT" alt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71BC9-806C-39F3-887C-86C6851C50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2209800"/>
            <a:ext cx="5303520" cy="169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009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57400" y="838201"/>
            <a:ext cx="7239000" cy="605869"/>
          </a:xfrm>
        </p:spPr>
        <p:txBody>
          <a:bodyPr anchor="t">
            <a:normAutofit/>
          </a:bodyPr>
          <a:lstStyle/>
          <a:p>
            <a:r>
              <a:rPr lang="it-IT" altLang="en-US" sz="3000" b="1" dirty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4.3	Regole d’inferenza ipotetiche</a:t>
            </a:r>
            <a:endParaRPr lang="it-IT" sz="3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7CB2526-220C-646D-ADB3-0F47A0C357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057402" y="1524001"/>
            <a:ext cx="8305799" cy="419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Esempio: dimostrare </a:t>
            </a:r>
            <a:r>
              <a:rPr lang="it-IT" sz="2200" dirty="0">
                <a:latin typeface="Symbol" pitchFamily="2" charset="2"/>
                <a:cs typeface="Times New Roman" panose="02020603050405020304" pitchFamily="18" charset="0"/>
              </a:rPr>
              <a:t>~</a:t>
            </a:r>
            <a:r>
              <a:rPr lang="it-IT" sz="800" dirty="0">
                <a:latin typeface="Symbol" pitchFamily="2" charset="2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dirty="0">
                <a:latin typeface="Symbol" pitchFamily="2" charset="2"/>
                <a:cs typeface="Times New Roman" panose="02020603050405020304" pitchFamily="18" charset="0"/>
              </a:rPr>
              <a:t>~</a:t>
            </a:r>
            <a:r>
              <a:rPr lang="it-IT" sz="800" dirty="0">
                <a:latin typeface="Symbol" pitchFamily="2" charset="2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600" dirty="0"/>
              <a:t> </a:t>
            </a:r>
            <a:r>
              <a:rPr lang="it-IT" sz="2600" spc="-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⊢</a:t>
            </a:r>
            <a:r>
              <a:rPr lang="it-IT" sz="2600" dirty="0"/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it-IT" alt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2FEE93-89B1-F726-9804-2B9691745A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2209800"/>
            <a:ext cx="5303520" cy="234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906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it-IT" altLang="en-US" sz="3000" b="1" dirty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4.3	Regole d’inferenza ipotetiche</a:t>
            </a:r>
            <a:endParaRPr lang="it-IT" sz="3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7CB2526-220C-646D-ADB3-0F47A0C357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25625"/>
            <a:ext cx="10515600" cy="6504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Esempio: dimostrare </a:t>
            </a:r>
            <a:r>
              <a:rPr lang="it-IT" sz="2200" dirty="0">
                <a:latin typeface="Symbol" pitchFamily="2" charset="2"/>
                <a:cs typeface="Times New Roman" panose="02020603050405020304" pitchFamily="18" charset="0"/>
              </a:rPr>
              <a:t>~</a:t>
            </a:r>
            <a:r>
              <a:rPr lang="it-IT" sz="800" dirty="0">
                <a:latin typeface="Symbol" pitchFamily="2" charset="2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dirty="0">
                <a:latin typeface="Symbol" pitchFamily="2" charset="2"/>
                <a:cs typeface="Times New Roman" panose="02020603050405020304" pitchFamily="18" charset="0"/>
              </a:rPr>
              <a:t>~</a:t>
            </a:r>
            <a:r>
              <a:rPr lang="it-IT" sz="800" dirty="0">
                <a:latin typeface="Symbol" pitchFamily="2" charset="2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600" dirty="0"/>
              <a:t> </a:t>
            </a:r>
            <a:r>
              <a:rPr lang="it-IT" sz="2600" spc="-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⊢</a:t>
            </a:r>
            <a:r>
              <a:rPr lang="it-IT" sz="2600" dirty="0"/>
              <a:t> 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endParaRPr lang="it-IT" altLang="en-US" sz="2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en-US" sz="2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–P -&gt; -Q   A</a:t>
            </a: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en-US" sz="2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| Q            H</a:t>
            </a: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en-US" sz="2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|- - Q       2, I-</a:t>
            </a: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en-US" sz="2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|-- P          3, 1  MT</a:t>
            </a: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en-US" sz="2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 | P             3, - E</a:t>
            </a: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en-US" sz="2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  Q -&gt; P   2-4  -&gt; I</a:t>
            </a: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endParaRPr lang="it-IT" altLang="en-US" sz="2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endParaRPr lang="it-IT" altLang="en-US" sz="2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endParaRPr lang="it-IT" altLang="en-US" sz="2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endParaRPr lang="it-IT" altLang="en-US" sz="2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endParaRPr lang="it-IT" altLang="en-US" sz="2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endParaRPr lang="it-IT" altLang="en-US" sz="2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endParaRPr lang="it-IT" altLang="en-US" sz="2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endParaRPr lang="it-IT" altLang="en-US" sz="2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endParaRPr lang="it-IT" altLang="en-US" sz="2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endParaRPr lang="it-IT" altLang="en-US" sz="2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endParaRPr lang="it-IT" altLang="en-US" sz="2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endParaRPr lang="it-IT" alt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11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Consideriamo alcune "banalità"</a:t>
            </a:r>
          </a:p>
        </p:txBody>
      </p:sp>
    </p:spTree>
    <p:extLst>
      <p:ext uri="{BB962C8B-B14F-4D97-AF65-F5344CB8AC3E}">
        <p14:creationId xmlns:p14="http://schemas.microsoft.com/office/powerpoint/2010/main" val="12755655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274638"/>
            <a:ext cx="8229600" cy="563562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it-IT" dirty="0"/>
              <a:t>Esercizio risolto 4.3, p. 108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914400"/>
            <a:ext cx="8839200" cy="2057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/>
              <a:t>Dimostrare:</a:t>
            </a:r>
          </a:p>
          <a:p>
            <a:pPr algn="ctr" eaLnBrk="1" hangingPunct="1">
              <a:buFontTx/>
              <a:buNone/>
            </a:pPr>
            <a:r>
              <a:rPr lang="it-IT" i="1"/>
              <a:t>P</a:t>
            </a:r>
            <a:r>
              <a:rPr lang="it-IT"/>
              <a:t> &amp; </a:t>
            </a:r>
            <a:r>
              <a:rPr lang="it-IT" i="1"/>
              <a:t>Q</a:t>
            </a:r>
            <a:r>
              <a:rPr lang="it-IT"/>
              <a:t> |– </a:t>
            </a:r>
            <a:r>
              <a:rPr lang="it-IT" i="1"/>
              <a:t>Q</a:t>
            </a:r>
            <a:r>
              <a:rPr lang="it-IT"/>
              <a:t> &amp; </a:t>
            </a:r>
            <a:r>
              <a:rPr lang="it-IT" i="1"/>
              <a:t>P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752600" y="26368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4000">
                <a:solidFill>
                  <a:schemeClr val="tx2"/>
                </a:solidFill>
                <a:latin typeface="Calibri" pitchFamily="34" charset="0"/>
              </a:rPr>
              <a:t>Soluzione</a:t>
            </a:r>
          </a:p>
        </p:txBody>
      </p:sp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1752600" y="4724400"/>
            <a:ext cx="8839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it-IT" sz="2000">
                <a:latin typeface="Calibri" pitchFamily="34" charset="0"/>
              </a:rPr>
              <a:t>L’ordine con cui otteniamo i due congiunti dalla congiunzione iniziale mediante &amp;E è indifferente. Avremmo anche potuto scrivere ‘</a:t>
            </a:r>
            <a:r>
              <a:rPr lang="it-IT" sz="2000" i="1">
                <a:latin typeface="Calibri" pitchFamily="34" charset="0"/>
              </a:rPr>
              <a:t>Q</a:t>
            </a:r>
            <a:r>
              <a:rPr lang="it-IT" sz="2000">
                <a:latin typeface="Calibri" pitchFamily="34" charset="0"/>
              </a:rPr>
              <a:t>’ alla riga 2 e ‘</a:t>
            </a:r>
            <a:r>
              <a:rPr lang="it-IT" sz="2000" i="1">
                <a:latin typeface="Calibri" pitchFamily="34" charset="0"/>
              </a:rPr>
              <a:t>P</a:t>
            </a:r>
            <a:r>
              <a:rPr lang="it-IT" sz="2000">
                <a:latin typeface="Calibri" pitchFamily="34" charset="0"/>
              </a:rPr>
              <a:t>’ alla 3. Cìò avrebbe comunque consentito l’applicazione di &amp;I per ottenere la conclusione alla riga 4</a:t>
            </a:r>
          </a:p>
        </p:txBody>
      </p:sp>
      <p:pic>
        <p:nvPicPr>
          <p:cNvPr id="17613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500" y="3276600"/>
            <a:ext cx="419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371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E504D5-7F09-42E7-BA32-33D35D30D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A24006-795B-426A-B568-82D49D6C9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Lezione 17-18</a:t>
            </a:r>
          </a:p>
          <a:p>
            <a:r>
              <a:rPr lang="it-IT"/>
              <a:t>21/3/24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57264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274638"/>
            <a:ext cx="8229600" cy="563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 dirty="0"/>
              <a:t>Esercizio risolto 4.5, p. 108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914400"/>
            <a:ext cx="8839200" cy="2057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/>
              <a:t>Dimostrare:</a:t>
            </a:r>
          </a:p>
          <a:p>
            <a:pPr algn="ctr" eaLnBrk="1" hangingPunct="1">
              <a:buFontTx/>
              <a:buNone/>
            </a:pPr>
            <a:r>
              <a:rPr lang="it-IT" i="1"/>
              <a:t>P</a:t>
            </a:r>
            <a:r>
              <a:rPr lang="it-IT"/>
              <a:t> |– </a:t>
            </a:r>
            <a:r>
              <a:rPr lang="it-IT" i="1"/>
              <a:t>P</a:t>
            </a:r>
            <a:r>
              <a:rPr lang="it-IT"/>
              <a:t> &amp; </a:t>
            </a:r>
            <a:r>
              <a:rPr lang="it-IT" i="1"/>
              <a:t>P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752600" y="26368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4000">
                <a:solidFill>
                  <a:schemeClr val="tx2"/>
                </a:solidFill>
              </a:rPr>
              <a:t>Soluzione</a:t>
            </a:r>
          </a:p>
        </p:txBody>
      </p:sp>
      <p:pic>
        <p:nvPicPr>
          <p:cNvPr id="17715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4650" y="4010026"/>
            <a:ext cx="63627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67278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274638"/>
            <a:ext cx="8229600" cy="563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 dirty="0"/>
              <a:t>Esercizio risolto 4.7 (p. 109)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914400"/>
            <a:ext cx="8839200" cy="2057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/>
              <a:t>Dimostrare:</a:t>
            </a:r>
          </a:p>
          <a:p>
            <a:pPr algn="ctr" eaLnBrk="1" hangingPunct="1">
              <a:buFontTx/>
              <a:buNone/>
            </a:pPr>
            <a:r>
              <a:rPr lang="it-IT" i="1"/>
              <a:t>P</a:t>
            </a:r>
            <a:r>
              <a:rPr lang="it-IT"/>
              <a:t> |– </a:t>
            </a:r>
            <a:r>
              <a:rPr lang="it-IT" i="1"/>
              <a:t>P</a:t>
            </a:r>
            <a:r>
              <a:rPr lang="it-IT"/>
              <a:t> </a:t>
            </a:r>
            <a:r>
              <a:rPr lang="it-IT">
                <a:sym typeface="Symbol" pitchFamily="18" charset="2"/>
              </a:rPr>
              <a:t></a:t>
            </a:r>
            <a:r>
              <a:rPr lang="it-IT"/>
              <a:t> </a:t>
            </a:r>
            <a:r>
              <a:rPr lang="it-IT" i="1"/>
              <a:t>P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752600" y="26368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4000">
                <a:solidFill>
                  <a:schemeClr val="tx2"/>
                </a:solidFill>
              </a:rPr>
              <a:t>Soluzione</a:t>
            </a:r>
          </a:p>
        </p:txBody>
      </p:sp>
      <p:pic>
        <p:nvPicPr>
          <p:cNvPr id="17818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9439" y="4210050"/>
            <a:ext cx="59531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17381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dirty="0"/>
              <a:t>Strategie dimostrative (i)</a:t>
            </a:r>
          </a:p>
        </p:txBody>
      </p:sp>
      <p:sp>
        <p:nvSpPr>
          <p:cNvPr id="512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Vedi Varzi p. 122. Qui propongo qualche suggerimento aggiuntivo</a:t>
            </a:r>
          </a:p>
          <a:p>
            <a:r>
              <a:rPr lang="it-IT" dirty="0"/>
              <a:t>Se bisogna dimostrare C, vedere se è disponibile un condizionale A → C e l’antecedente del condizionale A al fine di applicare →E</a:t>
            </a:r>
          </a:p>
          <a:p>
            <a:r>
              <a:rPr lang="it-IT" dirty="0"/>
              <a:t>Se bisogna dimostrare C, vedere se è disponibile una disgiunzione P v Q, per poi provare a derivare C sia da P che da Q e quindi applicare </a:t>
            </a:r>
            <a:r>
              <a:rPr lang="it-IT" dirty="0" err="1"/>
              <a:t>vE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65744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Strategie dimostrative (ii)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Dimostrare per assurdo in mancanza di altre strategie: ipotizzare l’opposto di ciò che si vuole dimostrare, ossia (i) ipotizzare ∼φ, se si vuole dimostrare φ, o (ii) ipotizzare φ, se si vuole dimostrare ∼φ. Cercare poi di ottenere un assurdo e applicare la regola ∼I. Nel caso (i) otteniamo ∼∼φ, da cui ricaviamo φ tramite la regola ∼E. Nel caso (ii) otteniamo ∼φ.</a:t>
            </a:r>
          </a:p>
          <a:p>
            <a:pPr>
              <a:defRPr/>
            </a:pPr>
            <a:r>
              <a:rPr lang="it-IT" dirty="0"/>
              <a:t>Per dimostrare una </a:t>
            </a:r>
            <a:r>
              <a:rPr lang="it-IT" dirty="0" err="1"/>
              <a:t>fbf</a:t>
            </a:r>
            <a:r>
              <a:rPr lang="it-IT" dirty="0"/>
              <a:t> atomica: dimostrare per assurdo in mancanza di altre strategie</a:t>
            </a:r>
          </a:p>
          <a:p>
            <a:pPr>
              <a:defRPr/>
            </a:pPr>
            <a:r>
              <a:rPr lang="it-IT" dirty="0"/>
              <a:t>Per dimostrare una congiunzione: dimostrare ciascuno dei congiunti separatamente e poi congiungerli mediante &amp;I.</a:t>
            </a:r>
          </a:p>
          <a:p>
            <a:pPr marL="0" indent="0">
              <a:buNone/>
              <a:defRPr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48191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dirty="0"/>
              <a:t>Strategie dimostrative (ii)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Per dimostrare una disgiunzione: provare a derivare uno dei disgiunti per applicare </a:t>
            </a:r>
            <a:r>
              <a:rPr lang="it-IT" dirty="0" err="1"/>
              <a:t>vI</a:t>
            </a:r>
            <a:r>
              <a:rPr lang="it-IT" dirty="0"/>
              <a:t>. Se questa strategia fallisce, ragionare per assurdo.</a:t>
            </a:r>
          </a:p>
          <a:p>
            <a:pPr eaLnBrk="1" hangingPunct="1">
              <a:defRPr/>
            </a:pPr>
            <a:r>
              <a:rPr lang="it-IT" dirty="0"/>
              <a:t>Per dimostrare una condizionale: ipotizzare l’antecedente e derivare il conseguente, poi applicare →I.</a:t>
            </a:r>
          </a:p>
          <a:p>
            <a:pPr>
              <a:defRPr/>
            </a:pPr>
            <a:r>
              <a:rPr lang="it-IT" dirty="0"/>
              <a:t>Per dimostrare una bicondizionale: ipotizzare ciascun lato per derivare l’altro lato e poi ottenere la conclusione per ↔I.</a:t>
            </a:r>
          </a:p>
          <a:p>
            <a:pPr eaLnBrk="1" hangingPunct="1">
              <a:defRPr/>
            </a:pPr>
            <a:r>
              <a:rPr lang="it-IT" dirty="0"/>
              <a:t>(vecchia edizione: Per dimostrare una bicondizionale: usare →I due volte per dimostrare i condizionali necessari a ottenere la conclusione per ↔I)</a:t>
            </a:r>
          </a:p>
          <a:p>
            <a:pPr eaLnBrk="1" hangingPunct="1"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835141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dirty="0"/>
              <a:t>Esempio per sostituzione</a:t>
            </a:r>
          </a:p>
        </p:txBody>
      </p:sp>
      <p:sp>
        <p:nvSpPr>
          <p:cNvPr id="13315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dirty="0"/>
              <a:t>E’ una nozione che ci serve per potere aggiungere «regole derivate»</a:t>
            </a:r>
          </a:p>
          <a:p>
            <a:pPr eaLnBrk="1" hangingPunct="1"/>
            <a:r>
              <a:rPr lang="it-IT" dirty="0"/>
              <a:t>Un </a:t>
            </a:r>
            <a:r>
              <a:rPr lang="it-IT" b="1" dirty="0"/>
              <a:t>esempio per sostituzione </a:t>
            </a:r>
            <a:r>
              <a:rPr lang="it-IT" dirty="0"/>
              <a:t>di una </a:t>
            </a:r>
            <a:r>
              <a:rPr lang="it-IT" dirty="0" err="1"/>
              <a:t>fbf</a:t>
            </a:r>
            <a:r>
              <a:rPr lang="it-IT" dirty="0"/>
              <a:t> o di una forma argomentativa è il risultato della sostituzione di zero o più lettere enunciative con </a:t>
            </a:r>
            <a:r>
              <a:rPr lang="it-IT" dirty="0" err="1"/>
              <a:t>fbf</a:t>
            </a:r>
            <a:r>
              <a:rPr lang="it-IT" dirty="0"/>
              <a:t> qualsiasi, anche complesse, purché ogni occorrenza della stessa lettera venga sostituita dalla stessa </a:t>
            </a:r>
            <a:r>
              <a:rPr lang="it-IT" dirty="0" err="1"/>
              <a:t>fbf</a:t>
            </a:r>
            <a:endParaRPr lang="it-IT" dirty="0"/>
          </a:p>
          <a:p>
            <a:pPr eaLnBrk="1" hangingPunct="1"/>
            <a:r>
              <a:rPr lang="it-IT" dirty="0"/>
              <a:t>Diciamo ‘zero o più’ per permettere a ogni forma di valere come esempio per sostituzione di se stessa.</a:t>
            </a:r>
          </a:p>
          <a:p>
            <a:pPr eaLnBrk="1" hangingPunct="1"/>
            <a:r>
              <a:rPr lang="it-IT" dirty="0"/>
              <a:t>Esempio ...</a:t>
            </a:r>
          </a:p>
        </p:txBody>
      </p:sp>
    </p:spTree>
    <p:extLst>
      <p:ext uri="{BB962C8B-B14F-4D97-AF65-F5344CB8AC3E}">
        <p14:creationId xmlns:p14="http://schemas.microsoft.com/office/powerpoint/2010/main" val="6533164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/>
          </a:p>
        </p:txBody>
      </p:sp>
      <p:sp>
        <p:nvSpPr>
          <p:cNvPr id="14339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b="1" dirty="0"/>
              <a:t>P</a:t>
            </a:r>
            <a:r>
              <a:rPr lang="it-IT" dirty="0"/>
              <a:t> → </a:t>
            </a:r>
            <a:r>
              <a:rPr lang="it-IT" u="sng" dirty="0"/>
              <a:t>Q</a:t>
            </a:r>
            <a:r>
              <a:rPr lang="it-IT" dirty="0"/>
              <a:t>, ∼</a:t>
            </a:r>
            <a:r>
              <a:rPr lang="it-IT" u="sng" dirty="0"/>
              <a:t>Q</a:t>
            </a:r>
            <a:r>
              <a:rPr lang="it-IT" dirty="0"/>
              <a:t> |– ∼</a:t>
            </a:r>
            <a:r>
              <a:rPr lang="it-IT" b="1" dirty="0"/>
              <a:t>P</a:t>
            </a:r>
          </a:p>
          <a:p>
            <a:pPr eaLnBrk="1" hangingPunct="1"/>
            <a:r>
              <a:rPr lang="it-IT" dirty="0"/>
              <a:t>Sostituzioni:</a:t>
            </a:r>
          </a:p>
          <a:p>
            <a:pPr eaLnBrk="1" hangingPunct="1"/>
            <a:r>
              <a:rPr lang="it-IT" dirty="0"/>
              <a:t>P = </a:t>
            </a:r>
            <a:r>
              <a:rPr lang="pt-BR" dirty="0"/>
              <a:t>(P ∨ N) </a:t>
            </a:r>
          </a:p>
          <a:p>
            <a:pPr eaLnBrk="1" hangingPunct="1"/>
            <a:r>
              <a:rPr lang="pt-BR" dirty="0"/>
              <a:t>Q = ∼S</a:t>
            </a:r>
            <a:endParaRPr lang="it-IT" dirty="0"/>
          </a:p>
          <a:p>
            <a:pPr eaLnBrk="1" hangingPunct="1"/>
            <a:r>
              <a:rPr lang="pt-BR" b="1" dirty="0"/>
              <a:t>(P ∨ N) </a:t>
            </a:r>
            <a:r>
              <a:rPr lang="pt-BR" dirty="0"/>
              <a:t>→ </a:t>
            </a:r>
            <a:r>
              <a:rPr lang="pt-BR" u="sng" dirty="0"/>
              <a:t>∼S</a:t>
            </a:r>
            <a:r>
              <a:rPr lang="pt-BR" dirty="0"/>
              <a:t>, ∼</a:t>
            </a:r>
            <a:r>
              <a:rPr lang="pt-BR" u="sng" dirty="0"/>
              <a:t>∼S </a:t>
            </a:r>
            <a:r>
              <a:rPr lang="pt-BR" dirty="0"/>
              <a:t>|– ∼</a:t>
            </a:r>
            <a:r>
              <a:rPr lang="pt-BR" b="1" dirty="0"/>
              <a:t>(P ∨ N)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42845097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Regole derivate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Se è valida una certa forma argomentativa </a:t>
            </a:r>
            <a:r>
              <a:rPr lang="el-GR" dirty="0"/>
              <a:t>φ</a:t>
            </a:r>
            <a:r>
              <a:rPr lang="it-IT" dirty="0"/>
              <a:t>1, ..., </a:t>
            </a:r>
            <a:r>
              <a:rPr lang="el-GR" dirty="0"/>
              <a:t>φ</a:t>
            </a:r>
            <a:r>
              <a:rPr lang="it-IT" dirty="0"/>
              <a:t>n |– </a:t>
            </a:r>
            <a:r>
              <a:rPr lang="el-GR" dirty="0"/>
              <a:t>ψ</a:t>
            </a:r>
            <a:r>
              <a:rPr lang="it-IT" dirty="0"/>
              <a:t>, sarà valido qualsiasi esempio per sostituzione </a:t>
            </a:r>
            <a:r>
              <a:rPr lang="el-GR" dirty="0"/>
              <a:t>φ</a:t>
            </a:r>
            <a:r>
              <a:rPr lang="it-IT" dirty="0"/>
              <a:t>1*, ..., </a:t>
            </a:r>
            <a:r>
              <a:rPr lang="el-GR" dirty="0"/>
              <a:t>φ</a:t>
            </a:r>
            <a:r>
              <a:rPr lang="it-IT" dirty="0"/>
              <a:t>n* |– </a:t>
            </a:r>
            <a:r>
              <a:rPr lang="el-GR" dirty="0"/>
              <a:t>ψ</a:t>
            </a:r>
            <a:r>
              <a:rPr lang="it-IT" dirty="0"/>
              <a:t>* di quella forma</a:t>
            </a:r>
          </a:p>
          <a:p>
            <a:pPr>
              <a:defRPr/>
            </a:pPr>
            <a:r>
              <a:rPr lang="it-IT" dirty="0"/>
              <a:t>Motivo: potrei ripetere gli stessi passi dimostrativi che mi hanno condotto a </a:t>
            </a:r>
            <a:r>
              <a:rPr lang="el-GR" dirty="0"/>
              <a:t>ψ</a:t>
            </a:r>
            <a:r>
              <a:rPr lang="it-IT" dirty="0"/>
              <a:t> da </a:t>
            </a:r>
            <a:r>
              <a:rPr lang="el-GR" dirty="0"/>
              <a:t>φ</a:t>
            </a:r>
            <a:r>
              <a:rPr lang="it-IT" dirty="0"/>
              <a:t>1, …, </a:t>
            </a:r>
            <a:r>
              <a:rPr lang="el-GR" dirty="0"/>
              <a:t>φ</a:t>
            </a:r>
            <a:r>
              <a:rPr lang="it-IT" dirty="0"/>
              <a:t>n, questa volta per ottenere </a:t>
            </a:r>
            <a:r>
              <a:rPr lang="el-GR" dirty="0"/>
              <a:t>ψ</a:t>
            </a:r>
            <a:r>
              <a:rPr lang="it-IT" dirty="0"/>
              <a:t>* da </a:t>
            </a:r>
            <a:r>
              <a:rPr lang="el-GR" dirty="0"/>
              <a:t>φ</a:t>
            </a:r>
            <a:r>
              <a:rPr lang="it-IT" dirty="0"/>
              <a:t>1*, ..., </a:t>
            </a:r>
            <a:r>
              <a:rPr lang="el-GR" dirty="0"/>
              <a:t>φ</a:t>
            </a:r>
            <a:r>
              <a:rPr lang="it-IT" dirty="0"/>
              <a:t>n*</a:t>
            </a:r>
          </a:p>
          <a:p>
            <a:pPr eaLnBrk="1" hangingPunct="1">
              <a:defRPr/>
            </a:pPr>
            <a:r>
              <a:rPr lang="it-IT" dirty="0"/>
              <a:t>Quindi la dimostrazione di una forma argomentativa genera una corrispondente regola DERIVATA</a:t>
            </a:r>
          </a:p>
        </p:txBody>
      </p:sp>
    </p:spTree>
    <p:extLst>
      <p:ext uri="{BB962C8B-B14F-4D97-AF65-F5344CB8AC3E}">
        <p14:creationId xmlns:p14="http://schemas.microsoft.com/office/powerpoint/2010/main" val="2384401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13-14</a:t>
            </a:r>
          </a:p>
          <a:p>
            <a:r>
              <a:rPr lang="it-IT" dirty="0"/>
              <a:t>ORARIO DEL GIOVEDI': h. 15-16.30</a:t>
            </a:r>
          </a:p>
        </p:txBody>
      </p:sp>
    </p:spTree>
    <p:extLst>
      <p:ext uri="{BB962C8B-B14F-4D97-AF65-F5344CB8AC3E}">
        <p14:creationId xmlns:p14="http://schemas.microsoft.com/office/powerpoint/2010/main" val="119997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57400" y="838201"/>
            <a:ext cx="7239000" cy="605869"/>
          </a:xfrm>
        </p:spPr>
        <p:txBody>
          <a:bodyPr anchor="t">
            <a:normAutofit/>
          </a:bodyPr>
          <a:lstStyle/>
          <a:p>
            <a:r>
              <a:rPr lang="it-IT" altLang="en-US" sz="3000" b="1" dirty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4.2	Regole d’inferenza non ipotetiche</a:t>
            </a:r>
            <a:endParaRPr lang="it-IT" sz="3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7CB2526-220C-646D-ADB3-0F47A0C357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057402" y="1524001"/>
            <a:ext cx="8305799" cy="4734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it-IT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Ci sono due tipi di regole di inferenza, ipotetiche e non ipotetiche.</a:t>
            </a:r>
          </a:p>
          <a:p>
            <a:pPr marL="0" indent="0" eaLnBrk="0" fontAlgn="base" hangingPunct="0">
              <a:lnSpc>
                <a:spcPts val="2520"/>
              </a:lnSpc>
              <a:spcBef>
                <a:spcPts val="1100"/>
              </a:spcBef>
              <a:buNone/>
            </a:pPr>
            <a:r>
              <a:rPr lang="it-IT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 regole non ipotetiche sono più facili e immediate e coprono sei casi su dieci:</a:t>
            </a:r>
          </a:p>
          <a:p>
            <a:pPr marL="402336" indent="-393192">
              <a:lnSpc>
                <a:spcPts val="1920"/>
              </a:lnSpc>
              <a:spcBef>
                <a:spcPts val="1700"/>
              </a:spcBef>
            </a:pPr>
            <a:r>
              <a:rPr lang="it-IT" sz="1750" dirty="0">
                <a:latin typeface="Symbol" pitchFamily="2" charset="2"/>
              </a:rPr>
              <a:t>~</a:t>
            </a:r>
            <a:r>
              <a:rPr lang="it-IT" sz="1750" dirty="0"/>
              <a:t>E	</a:t>
            </a:r>
            <a:r>
              <a:rPr lang="it-IT" sz="1750" b="1" dirty="0"/>
              <a:t>Eliminazione della negazione</a:t>
            </a:r>
            <a:r>
              <a:rPr lang="it-IT" sz="1750" dirty="0"/>
              <a:t>: Da una </a:t>
            </a:r>
            <a:r>
              <a:rPr lang="it-IT" sz="1750" dirty="0" err="1"/>
              <a:t>fbf</a:t>
            </a:r>
            <a:r>
              <a:rPr lang="it-IT" sz="1750" dirty="0"/>
              <a:t> della forma </a:t>
            </a:r>
            <a:r>
              <a:rPr lang="it-IT" sz="1750" dirty="0">
                <a:latin typeface="Symbol" pitchFamily="2" charset="2"/>
              </a:rPr>
              <a:t>~~</a:t>
            </a:r>
            <a:r>
              <a:rPr lang="it-IT" sz="600" dirty="0">
                <a:latin typeface="Symbol" pitchFamily="2" charset="2"/>
              </a:rPr>
              <a:t> </a:t>
            </a:r>
            <a:r>
              <a:rPr lang="it-IT" sz="1750" dirty="0" err="1">
                <a:latin typeface="Symbol" pitchFamily="2" charset="2"/>
              </a:rPr>
              <a:t>f</a:t>
            </a:r>
            <a:r>
              <a:rPr lang="it-IT" sz="1750" dirty="0"/>
              <a:t> si può inferire </a:t>
            </a:r>
            <a:r>
              <a:rPr lang="it-IT" sz="1750" dirty="0" err="1">
                <a:latin typeface="Symbol" pitchFamily="2" charset="2"/>
              </a:rPr>
              <a:t>f</a:t>
            </a:r>
            <a:r>
              <a:rPr lang="it-IT" sz="1750" dirty="0"/>
              <a:t>.</a:t>
            </a:r>
            <a:endParaRPr lang="en-US" sz="1750" dirty="0"/>
          </a:p>
          <a:p>
            <a:pPr marL="402336" indent="-393192">
              <a:lnSpc>
                <a:spcPts val="1920"/>
              </a:lnSpc>
            </a:pPr>
            <a:r>
              <a:rPr lang="it-IT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it-IT" sz="1750" dirty="0"/>
              <a:t>E	</a:t>
            </a:r>
            <a:r>
              <a:rPr lang="it-IT" sz="1750" b="1" dirty="0"/>
              <a:t>Eliminazione della congiunzione</a:t>
            </a:r>
            <a:r>
              <a:rPr lang="it-IT" sz="1750" dirty="0"/>
              <a:t>: Da una congiunzione si può inferire uno qualunque dei due congiunti.</a:t>
            </a:r>
            <a:endParaRPr lang="en-US" sz="1750" dirty="0"/>
          </a:p>
          <a:p>
            <a:pPr marL="402336" indent="-393192">
              <a:lnSpc>
                <a:spcPts val="1920"/>
              </a:lnSpc>
            </a:pPr>
            <a:r>
              <a:rPr lang="it-IT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it-IT" sz="1750" dirty="0"/>
              <a:t>I	</a:t>
            </a:r>
            <a:r>
              <a:rPr lang="it-IT" sz="1750" b="1" dirty="0"/>
              <a:t>Introduzione della congiunzione</a:t>
            </a:r>
            <a:r>
              <a:rPr lang="it-IT" sz="1750" dirty="0"/>
              <a:t>: Da due </a:t>
            </a:r>
            <a:r>
              <a:rPr lang="it-IT" sz="1750" dirty="0" err="1"/>
              <a:t>fbf</a:t>
            </a:r>
            <a:r>
              <a:rPr lang="it-IT" sz="1750" dirty="0"/>
              <a:t> </a:t>
            </a:r>
            <a:r>
              <a:rPr lang="it-IT" sz="1750" dirty="0" err="1">
                <a:latin typeface="Symbol" pitchFamily="2" charset="2"/>
              </a:rPr>
              <a:t>f</a:t>
            </a:r>
            <a:r>
              <a:rPr lang="it-IT" sz="1750" dirty="0"/>
              <a:t> e </a:t>
            </a:r>
            <a:r>
              <a:rPr lang="it-IT" sz="1750" dirty="0">
                <a:latin typeface="Symbol" pitchFamily="2" charset="2"/>
              </a:rPr>
              <a:t>y</a:t>
            </a:r>
            <a:r>
              <a:rPr lang="it-IT" sz="1750" dirty="0"/>
              <a:t> qualsiasi si può inferire la congiunzione </a:t>
            </a:r>
            <a:r>
              <a:rPr lang="it-IT" sz="1750" dirty="0" err="1">
                <a:latin typeface="Symbol" pitchFamily="2" charset="2"/>
              </a:rPr>
              <a:t>f</a:t>
            </a:r>
            <a:r>
              <a:rPr lang="it-IT" sz="1750" dirty="0"/>
              <a:t> </a:t>
            </a:r>
            <a:r>
              <a:rPr lang="it-IT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it-IT" sz="1750" dirty="0">
                <a:latin typeface="Symbol" pitchFamily="2" charset="2"/>
              </a:rPr>
              <a:t> y</a:t>
            </a:r>
            <a:r>
              <a:rPr lang="it-IT" sz="1750" dirty="0"/>
              <a:t>.</a:t>
            </a:r>
            <a:endParaRPr lang="en-US" sz="1750" dirty="0"/>
          </a:p>
          <a:p>
            <a:pPr marL="402336" indent="-393192">
              <a:lnSpc>
                <a:spcPts val="1920"/>
              </a:lnSpc>
            </a:pPr>
            <a:r>
              <a:rPr lang="it-IT" sz="1750" dirty="0">
                <a:latin typeface="Symbol" pitchFamily="2" charset="2"/>
              </a:rPr>
              <a:t>Ú</a:t>
            </a:r>
            <a:r>
              <a:rPr lang="it-IT" sz="1750" dirty="0"/>
              <a:t>I	</a:t>
            </a:r>
            <a:r>
              <a:rPr lang="it-IT" sz="1750" b="1" dirty="0"/>
              <a:t>Introduzione della disgiunzione</a:t>
            </a:r>
            <a:r>
              <a:rPr lang="it-IT" sz="1750" dirty="0"/>
              <a:t>: Da una </a:t>
            </a:r>
            <a:r>
              <a:rPr lang="it-IT" sz="1750" dirty="0" err="1"/>
              <a:t>fbf</a:t>
            </a:r>
            <a:r>
              <a:rPr lang="it-IT" sz="1750" dirty="0"/>
              <a:t> </a:t>
            </a:r>
            <a:r>
              <a:rPr lang="it-IT" sz="1750" dirty="0" err="1">
                <a:latin typeface="Symbol" pitchFamily="2" charset="2"/>
              </a:rPr>
              <a:t>f</a:t>
            </a:r>
            <a:r>
              <a:rPr lang="it-IT" sz="1750" dirty="0"/>
              <a:t> si può inferire la disgiunzione di </a:t>
            </a:r>
            <a:r>
              <a:rPr lang="it-IT" sz="1750" dirty="0" err="1">
                <a:latin typeface="Symbol" pitchFamily="2" charset="2"/>
              </a:rPr>
              <a:t>f</a:t>
            </a:r>
            <a:r>
              <a:rPr lang="it-IT" sz="1750" dirty="0"/>
              <a:t> con una </a:t>
            </a:r>
            <a:r>
              <a:rPr lang="it-IT" sz="1750" dirty="0" err="1"/>
              <a:t>fbf</a:t>
            </a:r>
            <a:r>
              <a:rPr lang="it-IT" sz="1750" dirty="0"/>
              <a:t> qualsiasi (in qualunque ordine).</a:t>
            </a:r>
            <a:endParaRPr lang="en-US" sz="1750" dirty="0"/>
          </a:p>
          <a:p>
            <a:pPr marL="402336" indent="-393192">
              <a:lnSpc>
                <a:spcPts val="1920"/>
              </a:lnSpc>
            </a:pPr>
            <a:r>
              <a:rPr lang="it-IT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1750" dirty="0"/>
              <a:t>E	</a:t>
            </a:r>
            <a:r>
              <a:rPr lang="it-IT" sz="1750" b="1" dirty="0"/>
              <a:t>Eliminazione del condizionale</a:t>
            </a:r>
            <a:r>
              <a:rPr lang="it-IT" sz="1750" dirty="0"/>
              <a:t>: Da un condizionale e dal suo antecedente si può inferire il conseguente.</a:t>
            </a:r>
            <a:endParaRPr lang="en-US" sz="1750" dirty="0"/>
          </a:p>
          <a:p>
            <a:pPr marL="402336" indent="-393192">
              <a:lnSpc>
                <a:spcPts val="1920"/>
              </a:lnSpc>
            </a:pPr>
            <a:r>
              <a:rPr lang="it-IT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↔</a:t>
            </a:r>
            <a:r>
              <a:rPr lang="it-IT" sz="1750" dirty="0"/>
              <a:t>E	</a:t>
            </a:r>
            <a:r>
              <a:rPr lang="it-IT" sz="1750" b="1" dirty="0"/>
              <a:t>Eliminazione del bicondizionale</a:t>
            </a:r>
            <a:r>
              <a:rPr lang="it-IT" sz="1750" dirty="0"/>
              <a:t>: Da un bicondizionale e da uno dei suoi due lati si può inferire l’altro lato. 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254045452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57400" y="838201"/>
            <a:ext cx="7239000" cy="605869"/>
          </a:xfrm>
        </p:spPr>
        <p:txBody>
          <a:bodyPr anchor="t">
            <a:normAutofit/>
          </a:bodyPr>
          <a:lstStyle/>
          <a:p>
            <a:r>
              <a:rPr lang="it-IT" altLang="en-US" sz="3000" b="1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4.2	Regole d’inferenza non ipotetiche</a:t>
            </a:r>
            <a:endParaRPr lang="it-IT" sz="3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7CB2526-220C-646D-ADB3-0F47A0C357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057402" y="1524001"/>
            <a:ext cx="8305799" cy="419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Esempio: dimostrare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↔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spc="-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⊢</a:t>
            </a:r>
            <a:r>
              <a:rPr lang="it-IT" sz="2600" dirty="0"/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alt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D69378-4B12-7E12-6457-DE4978DDE5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979" y="2221992"/>
            <a:ext cx="4805680" cy="170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42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57400" y="838201"/>
            <a:ext cx="7239000" cy="605869"/>
          </a:xfrm>
        </p:spPr>
        <p:txBody>
          <a:bodyPr anchor="t">
            <a:normAutofit/>
          </a:bodyPr>
          <a:lstStyle/>
          <a:p>
            <a:r>
              <a:rPr lang="it-IT" altLang="en-US" sz="3000" b="1" dirty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4.3	Regole d’inferenza ipotetiche</a:t>
            </a:r>
            <a:endParaRPr lang="it-IT" sz="3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7CB2526-220C-646D-ADB3-0F47A0C357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057402" y="1524000"/>
            <a:ext cx="8458199" cy="5965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ts val="2520"/>
              </a:lnSpc>
              <a:spcBef>
                <a:spcPts val="1100"/>
              </a:spcBef>
              <a:spcAft>
                <a:spcPct val="0"/>
              </a:spcAft>
            </a:pPr>
            <a:r>
              <a:rPr lang="it-IT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 quattro regole restanti </a:t>
            </a:r>
            <a:r>
              <a:rPr lang="it-IT" dirty="0"/>
              <a:t>fanno ricorso a derivazioni ausiliarie note come </a:t>
            </a:r>
            <a:r>
              <a:rPr lang="it-IT" i="1" dirty="0"/>
              <a:t>ragionamenti ipotetici</a:t>
            </a:r>
            <a:r>
              <a:rPr lang="en-US" sz="2000" dirty="0"/>
              <a:t>.</a:t>
            </a:r>
            <a:endParaRPr lang="it-IT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0" fontAlgn="base" hangingPunct="0">
              <a:lnSpc>
                <a:spcPts val="2520"/>
              </a:lnSpc>
              <a:spcBef>
                <a:spcPts val="1100"/>
              </a:spcBef>
              <a:spcAft>
                <a:spcPct val="0"/>
              </a:spcAft>
            </a:pPr>
            <a:r>
              <a:rPr lang="it-IT" dirty="0"/>
              <a:t>Un ragionamento ipotetico è un ragionamento che si fonda su una </a:t>
            </a:r>
            <a:r>
              <a:rPr lang="it-IT" i="1" dirty="0"/>
              <a:t>ipotesi</a:t>
            </a:r>
            <a:r>
              <a:rPr lang="it-IT" dirty="0"/>
              <a:t>, un’assunzione temporanea introdotta allo scopo di mostrare che se ne potrebbero trarre certe conseguenze. </a:t>
            </a:r>
          </a:p>
          <a:p>
            <a:pPr eaLnBrk="0" fontAlgn="base" hangingPunct="0">
              <a:lnSpc>
                <a:spcPts val="2520"/>
              </a:lnSpc>
              <a:spcBef>
                <a:spcPts val="1100"/>
              </a:spcBef>
              <a:spcAft>
                <a:spcPct val="0"/>
              </a:spcAft>
            </a:pPr>
            <a:r>
              <a:rPr lang="it-IT" dirty="0"/>
              <a:t>A differenza delle assunzioni vere e proprie, che corrispondono alle premesse della forma argomentativa che si vuole dimostrare, le ipotesi non mirano a sostenere la conclusione (le loro conseguenze potrebbero addirittura essere indesiderate); sono semplici supposizioni che intratteniamo provvisoriamente come parte </a:t>
            </a:r>
            <a:br>
              <a:rPr lang="it-IT" dirty="0"/>
            </a:br>
            <a:r>
              <a:rPr lang="it-IT" dirty="0"/>
              <a:t>di una speciale strategia dimostrativa e che vengono abbandonate (“scaricate”) prima di raggiungere la conclusione voluta</a:t>
            </a:r>
            <a:r>
              <a:rPr lang="en-US" sz="1800" dirty="0"/>
              <a:t>.</a:t>
            </a:r>
            <a:endParaRPr lang="en-US" sz="1750" dirty="0"/>
          </a:p>
          <a:p>
            <a:pPr marL="0" indent="0" eaLnBrk="0" fontAlgn="base" hangingPunct="0">
              <a:lnSpc>
                <a:spcPts val="2520"/>
              </a:lnSpc>
              <a:spcBef>
                <a:spcPts val="1100"/>
              </a:spcBef>
              <a:spcAft>
                <a:spcPct val="0"/>
              </a:spcAft>
              <a:buNone/>
            </a:pPr>
            <a:endParaRPr lang="it-IT" altLang="en-US" sz="2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65090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57400" y="838201"/>
            <a:ext cx="7239000" cy="605869"/>
          </a:xfrm>
        </p:spPr>
        <p:txBody>
          <a:bodyPr anchor="t">
            <a:normAutofit/>
          </a:bodyPr>
          <a:lstStyle/>
          <a:p>
            <a:r>
              <a:rPr lang="it-IT" altLang="en-US" sz="3000" b="1" dirty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4.3	Regole d’inferenza ipotetiche</a:t>
            </a:r>
            <a:endParaRPr lang="it-IT" sz="3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7CB2526-220C-646D-ADB3-0F47A0C357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057402" y="1524000"/>
            <a:ext cx="8458199" cy="496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ts val="2520"/>
              </a:lnSpc>
              <a:spcBef>
                <a:spcPts val="1100"/>
              </a:spcBef>
              <a:spcAft>
                <a:spcPct val="0"/>
              </a:spcAft>
            </a:pPr>
            <a:r>
              <a:rPr lang="it-IT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 quattro regole restanti </a:t>
            </a:r>
            <a:r>
              <a:rPr lang="it-IT" dirty="0"/>
              <a:t>fanno ricorso a derivazioni ausiliarie note come </a:t>
            </a:r>
            <a:r>
              <a:rPr lang="it-IT" i="1" dirty="0"/>
              <a:t>ragionamenti ipotetici</a:t>
            </a:r>
            <a:r>
              <a:rPr lang="en-US" sz="2000" dirty="0"/>
              <a:t>.</a:t>
            </a:r>
            <a:endParaRPr lang="it-IT" altLang="en-US" sz="2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02336" indent="-393192">
              <a:lnSpc>
                <a:spcPts val="1920"/>
              </a:lnSpc>
              <a:spcBef>
                <a:spcPts val="1400"/>
              </a:spcBef>
            </a:pPr>
            <a:r>
              <a:rPr lang="it-IT" sz="1750" dirty="0">
                <a:latin typeface="Symbol" pitchFamily="2" charset="2"/>
              </a:rPr>
              <a:t>~</a:t>
            </a:r>
            <a:r>
              <a:rPr lang="it-IT" sz="1750" dirty="0"/>
              <a:t>I	</a:t>
            </a:r>
            <a:r>
              <a:rPr lang="it-IT" sz="1750" b="1" dirty="0"/>
              <a:t>Introduzione della negazione</a:t>
            </a:r>
            <a:r>
              <a:rPr lang="it-IT" sz="1750" dirty="0"/>
              <a:t>: Data una derivazione di un assurdo da una ipotesi </a:t>
            </a:r>
            <a:r>
              <a:rPr lang="it-IT" sz="1750" dirty="0">
                <a:latin typeface="Symbol" pitchFamily="2" charset="2"/>
              </a:rPr>
              <a:t>f</a:t>
            </a:r>
            <a:r>
              <a:rPr lang="it-IT" sz="1750" dirty="0"/>
              <a:t>, si può scaricare l’ipotesi e inferire </a:t>
            </a:r>
            <a:r>
              <a:rPr lang="it-IT" sz="1750" dirty="0">
                <a:latin typeface="Symbol" pitchFamily="2" charset="2"/>
              </a:rPr>
              <a:t>~f</a:t>
            </a:r>
            <a:r>
              <a:rPr lang="it-IT" sz="1750" dirty="0"/>
              <a:t> (dove un assurdo è una contraddizione della forma ‘</a:t>
            </a:r>
            <a:r>
              <a:rPr lang="it-IT" sz="1750" dirty="0">
                <a:latin typeface="Symbol" pitchFamily="2" charset="2"/>
                <a:sym typeface="Symbol" pitchFamily="2" charset="2"/>
              </a:rPr>
              <a:t></a:t>
            </a:r>
            <a:r>
              <a:rPr lang="it-IT" sz="1750" dirty="0"/>
              <a:t> </a:t>
            </a:r>
            <a:r>
              <a:rPr lang="it-IT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it-IT" sz="1750" dirty="0"/>
              <a:t> </a:t>
            </a:r>
            <a:r>
              <a:rPr lang="it-IT" sz="1750" dirty="0">
                <a:latin typeface="Symbol" pitchFamily="2" charset="2"/>
              </a:rPr>
              <a:t>~</a:t>
            </a:r>
            <a:r>
              <a:rPr lang="it-IT" sz="1750" dirty="0">
                <a:latin typeface="Symbol" pitchFamily="2" charset="2"/>
                <a:sym typeface="Symbol" pitchFamily="2" charset="2"/>
              </a:rPr>
              <a:t></a:t>
            </a:r>
            <a:r>
              <a:rPr lang="it-IT" sz="1750" dirty="0"/>
              <a:t>’ o della forma </a:t>
            </a:r>
            <a:r>
              <a:rPr lang="it-IT" sz="1750" dirty="0">
                <a:latin typeface="Symbol" pitchFamily="2" charset="2"/>
              </a:rPr>
              <a:t>~</a:t>
            </a:r>
            <a:r>
              <a:rPr lang="it-IT" sz="1750" dirty="0">
                <a:latin typeface="Symbol" pitchFamily="2" charset="2"/>
                <a:sym typeface="Symbol" pitchFamily="2" charset="2"/>
              </a:rPr>
              <a:t></a:t>
            </a:r>
            <a:r>
              <a:rPr lang="it-IT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</a:t>
            </a:r>
            <a:r>
              <a:rPr lang="it-IT" sz="1750" dirty="0"/>
              <a:t> </a:t>
            </a:r>
            <a:r>
              <a:rPr lang="it-IT" sz="1750" dirty="0">
                <a:latin typeface="Symbol" pitchFamily="2" charset="2"/>
                <a:sym typeface="Symbol" pitchFamily="2" charset="2"/>
              </a:rPr>
              <a:t></a:t>
            </a:r>
            <a:r>
              <a:rPr lang="it-IT" sz="1750" dirty="0"/>
              <a:t>’).</a:t>
            </a:r>
            <a:endParaRPr lang="en-US" sz="1750" dirty="0"/>
          </a:p>
          <a:p>
            <a:pPr marL="402336" indent="-393192">
              <a:lnSpc>
                <a:spcPts val="1920"/>
              </a:lnSpc>
            </a:pPr>
            <a:r>
              <a:rPr lang="it-IT" sz="1750" dirty="0">
                <a:latin typeface="Symbol" pitchFamily="2" charset="2"/>
              </a:rPr>
              <a:t>Ú</a:t>
            </a:r>
            <a:r>
              <a:rPr lang="it-IT" sz="1750" dirty="0"/>
              <a:t>E	</a:t>
            </a:r>
            <a:r>
              <a:rPr lang="it-IT" sz="1750" b="1" dirty="0"/>
              <a:t>Eliminazione della disgiunzione</a:t>
            </a:r>
            <a:r>
              <a:rPr lang="it-IT" sz="1750" dirty="0"/>
              <a:t>: Da una </a:t>
            </a:r>
            <a:r>
              <a:rPr lang="it-IT" sz="1750" dirty="0" err="1"/>
              <a:t>fbf</a:t>
            </a:r>
            <a:r>
              <a:rPr lang="it-IT" sz="1750" dirty="0"/>
              <a:t> della forma </a:t>
            </a:r>
            <a:r>
              <a:rPr lang="it-IT" sz="1750" dirty="0" err="1">
                <a:latin typeface="Symbol" pitchFamily="2" charset="2"/>
              </a:rPr>
              <a:t>f</a:t>
            </a:r>
            <a:r>
              <a:rPr lang="it-IT" sz="1750" dirty="0">
                <a:latin typeface="Symbol" pitchFamily="2" charset="2"/>
              </a:rPr>
              <a:t> </a:t>
            </a:r>
            <a:r>
              <a:rPr lang="it-IT" sz="1750" dirty="0" err="1">
                <a:latin typeface="Symbol" pitchFamily="2" charset="2"/>
              </a:rPr>
              <a:t>Ú</a:t>
            </a:r>
            <a:r>
              <a:rPr lang="it-IT" sz="1750" dirty="0">
                <a:latin typeface="Symbol" pitchFamily="2" charset="2"/>
              </a:rPr>
              <a:t> y </a:t>
            </a:r>
            <a:r>
              <a:rPr lang="it-IT" sz="1750" dirty="0"/>
              <a:t>si può inferire qualunque </a:t>
            </a:r>
            <a:r>
              <a:rPr lang="it-IT" sz="1750" dirty="0" err="1"/>
              <a:t>fbf</a:t>
            </a:r>
            <a:r>
              <a:rPr lang="it-IT" sz="1750" dirty="0"/>
              <a:t> </a:t>
            </a:r>
            <a:r>
              <a:rPr lang="it-IT" sz="1750" dirty="0">
                <a:latin typeface="Symbol" pitchFamily="2" charset="2"/>
              </a:rPr>
              <a:t>c</a:t>
            </a:r>
            <a:r>
              <a:rPr lang="it-IT" sz="1750" dirty="0"/>
              <a:t> derivabile tanto dall’ipotesi</a:t>
            </a:r>
            <a:r>
              <a:rPr lang="it-IT" sz="1750" dirty="0">
                <a:latin typeface="Symbol" pitchFamily="2" charset="2"/>
              </a:rPr>
              <a:t> </a:t>
            </a:r>
            <a:r>
              <a:rPr lang="it-IT" sz="1750" dirty="0" err="1">
                <a:latin typeface="Symbol" pitchFamily="2" charset="2"/>
              </a:rPr>
              <a:t>f</a:t>
            </a:r>
            <a:r>
              <a:rPr lang="it-IT" sz="1750" dirty="0">
                <a:latin typeface="Symbol" pitchFamily="2" charset="2"/>
              </a:rPr>
              <a:t> </a:t>
            </a:r>
            <a:r>
              <a:rPr lang="it-IT" sz="1750" dirty="0"/>
              <a:t>quanto dall’ipotesi </a:t>
            </a:r>
            <a:r>
              <a:rPr lang="it-IT" sz="1750" dirty="0">
                <a:latin typeface="Symbol" pitchFamily="2" charset="2"/>
              </a:rPr>
              <a:t>y</a:t>
            </a:r>
            <a:r>
              <a:rPr lang="it-IT" sz="1750" dirty="0"/>
              <a:t>.</a:t>
            </a:r>
            <a:endParaRPr lang="en-US" sz="1750" dirty="0"/>
          </a:p>
          <a:p>
            <a:pPr marL="402336" indent="-393192">
              <a:lnSpc>
                <a:spcPts val="1920"/>
              </a:lnSpc>
            </a:pPr>
            <a:r>
              <a:rPr lang="it-IT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1750" dirty="0"/>
              <a:t>I	</a:t>
            </a:r>
            <a:r>
              <a:rPr lang="it-IT" sz="1750" b="1" dirty="0"/>
              <a:t>Introduzione del condizionale</a:t>
            </a:r>
            <a:r>
              <a:rPr lang="it-IT" sz="1750" dirty="0"/>
              <a:t>: Data una derivazione di una </a:t>
            </a:r>
            <a:r>
              <a:rPr lang="it-IT" sz="1750" dirty="0" err="1"/>
              <a:t>fbf</a:t>
            </a:r>
            <a:r>
              <a:rPr lang="it-IT" sz="1750" dirty="0"/>
              <a:t> </a:t>
            </a:r>
            <a:r>
              <a:rPr lang="it-IT" sz="1750" dirty="0">
                <a:latin typeface="Symbol" pitchFamily="2" charset="2"/>
              </a:rPr>
              <a:t>y</a:t>
            </a:r>
            <a:r>
              <a:rPr lang="it-IT" sz="1750" dirty="0"/>
              <a:t> da una ipotesi </a:t>
            </a:r>
            <a:r>
              <a:rPr lang="it-IT" sz="1750" dirty="0" err="1">
                <a:latin typeface="Symbol" pitchFamily="2" charset="2"/>
              </a:rPr>
              <a:t>f</a:t>
            </a:r>
            <a:r>
              <a:rPr lang="it-IT" sz="1750" dirty="0"/>
              <a:t>, si può scaricare l’ipotesi e inferire </a:t>
            </a:r>
            <a:r>
              <a:rPr lang="it-IT" sz="1750" dirty="0" err="1">
                <a:latin typeface="Symbol" pitchFamily="2" charset="2"/>
              </a:rPr>
              <a:t>f</a:t>
            </a:r>
            <a:r>
              <a:rPr lang="it-IT" sz="1750" dirty="0">
                <a:latin typeface="Symbol" pitchFamily="2" charset="2"/>
              </a:rPr>
              <a:t> </a:t>
            </a:r>
            <a:r>
              <a:rPr lang="it-IT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1750" dirty="0">
                <a:latin typeface="Symbol" pitchFamily="2" charset="2"/>
              </a:rPr>
              <a:t> y</a:t>
            </a:r>
            <a:r>
              <a:rPr lang="it-IT" sz="1750" dirty="0"/>
              <a:t>.</a:t>
            </a:r>
            <a:endParaRPr lang="en-US" sz="1750" dirty="0"/>
          </a:p>
          <a:p>
            <a:pPr marL="402336" indent="-393192">
              <a:lnSpc>
                <a:spcPts val="1920"/>
              </a:lnSpc>
            </a:pPr>
            <a:r>
              <a:rPr lang="it-IT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↔</a:t>
            </a:r>
            <a:r>
              <a:rPr lang="it-IT" sz="1750" dirty="0"/>
              <a:t>I	</a:t>
            </a:r>
            <a:r>
              <a:rPr lang="it-IT" sz="1750" b="1" dirty="0"/>
              <a:t>Introduzione del bicondizionale</a:t>
            </a:r>
            <a:r>
              <a:rPr lang="it-IT" sz="1750" dirty="0"/>
              <a:t>: Date una derivazione di una </a:t>
            </a:r>
            <a:r>
              <a:rPr lang="it-IT" sz="1750" dirty="0" err="1"/>
              <a:t>fbf</a:t>
            </a:r>
            <a:r>
              <a:rPr lang="it-IT" sz="1750" dirty="0"/>
              <a:t> </a:t>
            </a:r>
            <a:r>
              <a:rPr lang="it-IT" sz="1750" dirty="0">
                <a:latin typeface="Symbol" pitchFamily="2" charset="2"/>
              </a:rPr>
              <a:t>y</a:t>
            </a:r>
            <a:r>
              <a:rPr lang="it-IT" sz="1750" dirty="0"/>
              <a:t> da una ipotesi </a:t>
            </a:r>
            <a:r>
              <a:rPr lang="it-IT" sz="1750" dirty="0" err="1">
                <a:latin typeface="Symbol" pitchFamily="2" charset="2"/>
              </a:rPr>
              <a:t>f</a:t>
            </a:r>
            <a:r>
              <a:rPr lang="it-IT" sz="1750" dirty="0"/>
              <a:t> e una derivazione di </a:t>
            </a:r>
            <a:r>
              <a:rPr lang="it-IT" sz="1750" dirty="0" err="1">
                <a:latin typeface="Symbol" pitchFamily="2" charset="2"/>
              </a:rPr>
              <a:t>f</a:t>
            </a:r>
            <a:r>
              <a:rPr lang="it-IT" sz="1750" dirty="0"/>
              <a:t> dell’ipotesi </a:t>
            </a:r>
            <a:r>
              <a:rPr lang="it-IT" sz="1750" dirty="0">
                <a:latin typeface="Symbol" pitchFamily="2" charset="2"/>
              </a:rPr>
              <a:t>y</a:t>
            </a:r>
            <a:r>
              <a:rPr lang="it-IT" sz="1750" dirty="0"/>
              <a:t>, si può inferire </a:t>
            </a:r>
            <a:r>
              <a:rPr lang="it-IT" sz="1750" dirty="0" err="1">
                <a:latin typeface="Symbol" pitchFamily="2" charset="2"/>
              </a:rPr>
              <a:t>f</a:t>
            </a:r>
            <a:r>
              <a:rPr lang="it-IT" sz="1750" dirty="0"/>
              <a:t> </a:t>
            </a:r>
            <a:r>
              <a:rPr lang="it-IT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↔</a:t>
            </a:r>
            <a:r>
              <a:rPr lang="it-IT" sz="1750" dirty="0"/>
              <a:t> </a:t>
            </a:r>
            <a:r>
              <a:rPr lang="it-IT" sz="1750" dirty="0">
                <a:latin typeface="Symbol" pitchFamily="2" charset="2"/>
              </a:rPr>
              <a:t>y</a:t>
            </a:r>
            <a:r>
              <a:rPr lang="it-IT" sz="1750" dirty="0"/>
              <a:t>.</a:t>
            </a:r>
            <a:endParaRPr lang="en-US" sz="1750" dirty="0"/>
          </a:p>
          <a:p>
            <a:pPr eaLnBrk="0" fontAlgn="base" hangingPunct="0">
              <a:lnSpc>
                <a:spcPts val="2520"/>
              </a:lnSpc>
              <a:spcBef>
                <a:spcPts val="1500"/>
              </a:spcBef>
              <a:spcAft>
                <a:spcPct val="0"/>
              </a:spcAft>
            </a:pPr>
            <a:r>
              <a:rPr lang="it-IT" alt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L’estensione di un ragionamento ipotetico all’interno di una dimostrazione si indica tracciando una linea verticale dalla riga in cui si introduce l’ipotesi alla riga in cui compare la conseguenza voluta.</a:t>
            </a:r>
          </a:p>
        </p:txBody>
      </p:sp>
    </p:spTree>
    <p:extLst>
      <p:ext uri="{BB962C8B-B14F-4D97-AF65-F5344CB8AC3E}">
        <p14:creationId xmlns:p14="http://schemas.microsoft.com/office/powerpoint/2010/main" val="1200104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57400" y="838201"/>
            <a:ext cx="7239000" cy="605869"/>
          </a:xfrm>
        </p:spPr>
        <p:txBody>
          <a:bodyPr anchor="t">
            <a:normAutofit fontScale="90000"/>
          </a:bodyPr>
          <a:lstStyle/>
          <a:p>
            <a:r>
              <a:rPr lang="it-IT" altLang="en-US" sz="3000" b="1" dirty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4.3 Reg. d’</a:t>
            </a:r>
            <a:r>
              <a:rPr lang="it-IT" altLang="en-US" sz="3000" b="1" dirty="0" err="1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inf</a:t>
            </a:r>
            <a:r>
              <a:rPr lang="it-IT" altLang="en-US" sz="3000" b="1" dirty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. </a:t>
            </a:r>
            <a:r>
              <a:rPr lang="it-IT" altLang="en-US" sz="3000" b="1" dirty="0" err="1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ip</a:t>
            </a:r>
            <a:r>
              <a:rPr lang="it-IT" altLang="en-US" sz="3000" b="1" dirty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. /SI, sillogismo ipotetico, es. 4.9</a:t>
            </a:r>
            <a:endParaRPr lang="it-IT" sz="3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7CB2526-220C-646D-ADB3-0F47A0C357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057402" y="1524001"/>
            <a:ext cx="8305799" cy="418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Esempio: dimostrare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dirty="0"/>
              <a:t> </a:t>
            </a:r>
            <a:r>
              <a:rPr lang="it-IT" sz="2600" spc="-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⊢</a:t>
            </a:r>
            <a:r>
              <a:rPr lang="it-IT" sz="2600" dirty="0"/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dirty="0"/>
              <a:t> </a:t>
            </a:r>
            <a:endParaRPr lang="it-IT" alt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B501A81-8226-0337-44A2-7DF4E10A57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2209800"/>
            <a:ext cx="4805680" cy="53848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C663546-246E-6CCA-6AC5-DCEC856DFF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2209800"/>
            <a:ext cx="4805680" cy="141224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7743836-9EF9-50F8-3948-FF14DE4D91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000" y="2209800"/>
            <a:ext cx="4805680" cy="171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70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57400" y="838201"/>
            <a:ext cx="7239000" cy="605869"/>
          </a:xfrm>
        </p:spPr>
        <p:txBody>
          <a:bodyPr anchor="t">
            <a:normAutofit/>
          </a:bodyPr>
          <a:lstStyle/>
          <a:p>
            <a:r>
              <a:rPr lang="it-IT" altLang="en-US" sz="3000" b="1" dirty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4.3	Regole d’inferenza ipotetiche</a:t>
            </a:r>
            <a:endParaRPr lang="it-IT" sz="3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7CB2526-220C-646D-ADB3-0F47A0C357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057402" y="1524001"/>
            <a:ext cx="8305799" cy="419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ts val="252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Esempio: dimostrare </a:t>
            </a:r>
            <a:r>
              <a:rPr lang="it-IT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alt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alt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Symbol" pitchFamily="2" charset="2"/>
                <a:cs typeface="Times New Roman" panose="02020603050405020304" pitchFamily="18" charset="0"/>
              </a:rPr>
              <a:t>Ú</a:t>
            </a:r>
            <a:r>
              <a:rPr lang="it-IT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it-IT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dirty="0"/>
              <a:t> </a:t>
            </a:r>
            <a:r>
              <a:rPr lang="it-IT" sz="2600" spc="-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⊢</a:t>
            </a:r>
            <a:r>
              <a:rPr lang="it-IT" sz="2600" dirty="0"/>
              <a:t> </a:t>
            </a:r>
            <a:r>
              <a:rPr lang="it-IT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alt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alt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alt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it-IT" alt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it-IT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it-IT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alt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4CCCC69-A90F-531E-E8D1-913AD85076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9362"/>
          <a:stretch/>
        </p:blipFill>
        <p:spPr>
          <a:xfrm>
            <a:off x="2667000" y="2209800"/>
            <a:ext cx="4805680" cy="3048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D702E02-4928-857A-925B-FB3AC860E4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0106"/>
          <a:stretch/>
        </p:blipFill>
        <p:spPr>
          <a:xfrm>
            <a:off x="2667000" y="2209800"/>
            <a:ext cx="4805680" cy="1143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5F2E1C9-EC7E-4174-8424-E85A56EF31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2127"/>
          <a:stretch/>
        </p:blipFill>
        <p:spPr>
          <a:xfrm>
            <a:off x="2667000" y="2209800"/>
            <a:ext cx="4805680" cy="13716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514B114-2FE2-8998-8C46-037F89E1E3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2873"/>
          <a:stretch/>
        </p:blipFill>
        <p:spPr>
          <a:xfrm>
            <a:off x="2667000" y="2209800"/>
            <a:ext cx="4805680" cy="22098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1F8CB68-D8E9-4DEA-EE21-7C3C5C6ADC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2234"/>
          <a:stretch/>
        </p:blipFill>
        <p:spPr>
          <a:xfrm>
            <a:off x="2667000" y="2209800"/>
            <a:ext cx="4805680" cy="25146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8D728A6-0DA6-7634-BA04-AFEABCD81C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2209800"/>
            <a:ext cx="4805680" cy="2865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19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04562587EF6804A9B1FD27E8542661C" ma:contentTypeVersion="13" ma:contentTypeDescription="Creare un nuovo documento." ma:contentTypeScope="" ma:versionID="569f9ee2377c2500ad9f44214f909257">
  <xsd:schema xmlns:xsd="http://www.w3.org/2001/XMLSchema" xmlns:xs="http://www.w3.org/2001/XMLSchema" xmlns:p="http://schemas.microsoft.com/office/2006/metadata/properties" xmlns:ns3="77ddd94a-cbfa-4b1e-8bf0-3aa5bb02ce07" targetNamespace="http://schemas.microsoft.com/office/2006/metadata/properties" ma:root="true" ma:fieldsID="7ee8c77f4e4dd0e793db30fb82196a23" ns3:_="">
    <xsd:import namespace="77ddd94a-cbfa-4b1e-8bf0-3aa5bb02ce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ddd94a-cbfa-4b1e-8bf0-3aa5bb02ce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D394D6-337C-4216-8C0E-EE5AADB5E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ddd94a-cbfa-4b1e-8bf0-3aa5bb02c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87886D-6879-4C5F-89DA-422F87C12599}">
  <ds:schemaRefs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77ddd94a-cbfa-4b1e-8bf0-3aa5bb02ce07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58DB265-529A-4926-A717-F5217C527A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1407</Words>
  <Application>Microsoft Office PowerPoint</Application>
  <PresentationFormat>Widescreen</PresentationFormat>
  <Paragraphs>121</Paragraphs>
  <Slides>27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4" baseType="lpstr">
      <vt:lpstr>Arial</vt:lpstr>
      <vt:lpstr>Arial Unicode MS</vt:lpstr>
      <vt:lpstr>Calibri</vt:lpstr>
      <vt:lpstr>Calibri Light</vt:lpstr>
      <vt:lpstr>Symbol</vt:lpstr>
      <vt:lpstr>Times New Roman</vt:lpstr>
      <vt:lpstr>Tema di Office</vt:lpstr>
      <vt:lpstr>Logica 23-24</vt:lpstr>
      <vt:lpstr>Presentazione standard di PowerPoint</vt:lpstr>
      <vt:lpstr>Presentazione standard di PowerPoint</vt:lpstr>
      <vt:lpstr>4.2 Regole d’inferenza non ipotetiche</vt:lpstr>
      <vt:lpstr>4.2 Regole d’inferenza non ipotetiche</vt:lpstr>
      <vt:lpstr>4.3 Regole d’inferenza ipotetiche</vt:lpstr>
      <vt:lpstr>4.3 Regole d’inferenza ipotetiche</vt:lpstr>
      <vt:lpstr>4.3 Reg. d’inf. ip. /SI, sillogismo ipotetico, es. 4.9</vt:lpstr>
      <vt:lpstr>4.3 Regole d’inferenza ipotetiche</vt:lpstr>
      <vt:lpstr>4.3 Regole d’inferenza ipotetiche</vt:lpstr>
      <vt:lpstr>4.3 Regole d’inferenza ipotetiche</vt:lpstr>
      <vt:lpstr>4.3 Regole d’inferenza ipotetiche</vt:lpstr>
      <vt:lpstr>Presentazione standard di PowerPoint</vt:lpstr>
      <vt:lpstr>Compito 3 inserito nel sito</vt:lpstr>
      <vt:lpstr>4.3 Regole d’inferenza ipotetiche</vt:lpstr>
      <vt:lpstr>4.3 Regole d’inferenza ipotetiche</vt:lpstr>
      <vt:lpstr>4.3 Regole d’inferenza ipotetiche</vt:lpstr>
      <vt:lpstr>Presentazione standard di PowerPoint</vt:lpstr>
      <vt:lpstr>Esercizio risolto 4.3, p. 108</vt:lpstr>
      <vt:lpstr>Esercizio risolto 4.5, p. 108</vt:lpstr>
      <vt:lpstr>Esercizio risolto 4.7 (p. 109)</vt:lpstr>
      <vt:lpstr>Strategie dimostrative (i)</vt:lpstr>
      <vt:lpstr>Strategie dimostrative (ii)</vt:lpstr>
      <vt:lpstr>Strategie dimostrative (ii)</vt:lpstr>
      <vt:lpstr>Esempio per sostituzione</vt:lpstr>
      <vt:lpstr>Presentazione standard di PowerPoint</vt:lpstr>
      <vt:lpstr>Regole derivate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Logica 23-24</dc:title>
  <dc:creator>Francesco Orilia</dc:creator>
  <cp:lastModifiedBy>Francesco Orilia</cp:lastModifiedBy>
  <cp:revision>8</cp:revision>
  <dcterms:created xsi:type="dcterms:W3CDTF">2024-03-17T11:43:27Z</dcterms:created>
  <dcterms:modified xsi:type="dcterms:W3CDTF">2024-03-23T06:36:46Z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0x010100804562587EF6804A9B1FD27E8542661C</vt:lpwstr>
  </property>
</Properties>
</file>