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419" r:id="rId3"/>
    <p:sldId id="420" r:id="rId4"/>
    <p:sldId id="321" r:id="rId5"/>
    <p:sldId id="322" r:id="rId6"/>
    <p:sldId id="258" r:id="rId7"/>
    <p:sldId id="259" r:id="rId8"/>
    <p:sldId id="260" r:id="rId9"/>
    <p:sldId id="423" r:id="rId10"/>
    <p:sldId id="261" r:id="rId11"/>
    <p:sldId id="422" r:id="rId12"/>
    <p:sldId id="262" r:id="rId13"/>
    <p:sldId id="263" r:id="rId14"/>
    <p:sldId id="264" r:id="rId15"/>
    <p:sldId id="265" r:id="rId16"/>
    <p:sldId id="266" r:id="rId17"/>
    <p:sldId id="267" r:id="rId18"/>
    <p:sldId id="268" r:id="rId19"/>
    <p:sldId id="269" r:id="rId20"/>
    <p:sldId id="424" r:id="rId21"/>
    <p:sldId id="270" r:id="rId22"/>
    <p:sldId id="271" r:id="rId23"/>
    <p:sldId id="425" r:id="rId24"/>
    <p:sldId id="459" r:id="rId25"/>
    <p:sldId id="272" r:id="rId26"/>
    <p:sldId id="273" r:id="rId27"/>
    <p:sldId id="274" r:id="rId28"/>
    <p:sldId id="275" r:id="rId29"/>
    <p:sldId id="292" r:id="rId30"/>
    <p:sldId id="293" r:id="rId31"/>
    <p:sldId id="294" r:id="rId32"/>
    <p:sldId id="296" r:id="rId33"/>
    <p:sldId id="297" r:id="rId34"/>
    <p:sldId id="298" r:id="rId35"/>
    <p:sldId id="299" r:id="rId36"/>
    <p:sldId id="301" r:id="rId37"/>
    <p:sldId id="302" r:id="rId38"/>
    <p:sldId id="307" r:id="rId39"/>
    <p:sldId id="304" r:id="rId40"/>
    <p:sldId id="305" r:id="rId41"/>
    <p:sldId id="415" r:id="rId42"/>
    <p:sldId id="282" r:id="rId43"/>
    <p:sldId id="283" r:id="rId44"/>
    <p:sldId id="284" r:id="rId45"/>
    <p:sldId id="426" r:id="rId46"/>
    <p:sldId id="427" r:id="rId47"/>
    <p:sldId id="428" r:id="rId48"/>
    <p:sldId id="429" r:id="rId49"/>
    <p:sldId id="430" r:id="rId50"/>
    <p:sldId id="431" r:id="rId51"/>
    <p:sldId id="432" r:id="rId52"/>
    <p:sldId id="433" r:id="rId53"/>
    <p:sldId id="434" r:id="rId54"/>
    <p:sldId id="435" r:id="rId55"/>
    <p:sldId id="279" r:id="rId56"/>
    <p:sldId id="436" r:id="rId57"/>
    <p:sldId id="437" r:id="rId58"/>
    <p:sldId id="438" r:id="rId59"/>
    <p:sldId id="439" r:id="rId60"/>
    <p:sldId id="280" r:id="rId61"/>
    <p:sldId id="440" r:id="rId62"/>
    <p:sldId id="281" r:id="rId63"/>
    <p:sldId id="441" r:id="rId64"/>
    <p:sldId id="276" r:id="rId65"/>
    <p:sldId id="277" r:id="rId66"/>
    <p:sldId id="278" r:id="rId67"/>
    <p:sldId id="442" r:id="rId68"/>
    <p:sldId id="443" r:id="rId69"/>
    <p:sldId id="285" r:id="rId70"/>
    <p:sldId id="286" r:id="rId71"/>
    <p:sldId id="287" r:id="rId72"/>
    <p:sldId id="288" r:id="rId73"/>
    <p:sldId id="289" r:id="rId74"/>
    <p:sldId id="290" r:id="rId75"/>
    <p:sldId id="291" r:id="rId76"/>
    <p:sldId id="444" r:id="rId77"/>
    <p:sldId id="445" r:id="rId78"/>
    <p:sldId id="446" r:id="rId79"/>
    <p:sldId id="295" r:id="rId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Orilia" userId="faded748-0cb3-44c7-a7fd-0632fa8ccb11" providerId="ADAL" clId="{7BCDC9F7-FAFF-46FC-96C1-ADF20DF8748C}"/>
    <pc:docChg chg="custSel addSld delSld modSld">
      <pc:chgData name="Francesco Orilia" userId="faded748-0cb3-44c7-a7fd-0632fa8ccb11" providerId="ADAL" clId="{7BCDC9F7-FAFF-46FC-96C1-ADF20DF8748C}" dt="2024-04-03T07:10:45.174" v="142" actId="20577"/>
      <pc:docMkLst>
        <pc:docMk/>
      </pc:docMkLst>
      <pc:sldChg chg="modSp">
        <pc:chgData name="Francesco Orilia" userId="faded748-0cb3-44c7-a7fd-0632fa8ccb11" providerId="ADAL" clId="{7BCDC9F7-FAFF-46FC-96C1-ADF20DF8748C}" dt="2024-04-03T07:07:19.437" v="127" actId="14100"/>
        <pc:sldMkLst>
          <pc:docMk/>
          <pc:sldMk cId="65461113" sldId="270"/>
        </pc:sldMkLst>
        <pc:spChg chg="mod">
          <ac:chgData name="Francesco Orilia" userId="faded748-0cb3-44c7-a7fd-0632fa8ccb11" providerId="ADAL" clId="{7BCDC9F7-FAFF-46FC-96C1-ADF20DF8748C}" dt="2024-04-03T07:07:19.437" v="127" actId="14100"/>
          <ac:spMkLst>
            <pc:docMk/>
            <pc:sldMk cId="65461113" sldId="270"/>
            <ac:spMk id="5" creationId="{77CB2526-220C-646D-ADB3-0F47A0C3573F}"/>
          </ac:spMkLst>
        </pc:spChg>
      </pc:sldChg>
      <pc:sldChg chg="del">
        <pc:chgData name="Francesco Orilia" userId="faded748-0cb3-44c7-a7fd-0632fa8ccb11" providerId="ADAL" clId="{7BCDC9F7-FAFF-46FC-96C1-ADF20DF8748C}" dt="2024-04-03T07:03:07.020" v="121" actId="2696"/>
        <pc:sldMkLst>
          <pc:docMk/>
          <pc:sldMk cId="1093696467" sldId="288"/>
        </pc:sldMkLst>
      </pc:sldChg>
      <pc:sldChg chg="del">
        <pc:chgData name="Francesco Orilia" userId="faded748-0cb3-44c7-a7fd-0632fa8ccb11" providerId="ADAL" clId="{7BCDC9F7-FAFF-46FC-96C1-ADF20DF8748C}" dt="2024-04-03T07:09:51.254" v="129" actId="2696"/>
        <pc:sldMkLst>
          <pc:docMk/>
          <pc:sldMk cId="2946098751" sldId="303"/>
        </pc:sldMkLst>
      </pc:sldChg>
      <pc:sldChg chg="del">
        <pc:chgData name="Francesco Orilia" userId="faded748-0cb3-44c7-a7fd-0632fa8ccb11" providerId="ADAL" clId="{7BCDC9F7-FAFF-46FC-96C1-ADF20DF8748C}" dt="2024-04-03T07:07:53.204" v="128" actId="2696"/>
        <pc:sldMkLst>
          <pc:docMk/>
          <pc:sldMk cId="1905649951" sldId="414"/>
        </pc:sldMkLst>
      </pc:sldChg>
      <pc:sldChg chg="modSp add">
        <pc:chgData name="Francesco Orilia" userId="faded748-0cb3-44c7-a7fd-0632fa8ccb11" providerId="ADAL" clId="{7BCDC9F7-FAFF-46FC-96C1-ADF20DF8748C}" dt="2024-04-03T07:01:50.182" v="120" actId="20577"/>
        <pc:sldMkLst>
          <pc:docMk/>
          <pc:sldMk cId="1576287534" sldId="420"/>
        </pc:sldMkLst>
        <pc:spChg chg="mod">
          <ac:chgData name="Francesco Orilia" userId="faded748-0cb3-44c7-a7fd-0632fa8ccb11" providerId="ADAL" clId="{7BCDC9F7-FAFF-46FC-96C1-ADF20DF8748C}" dt="2024-04-03T07:01:50.182" v="120" actId="20577"/>
          <ac:spMkLst>
            <pc:docMk/>
            <pc:sldMk cId="1576287534" sldId="420"/>
            <ac:spMk id="3" creationId="{6080D1DF-68DB-4535-B80A-810FF2AD51D6}"/>
          </ac:spMkLst>
        </pc:spChg>
      </pc:sldChg>
      <pc:sldChg chg="modSp add">
        <pc:chgData name="Francesco Orilia" userId="faded748-0cb3-44c7-a7fd-0632fa8ccb11" providerId="ADAL" clId="{7BCDC9F7-FAFF-46FC-96C1-ADF20DF8748C}" dt="2024-04-03T07:10:45.174" v="142" actId="20577"/>
        <pc:sldMkLst>
          <pc:docMk/>
          <pc:sldMk cId="2717180722" sldId="421"/>
        </pc:sldMkLst>
        <pc:spChg chg="mod">
          <ac:chgData name="Francesco Orilia" userId="faded748-0cb3-44c7-a7fd-0632fa8ccb11" providerId="ADAL" clId="{7BCDC9F7-FAFF-46FC-96C1-ADF20DF8748C}" dt="2024-04-03T07:10:45.174" v="142" actId="20577"/>
          <ac:spMkLst>
            <pc:docMk/>
            <pc:sldMk cId="2717180722" sldId="421"/>
            <ac:spMk id="3" creationId="{B5C2F362-5A30-4B7C-AACF-95C2AAD5B67C}"/>
          </ac:spMkLst>
        </pc:spChg>
      </pc:sldChg>
    </pc:docChg>
  </pc:docChgLst>
</pc:chgInfo>
</file>

<file path=ppt/ink/ink1.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6-11-14T15:58:32.837"/>
    </inkml:context>
    <inkml:brush xml:id="br0">
      <inkml:brushProperty name="width" value="0.16667" units="cm"/>
      <inkml:brushProperty name="height" value="0.16667" units="cm"/>
      <inkml:brushProperty name="fitToCurve" value="1"/>
    </inkml:brush>
  </inkml:definitions>
  <inkml:trace contextRef="#ctx0" brushRef="#br0">0 0 0,'0'0'0,"0"0"16,0 0-16,0 0 16,0 0-16,0 0 15,0 0 1,0 0-16,0 0 16,0 0-16,0 0 15,0 0 1,0 0-16,0 0 15,0 0-15,0 0 16,15 15-16,-15 1 16,0-1-1,0-15-15,16 16 16,-16-1-16,0 1 16,0-1-1,0 0-15,15 1 16,-15-1-16,15 1 15,0-1 1,-15 1-16,16-1 16,-16 1-16,0-1 15,0 1-15,15-1 16,-15 0 0,15 1-16,1-1 15,-1 16-15,-15-15 16,15-1-16,-15 1 15,16 15 1,-16 0-16,0-1 16,0 1-1,15 0-15,-15 0 16,0 0-16,15 15 16,-15-15-16,0 0 15,0 0 1,0-15-16,0-1 15,0 1-15,0-1 16,0 1-16,0 14 16,0-14-1,0 15-15,0-16 16,0 16-16,0-15 16,0-1-1,0 16-15,0-16 16,0 1-16,0-1 15,0 1 1,0-1-16,0 1 16,0-1-16,0 1 15,0-1-15,0 1 16,0-1 0,0 0-16,0 1 15,0 15-15,0 0 16,0 0-1,0-16-15,0 16 16,0 0-16,0-16 16,0 16-16,0-15 15,0 15 1,0-16-16,0 1 16,0-1-16,0 1 15,0-1-15,0 0 16,0 1-1,0-1-15,0 1 16,0-1 0,0 1-16,0-16 15,-15 15-15,15 1 16,0-1 0,0 1-16,0-1 15,0 1-15,0-1 16,0-15-16,0 15 15,0-15 1,0 16-16,0-16 16,0 0-16,0 15 15,0 1-15,0-1 16,0 1 0,0-1-16,0 16 15,0-15-15,0 14 16,0 1-1,0 0-15,0 0 16,0 0-16,0 15 16,0-15-16,0 0 15,0 0 1,0 0-16,0 0 16,0-15-16,0-1 15,0 0 1,0 1-16,0-1 15,0 1-15,-15-1 16,15 1 0,0-1-16,0 1 15,0-1-15,0 1 16,0-1-16,0 0 16,0 1-1,0-1-15,0 1 16,0-16-16,0 15 15,0-15 1,0 16-16,0-1 16,0 1-16,0-1 15,0 1 1,0-1-16,0 1 16,0-1-16,0 16 15,0 0-15,0 0 16,0 0-1,0 0-15,0-1 16,0 1-16,0 0 16,0 0-1,0-15-15,0-1 16,0 16-16,0-16 16,0 1-16,0-1 15,0 1 1,0-1-16,0 1 15,0-1-15,0 1 16,0-1-16,0 1 16,0-1-1,0 16-15,0-16 16,0 1 0,0 15-16,0 0 15,0-31-15</inkml:trace>
</inkml:ink>
</file>

<file path=ppt/ink/ink1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51.316"/>
    </inkml:context>
    <inkml:brush xml:id="br0">
      <inkml:brushProperty name="width" value="0.1" units="cm"/>
      <inkml:brushProperty name="height" value="0.1" units="cm"/>
      <inkml:brushProperty name="fitToCurve" value="1"/>
    </inkml:brush>
  </inkml:definitions>
  <inkml:trace contextRef="#ctx0" brushRef="#br0">12 93 800 0,'-7'-10'308'0,"1"0"-206"16,14 6-81-16,5-1-6 15,15-3 20-15,6 3 17 0,20-9 34 16,13-1 13-16,25-7 5 16</inkml:trace>
</inkml:ink>
</file>

<file path=ppt/ink/ink1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1.004"/>
    </inkml:context>
    <inkml:brush xml:id="br0">
      <inkml:brushProperty name="width" value="0.1" units="cm"/>
      <inkml:brushProperty name="height" value="0.1" units="cm"/>
      <inkml:brushProperty name="fitToCurve" value="1"/>
    </inkml:brush>
  </inkml:definitions>
  <inkml:trace contextRef="#ctx0" brushRef="#br0">33 648 603 0,'-17'-27'255'16,"2"0"-131"-16,14 5-30 15,1 1 5-15,5 7 19 16,7 0 0-16,25-7-5 16,14-3-4-16,36-6-24 15,9-5-9-15,17-2-25 16,11 0-8-16,4 2-13 15,-1 0-4-15,-12-3-5 16,-12-2-1-16,-13 0 1 16,-8-3 3-16,-12 7-1 15,-11 7-1-15,-25 4-4 16,-15 9-4-16,-30 9-10 0,-13 6-8 16,-32 9-131-1,-14 11-163-15,-14 14 190 0</inkml:trace>
</inkml:ink>
</file>

<file path=ppt/ink/ink1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1.921"/>
    </inkml:context>
    <inkml:brush xml:id="br0">
      <inkml:brushProperty name="width" value="0.1" units="cm"/>
      <inkml:brushProperty name="height" value="0.1" units="cm"/>
      <inkml:brushProperty name="fitToCurve" value="1"/>
    </inkml:brush>
  </inkml:definitions>
  <inkml:trace contextRef="#ctx0" brushRef="#br0">357 66 860 0,'12'-22'352'0,"4"-9"-199"15,-3 17-53-15,-5 14-49 16,-8 7-11-16,-16 28-27 16,-1 12-2-16,-18 27 0 15,-4 4-2-15,-5 8-2 16,-2-5-2-16,-5 2-1 15,1 3 0-15,7-2 1 16,2-3 0-16,25-25 1 16,8-16 0-16,22-23 41 15,12-10 15-15,23-25 12 16,8-10 0-16,14-28-38 16,3-9-17-16,0-2-11 15,-1 5 2-15,-16 14 8 16,-7 11 4-16,-17 20 2 15,-11 5-3-15,-14 14-9 0,-5 9-3 16,-9 10-4-16,-7 14 0 16,-7 13-1-16,-4 12-2 15,-6 10 0-15,-2 2 1 16,0-7-1-16,3-6 2 16,8-19-1-16,2-8 1 15,10-10 1-15,4-9 0 16,-1-8-23-16,2-9-53 0,8-10-184 15,4-5-241-15,17-21 307 16</inkml:trace>
</inkml:ink>
</file>

<file path=ppt/ink/ink1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4.705"/>
    </inkml:context>
    <inkml:brush xml:id="br0">
      <inkml:brushProperty name="width" value="0.1" units="cm"/>
      <inkml:brushProperty name="height" value="0.1" units="cm"/>
      <inkml:brushProperty name="fitToCurve" value="1"/>
    </inkml:brush>
  </inkml:definitions>
  <inkml:trace contextRef="#ctx0" brushRef="#br0">-7 29 1653 0,'0'-18'578'0,"7"7"-484"16,11 14-129-16,-4 7-24 15,-10 6-57-15,-4 1-43 16,-10 1-80-16,4-1-166 16,4-21 269-1</inkml:trace>
</inkml:ink>
</file>

<file path=ppt/ink/ink14.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5.447"/>
    </inkml:context>
    <inkml:brush xml:id="br0">
      <inkml:brushProperty name="width" value="0.1" units="cm"/>
      <inkml:brushProperty name="height" value="0.1" units="cm"/>
      <inkml:brushProperty name="fitToCurve" value="1"/>
    </inkml:brush>
  </inkml:definitions>
  <inkml:trace contextRef="#ctx0" brushRef="#br0">-2 129 1207 0,'5'-27'418'0,"15"2"-387"16,6 4-17-16,15 5-14 15,2 0-2-15,10 5 1 16,9 0-1-16,0 9 0 16,0 2 0-16,-6 8 0 15,-2 3 1-15,-14 12-1 16,-8 1 0-16,-28 15 1 16,-15 3 1-16,-25 7 1 15,-14 7 1-15,-2-2 0 16,2 0-1-16,6-9 0 15,10-5 1-15,15-8-2 16,6-5 0-16,21-7 0 0,7-2-1 16,9-1 1-16,3 6 0 15,-3 2-1-15,-2 9 1 16,-13 12 0-16,-7 8 0 16,-15 11 2-16,-9-3 0 15,-15-8 1-15,-4-6 1 0,-4-16 1 16,4-3-1-16,4-10 0 15,4-6-1-15,4-5-24 16,10-7-37-16,10-4-217 16,12-2 186-16</inkml:trace>
</inkml:ink>
</file>

<file path=ppt/ink/ink1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6.003"/>
    </inkml:context>
    <inkml:brush xml:id="br0">
      <inkml:brushProperty name="width" value="0.1" units="cm"/>
      <inkml:brushProperty name="height" value="0.1" units="cm"/>
      <inkml:brushProperty name="fitToCurve" value="1"/>
    </inkml:brush>
  </inkml:definitions>
  <inkml:trace contextRef="#ctx0" brushRef="#br0">170 78 1163 0,'-33'46'393'0,"-2"19"-372"0,-3 10-19 15,11 8-2-15,-4-13 0 16,22-24-3-16,17-11-2 16,19-25 2-16,19-10 2 15,19-26 3-15,7-9 4 0,4-12 4 16,-1-9 2-16,-3-8 1 15,-8-3 2-15,-17-1-3 16,-16 7 1-16,-31 15 10 16,-18 13 2-16,-31 23-4 15,-9 10-3-15,-18 26-14 16,1 9-3-16,5 14-1 16,6 2 0-16,20-5-1 15,14-1-1-15,23-13 1 16,10-8-1-16,26-4 1 15,4-2 1-15,12-1-1 16,8 6 0-16,-4 10 20 16,-3 8 12-16,-14 20 22 15,-18 9 8-15,-30 19-11 16,-14 7-9-16,-30 2-17 16,-6-5-9-16,-4-20-77 0,-8-14-116 15,8-24 116-15</inkml:trace>
</inkml:ink>
</file>

<file path=ppt/ink/ink1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09.384"/>
    </inkml:context>
    <inkml:brush xml:id="br0">
      <inkml:brushProperty name="width" value="0.1" units="cm"/>
      <inkml:brushProperty name="height" value="0.1" units="cm"/>
      <inkml:brushProperty name="fitToCurve" value="1"/>
    </inkml:brush>
  </inkml:definitions>
  <inkml:trace contextRef="#ctx0" brushRef="#br0">236 603 439 0,'0'-12'164'0,"0"-1"-105"16,6 3-39-16,-6 6 11 15,4 2 18-15,-6 4 27 16,0-2 11-16,1 0 20 16,-1 0-3-16,-22 11-8 15,-49 29-8-15,38-21-23 16,2 0-12-16,6-2-18 15,1 1-5-15,12-5-4 16,7 1-3-16,7-5 1 16,11-2 12-16,18-7 28 15,13-5 11-15,32-14 11 16,14-10-8-16,27-9-26 16,10-7-11-16,17-1-17 15,2 0-8-15,-4 0-6 0,-8 1 1 16,-21-3 9-16,-2 2 3 15,-7-1 2-15,-4-1-1 16,-4 2-10-16,-3-4-4 16,-14 9-4-16,-7 4-1 15,-19 13-2-15,-15 7 0 16,-17 9-1-16,-6 5-1 0,-13 6-5 16,-6 5-29-16,-23 12-196 15,-8 8 163-15</inkml:trace>
</inkml:ink>
</file>

<file path=ppt/ink/ink1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0.181"/>
    </inkml:context>
    <inkml:brush xml:id="br0">
      <inkml:brushProperty name="width" value="0.1" units="cm"/>
      <inkml:brushProperty name="height" value="0.1" units="cm"/>
      <inkml:brushProperty name="fitToCurve" value="1"/>
    </inkml:brush>
  </inkml:definitions>
  <inkml:trace contextRef="#ctx0" brushRef="#br0">319 21 1174 0,'-10'-21'410'0,"2"20"-373"15,-3 7-25-15,-8 29-12 16,-8 14-4-16,-5 37 2 16,-5 8 0-16,-1 7 2 0,1-1 0 15,-1-14 0-15,5-8 0 16,12-18 1-16,13-10 1 16,18-28 2-16,6-14 2 15,22-27 3-15,3-18 1 16,20-17-1-16,6-5 0 15,0-1 2-15,-2 2 6 16,-13 14 11-16,-7 7 5 0,-12 20-2 16,-7 6-8-16,-13 19-14 15,-5 11-5-15,-16 17 0 16,-7 12 2-16,-13 11 0 16,-7 3 0-16,0 5-1 15,-2 1 0-15,2-1 1 16,0-5-1-16,6-15 0 15,4-16 4-15,9-11-78 16,6-16-76-16,13-16 92 16</inkml:trace>
</inkml:ink>
</file>

<file path=ppt/ink/ink1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0.379"/>
    </inkml:context>
    <inkml:brush xml:id="br0">
      <inkml:brushProperty name="width" value="0.1" units="cm"/>
      <inkml:brushProperty name="height" value="0.1" units="cm"/>
      <inkml:brushProperty name="fitToCurve" value="1"/>
    </inkml:brush>
  </inkml:definitions>
  <inkml:trace contextRef="#ctx0" brushRef="#br0">161 10 1512 0,'2'-3'554'0,"-9"-2"-418"15,-5 4-124-15,-4 1-7 16,-11 1-9-16,-4 6-29 16,3 1-88-16,1 0-78 15,12 0 115-15</inkml:trace>
</inkml:ink>
</file>

<file path=ppt/ink/ink1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1.020"/>
    </inkml:context>
    <inkml:brush xml:id="br0">
      <inkml:brushProperty name="width" value="0.1" units="cm"/>
      <inkml:brushProperty name="height" value="0.1" units="cm"/>
      <inkml:brushProperty name="fitToCurve" value="1"/>
    </inkml:brush>
  </inkml:definitions>
  <inkml:trace contextRef="#ctx0" brushRef="#br0">65 194 1271 0,'73'11'477'0,"-60"-56"-341"0,2 6-103 16,16 16-27-16,-7 1-1 16,9 6-5-16,7-1 0 15,8 2 11-15,1 4 7 16,0 5 6-16,-4 3 2 16,-12 6-12-16,-4 3-6 15,-15 8-6-15,-7 6-1 0,-10 10 1 16,-10 10 1-16,-19 12 0 15,-5 2 0-15,-4 0 1 16,1-1-2-16,8-12 1 16,5-6-2-16,13-9 0 15,6-7 0-15,14-6 0 16,10 1 1-16,10-1 0 16,9 0 0-16,9 4 0 15,-2-1 0-15,-4 5-2 16,-5 1 0-16,-17 4 0 15,-6 5 0-15,-16 8 1 16,-18 2 4-16,-19 5 2 16,-10-1 0-16,-11-2 2 15,1-7-1-15,4-8-2 16,1-8 0-16,4-10-3 16,7 1-1-16,2-9-21 0,7-2-31 15,19-5-143-15,6-5-237 16,13-14 278-16</inkml:trace>
</inkml:ink>
</file>

<file path=ppt/ink/ink2.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15T08:51:21.940"/>
    </inkml:context>
    <inkml:brush xml:id="br0">
      <inkml:brushProperty name="width" value="0.16667" units="cm"/>
      <inkml:brushProperty name="height" value="0.16667" units="cm"/>
      <inkml:brushProperty name="fitToCurve" value="1"/>
    </inkml:brush>
  </inkml:definitions>
  <inkml:trace contextRef="#ctx0" brushRef="#br0">0 0 0,'0'0'0,"0"0"0,0 0 0,0 0 16,0 0-16,0 0 15,0 0 1,0 0-16,0 16 16,0 1-16,0-1 15,0 1 1,0-1-16,0 1 15,0 16-15,16-17 16,-16 1 0,0 16-16,0 0 15,0-17-15,0 17 16,0-16-16,0-1 16,16 1-1,-16-1-15,0 1 16,17-1-16,-17 1 15,0 16 1,0-17-16,0 1 16,0-1-16,0 1 15,0-1-15,16 1 16,-16-1 0,0 17-16,0-16 15,0-1-15,0 1 16,0-1-16,0 1 15,0-1 1,0 1-16,0-1 16,0 1-16,0-1 15,0 1 1,0-1-16,0 1 16,0-1-16,0 1 15,0-1 1,0 1-16,0-1 15,0 17-15,0-16 32,0-1-32,0 1 0,0-1 15,0 1-15,0-1 16,0 1-16,0-1 16,0 1-16,0-1 15,0 1 1,0-1-16,0 1 15,0-1-15,0 1 16,0-1 0,0 1-16,0-1 15,0-16-15,0 17 16,0-1 0,0-16-16,0 0 15,0 17-15,0-1 16,0 1-16,0-17 15,0 16 1,0 1-16,0-17 16,0 16-16,0-16 15,0 17 1,0-17-16,0 16 16,0-16-16,0 17 15,0-17-15,0 0 16,0 16-1,0-16-15,0 17 16,0-17-16,0 0 16,0 16-1,0-16-15,0 0 16,0 17-16,0-17 16,0 0-16,0 16 15,0-16 1,0 17-16,0-17 15,0 0-15,0 16 16,0 1 0,0-17-16,0 0 15,0 0-15,0 16 16,0-16-16,0 0 16,0 0-1,0 17-15,0-17 16,0 0-16,0 16 15,0-16 1,0 17-16,0-17 16,0 16-16,0-16 15,0 0 1,0 0-16,0 0 16,0 17-16,0-17 15,0 16-15,0-16 16,0 17-1,0-17-15,0 0 16,0 0-16,0 16 16,0-16-1,0 17-15,0-17 16,0 0-16,0 16 16,0 1-16,0-17 15,0 0 1,0 0-16,0 0 15,0 16-15,0-16 16,0 0 0,0 0-16,0 0 15,0 17-15,0-17 16,0 0-16,0 16 16,0-16-1,0 0-15,0 17 16,0-17-1,0 0-15,0 16 16,0-16-16,0 17 16,0-1-16,0-16 15,0 0-15,0 17 16,0-1 0,0-16-16,0 17 15,0-1-15,0-16 16,0 17-1,0-17-15,0 16 16,0-16-16,0 17 16,0-17-1,0 16-15,0-16 16,0 17-16,0-1 16,0-16-16,0 17 15,0-17 1,0 0-16,0 16 15,0-16-15,0 0 16,0 17 0,0-1-16,0-16 15,0 17-15,0-17 16,0 16-16,0 1 16,0-17-1,0 0-15,0 16 16,0-16-16,0 0 15,0 0 1,0 17-16,0-17 16,0 16-16,0 1 15,0-17 1,0 0-16,0 16 16,0-16-16,0 0 15,0 17-15,0-17 16,0 0-1,0 16-15,0-16 16,0 0-16,0 17 16,0-17-1,0 0-15,0 16 32,0-16-32,0 0 0,0 17 0,0-17 15,0 17 1,0-17-16,0 0 15,0 16-15,0-16 16,0 0-16,0 0 16,0 17-1,0-17-15,0 0 16,0 0-16,0 0 16,0 0-1,0 0-15,0 0 16,0 16-16,0-16 31,0 0-31,0 0 0,0 0 31,0 0-31,0 0 0,0 0 0,0 0 16,0 0 0,0 0-16,0 0 15,0 0-15,0 0 16,0 17-1,0-17-15,0 0 16,0 0-16,0 0 16,0 0-16,0 0 15,0 0 1,0 0-16,0 0 31,0 0-31,0 0 16,0 0-1,0 0-15,0 0 16,0 0-16,0 0 16,0 16-16,0-16 15,0 0 1,0 0-16,0 0 16,0 0-16,0 0 15,0 0 1,0 0-16,0 0 15,0 0-15,0 0 16,0 17 0,0-1-16,0-16 15,0 0-15,0 0 16,0 0-16,0 0 16,0 17-1,0-17-15,0 0 16,0 16-16,0-16 15,0 0 1,0 0-16,0 0 16,-16 17-16,16-17 15,0 0-15,0 16 16,0-16 0,0 0-16,0 0 15,0 0-15,0 0 16,0 0-1,0 0-15,-17 17 16,17-17-16,0 0 16,0 0-16,0 0 15,0 0 1,0 0-16,0 0 16,0 0-16,0 0 15,0 0 1,0 0-16,-32 0 15,32 0-15</inkml:trace>
</inkml:ink>
</file>

<file path=ppt/ink/ink20.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4:11.572"/>
    </inkml:context>
    <inkml:brush xml:id="br0">
      <inkml:brushProperty name="width" value="0.1" units="cm"/>
      <inkml:brushProperty name="height" value="0.1" units="cm"/>
      <inkml:brushProperty name="fitToCurve" value="1"/>
    </inkml:brush>
  </inkml:definitions>
  <inkml:trace contextRef="#ctx0" brushRef="#br0">124 115 1463 0,'-9'0'484'0,"-10"32"-486"16,-4 17-11-16,-7 18-8 15,0 1-14-15,17-9-39 16,12-14 0-16,23-20 15 15,11-12 16-15,20-27 48 16,1-13 11-16,8-19 13 16,2-10 4-16,-7-1 4 15,-4-6-3-15,-15 4-6 16,-8 7-2-16,-19 12-1 16,-11 8-1-16,-22 15-7 0,-11 6-6 15,-14 12-10-15,-2 10-1 16,-8 10-2-16,1 5 0 15,10-1 1-15,9 4 0 16,16-4-2-16,9 1 1 16,16-6 0-16,11-5-1 0,21-4 3 15,11 0 0-15,8 2-1 16,3 4 1-16,-7 15 8 16,-5 3 9-16,-19 19 17 15,-14 7 7-15,-26 7 2 16,-14 9-6-16,-21 9-13 15,-8 6-5-15,-4 5-8 16,-5-8 0-16,-1-23-81 16,6-20-88-16,18-29 100 15</inkml:trace>
</inkml:ink>
</file>

<file path=ppt/ink/ink2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24.480"/>
    </inkml:context>
    <inkml:brush xml:id="br0">
      <inkml:brushProperty name="width" value="0.1" units="cm"/>
      <inkml:brushProperty name="height" value="0.1" units="cm"/>
      <inkml:brushProperty name="fitToCurve" value="1"/>
    </inkml:brush>
  </inkml:definitions>
  <inkml:trace contextRef="#ctx0" brushRef="#br0">75 228 876 0,'-26'16'296'0,"6"-4"-277"0,7-2-10 16,5-2-2-16,2-5 26 16,4-3 15-16,2 0 7 15,0-2 22-15,0 1-16 16,24-2-9-16,51-17-6 16,-37 3-17-16,2-5-8 15,-2-12-9-15,2-1-1 0,4-9-33 16,6-4-93-16,-4-3 79 15</inkml:trace>
</inkml:ink>
</file>

<file path=ppt/ink/ink2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24.101"/>
    </inkml:context>
    <inkml:brush xml:id="br0">
      <inkml:brushProperty name="width" value="0.1" units="cm"/>
      <inkml:brushProperty name="height" value="0.1" units="cm"/>
      <inkml:brushProperty name="fitToCurve" value="1"/>
    </inkml:brush>
  </inkml:definitions>
  <inkml:trace contextRef="#ctx0" brushRef="#br0">176 6 680 0,'0'0'238'0,"0"-2"-200"16,0 0-18-16,0 1-4 0,2-1-1 15,-2 2-5-15,0 0 5 16,0 2 12-16,8 18 13 16,-5 8 18-16,-9 43 3 15,-10-29-1-15,-2 5-8 16,4 1-21-16,-1 5-8 15,3-7-10-15,-1-3-3 0,-1 0-2 16,2-5-1 0,0 0 3-16,-1 4 0 0,5-4 2 15,-2-3 0-15,6-5-2 16,2-6-2-16,2-6-2 16,-2-6 0-16,4-5 0 15,0-4 2-15,2-6 4 16,-4 1 5-16,0 1 1 15,0-1 0-15,10-12-7 16,4-4-3-16,42-33-5 16,-37 43-2-16,0 8 0 15,0 3 0-15,-1 9 0 16,-2 0 0-16,-2 9 0 16,1 1 1-16,-4 5 0 15,-2 2 0-15,-2 6 2 16,-3 3 2-16,-4 1 2 15,0 0 2-15,-3-5 1 16,-6-1 1-16,-7-4 5 16,-2 0 4-16,-6-4 10 0,0-1 2 15,-1-3-4-15,-1-7-5 16,4-3-11-16,0-5-5 16,1-6-2-16,4 0-2 15,1-6-2-15,6-3-2 16,5-4-70-16,7 2-84 0,11-8 99 15</inkml:trace>
</inkml:ink>
</file>

<file path=ppt/ink/ink2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1T11:58:18.908"/>
    </inkml:context>
    <inkml:brush xml:id="br0">
      <inkml:brushProperty name="width" value="0.1" units="cm"/>
      <inkml:brushProperty name="height" value="0.1" units="cm"/>
      <inkml:brushProperty name="fitToCurve" value="1"/>
    </inkml:brush>
  </inkml:definitions>
  <inkml:trace contextRef="#ctx0" brushRef="#br0">6 330 187 0,'0'0'99'16,"0"0"-16"-16,0 0-47 15,0 0 2-15,0 0 5 0,-2 0 3 16,0 0 11-16,2 0 12 16,0 0 18-16,0 0 8 15,0 2 8-15,-1-1-11 16,1 7-33-16,0-1-14 15,0-1-27-15,0 5-6 16,0-4-3-16,1 1 6 16,-1-5 18-16,0-2 10 15,2 3 11-15,0-1-2 0,-2-3-12 16,0 0-6-16,8 6-11 16,-2-3-3-16,5 0-4 15,0-1-2-15,0-2-1 16,5 0 0-16,2-3-1 15,41-13-1-15,-42 5 0 16,-1-2-1-16,-5 3-1 16,5-1 0-16,-6 0 1 15,4 3 0-15,1-1 1 16,-4 2-1-16,0-1-3 16,6 4-1-16,2-3 0 15,1-1 0-15,0-1 0 16,-5-2 1-16,2-5 3 15,1 0 9-15,2-3 10 16,1-2 2-16,3-3-3 16,1 0-10-16,-1 2-10 15,-3 1-4-15,-5 2-1 16,-2-5 0-16,-3 8-2 0,2-1 1 16,-2 7 0-16,-1 4-1 15,1 4 0-15,-1-1 0 16,-1 5 0-16,1 1 0 15,-4 0 1-15,0 6-1 16,-1-1 2-16,-2-3 0 0,1-2 3 16,-4-3 0-16,-2-1-71 15,0 1 49-15</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3-17T08:26:47.99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1565 356 0,'128'0'188,"78"0"-173,-1 0-15,51 0 16,206 0-16,-308 0 0,-26 0 15,-25 0-15,25 0 16,-25 0-16,-26 0 16,0 0-16,26 0 15,-52 0-15,0 0 16,52 0-16,-52 0 0,77 26 16,-25 0-16,25-26 15,26 0-15,-77 25 16,0-25-16,51 26 15,-76-26 1,50 26-16,1-26 0,-26 51 16,0-51-16,26 0 15,-52 0-15,52 51 16,-26-51-16,25 0 16,1 0-16,51 26 15,-77-26-15,0 26 0,-26-26 16,26 0-16,-51 0 15,25 0-15,0 0 16,-25 0-16,0 0 16,51 0-16,-26 0 15,26 0-15,25 25 16,78-25-16,-26 0 16,0 0-16,51 52 15,-25-52-15,25 25 16,-77 1-16,26-26 0,-77 26 15,0-26-15,-26 25 16,1-25 0,-1 0-1,-25 0 1,-1 0-16,1 0 16,0 0 30,25 0 361,52-25-407,51-1 15,-77 26-15,51 0 16,-26-26-16,-25 26 16,26-25-16,51-1 15,-128 26-15,25 0 16,-25 0-16,25 0 15,0 0-15,-25-26 16,0 26-16,25 0 16,-25 0-1,-1 0 1,1 0-16,0 0 16,-1 0-16,1 0 15,-1 0-15,1 0 16,0 0-1,-1 0-15,52 0 16,-51 0 0,0 0-16,-1 0 15,1 0-15,0 0 16,51 0-16,-52 0 16,27 0-16,-27 0 0,1 0 15,0 0 1,-1 0-16,27 0 15,-27 0-15,1 0 16,0 0-16,-1 0 16,1 0-16,25 0 15,1-25-15,-27 25 16,1 0 0,-1 0-1,1 0 1,25-26-16,-25 26 0,51 0 15,-26 0-15,1 0 16,-1-51-16,26 51 16,-26 0-16,26-26 15,-25 26-15,-27 0 0,78 0 16,-77 0-16,25 0 16,0 0-16,26 0 15,-26 0 1,1 0-16,-1 0 15,0 0-15,26 0 0,-51 0 16,51-26-16,-26 26 16,-25 0-1,0 0-15,-1 0 16,27 0-16,-1-25 16,-25 25-16,-1 0 0,26 0 15,26 0-15,-25 0 16,-1 0-16,26-52 15,0 52-15,51 0 16,-51 0-16,26 0 16,0 0-16,-52 0 0,26 0 15,0 0-15,-26 0 16,0 0-16,-25 0 16,77-25-16,-78 25 15,52-26 1,52 26-16,-104 0 15,1 0-15,0 0 16,-1 0-16,27 0 16,-1 0-1,-25 0 1,-1-26 0,1 26 30,230-128 236,-102 128-282,26-26 15,76-25-15,-127 51 16,-52 0-16,0-26 0,51 26 16,-25 0-16,25 0 15,-25 0-15,-26 0 16,-26 0-16,26 0 15,25 0-15,-50 0 16,-27 0-16,1 0 16,0 0-16,-1 0 15,1 0-15,25 0 16,1 0-16,-1 0 16,-25 0-16,25 0 15,52 0-15,-26 0 0,-26 0 16,-26 0-1,52 0-15,-25 0 16,-27 0 0,1 0-16,0 0 0,-1 0 15,27 0 1,-1 0-16,0 0 16,1 0-16,76 0 15,-77 0-15,-25 0 16,51-25-16,0 25 15,-52 0-15,27 0 16,-27 0 0,1-51-16,25 51 15,52-26 1,-52 26-16,1 0 16,-1 0-16,0 0 0,1 0 15,-27 0-15,1 0 16,25 0-1,-25 0 1,51 0 0,-51 0-16,51 0 15,-52 0-15,26 0 16,26 0-16,-51 0 16,0 0-16,25 0 15,-25 0 1,-1 0-16,27 0 15,-27 0-15,1 0 16,0 0 0,-1 0-16,1 0 15,0 0-15,-1 0 16,1 0-16,0 0 16,-1 0-1,1 0-15,0 0 16,-1 51-16,1-51 15,0 26 17,25-26-1,-25 25-15,-1-25-1,1 0 1,-1 0 15,-25 26-31,26 0 63,0-26-48,-1 25 32,27-25-16,-52 26-15,25-26 0,-25 26 15,26-26 0,-26 25-15,26-25 15,-1 0 0,-25 26-31,26 0 31,-26-1-15,26 1 0,-26 0 15,25-26-15,1 0 15,-26 51-31,26-25 31,-26-1-15,0 1-1,25-26 17,-25 26-17,0-1 16,26 1-15,0 0 47,-26 25-32,0-25 984,0-1-983,0 1-17,0 0 17,0-1-17,0 27 1,0-27 15,0 1-15,0 0-1,0-1 48,0 1-48,0-1 17,0 1-1,0 25-15,-26-51 15,26 26-16,-26-26 1,26 26-16,0-1 47,-25-25-16,25 26-31,0 0 31,-52-1 1,27 1-1,-1-26 0,26 26-15,-26-26-1,1 0 1,-1 0 0,0 0 15,1 0-31,-27 0 16,52 25-16,-25-25 15,-1 0-15,0 0 16,26 26-1,-25-26-15,-1 0 16,26 26-16,-25-26 0,-1 0 16,-25 25-16,25-25 15,-25 26 1,25-26-16,0 0 16,1 26-16,-1-26 15,0 0-15,-25 0 0,25 25 16,1-25-16,-1 0 15,0 0-15,1 0 16,-1 0-16,0 0 16,1 0-16,-1 0 15,0 0-15,1 0 0,-1 0 16,0 26 15,1-26-15,-27 0-16,27 0 15,-1 0 1,1 0-16,-1 0 16,0 0-1,1 0-15,-1 0 16,-25 0 0,25 51-16,0-51 15,1 0-15,-1 0 31,0 0-15,1 0 31,-1 0-16,0 0 0,1 0 1,-1 0-17,0 0 1,1 0-16,-1 0 16,-25 0-1,-1 0-15,1 0 16,0 0-16,25 0 15,-51 0-15,-25 0 0,50 0 16,1 26-16,-77-26 16,76 0-16,27 0 15,-27 0 1,1 0-16,0 0 16,25 0-16,-25 26 0,25-26 15,0 0 1,1 0-16,-1 0 15,-25 0 1,25 0 0,0 0 31,52 0 62,25-26-93,-25-25-16,0 51 15,51-52 1,-52 27-16,1 25 15,-26-26-15,77 0 0,-51 1 16,51-27-16,-26 1 16,77 25-16,-76 1 15,76-52-15,-26 51 16,27 0-16,-52 1 16,51 25-16,-51-26 15,-51 26-15,25 0 0,0 0 16,1 0-16,-27 0 15,27-51 1,-27 51-16,52-26 16,-26 1-16,1-1 0,25 0 15,-52 26-15,52 0 16,-51 0-16,25-25 16,-25 25-16,0 0 15,-1-26-15,27 26 16,-27 0-16,1 0 15,0-26 1,-1 26 0,1 0-1,0 0 17,-1 0 46,27 0-47,-1-25-15,-25-27-16,-1 52 15,1 0 1,-1-25-1,1 25 17,-26-26-17,51 26 17,-25 0 14,-26 26 33,0 25-64,-51-25 1,25-1-16,0-25 15,-50 26-15,50-26 16,-77 26-16,52-26 0,0 0 16,-26 0-16,0 0 15,51 0-15,-51 0 16,51 0-16,1 0 16,-1 0-16,-25 0 15,25 0-15,0 0 0,1 0 16,-1 0-16,-51 0 15,0 0 1,-25 0-16,50 0 16,-50 0-16,50 0 0,-25 0 15,26 0-15,-26 51 16,51-51-16,1 0 16,-1 0-16,0 0 15,1 0-15,-1 0 16,0 0-16,-25 0 15,25 0-15,1 0 16,-1 0-16,1 26 16,-27-26-16,27 0 15,-52 0-15,51 0 16,-25 0-16,25 0 0,0 0 16,1 0-1,-27 0-15,27 0 16,-1 0-1,0 0 1,1 51-16,-52-51 16,0 0-16,0 25 15,0-25-15,26 0 16,-52 26-16,52-26 16,-1 0-16,-76 0 15,77 26-15,-26-26 0,25 0 16,-25 51-16,0-51 15,26 0-15,0 0 16,25 0-16,-76 26 16,76-26-16,0 0 15,1 0-15,-27 0 16,27 0-16,-52 25 16,0-25-16,25 26 15,-76-26-15,51 0 16,51 0-16,-51 26 15,0-26-15,26 0 0,0 0 16,0 51-16,-1-51 16,-25 0-16,26 0 15,0 0-15,-26 0 16,25 0-16,1 0 16,0 0-16,-1 0 0,27 0 15,-1 0-15,0 0 16,1 0-16,-1 0 15,0 0 1,1 0-16,-1 0 31,1 0-15,-27 0 0,27 0-1,-27 0-15,-25 0 0,-25 26 16,50-26-16,-50 0 15,50 0-15,-25 0 16,52 0-16,-1 0 16,0 0-16,1 0 15,-1 0-15,0 0 0,1 0 16,-1 0 0,1 0-1,-1 0 16,26-52 79,0 27-79,-26-1 0,1 26-15,-1 0-16,0 0 16,1 0-1,-27 0-15,27 0 16,-1 0-16,0 0 15,26-26 17,0 1-1,0-1-31,52 0 16,25 1-16,51-78 15,103 26-15,0 26 16,128-52-16,-231 78 15,52-78-15,76 77 0,-25-51 16,-26 77-16,-102-51 16,25 25-16,78 26 15,-78-25-15,-25 25 16,50-26-16,-50 26 16,51 0-16,-77-51 15,51 25 1,-25 26-16,-77 0 15,25 0-15,0 0 16,26 0-16,-51 0 16,25-26-16,0 26 0,1 0 15,50-25-15,-76 25 16,0 0-16,25 0 16,-25 0-1,-1 0-15,1 0 16,25 0 15,-25 0-15,0 0-16,-1 0 15,1 0-15,0 0 16,-1 0 0,1 0-16,25 0 15,-25 0 1,0 0-1,-1 0 1,1 0 0,-1 0-1,1 0 1,-26 25-16,26-25 31,-26 52-31,0-27 31,0 1-31,0 0 16,-26-1 0,-51 27-1,0 50-15,-154 1 0,0-26 16,154-26-16,-25 52 16,-1-77-16,52-1 15,25 1-15,1-26 16,-1 0-16,0 25 0,1-25 15,-1 0 1,26 26 47,51-26-48,1 26-15,25 25 16,51 0-16,-26-25 15,-50 0-15,25-1 16,-26 1-16,-25-26 16,-26 26-16,25-26 15,-25 25 17,0 1-1,-25-26 16,-1 0-47,-51 0 0,26 0 15,-26 0-15,25 26 16,-50-26-16,-1 0 16,26 0-16,26 0 15,-26 0-15,0 25 16,51-25-16,1 0 15,-78 52-15,26-27 0,-77-25 16,26 0-16,51 26 16,0-26-16,-51 0 15,51 0-15,25 0 16,1 0-16,-26 0 0,26 0 16,-1 0-16,-25 0 15,26 0-15,0 0 16,-26 0-16,-51 0 15,102 0-15,-25 0 16,-52 26-16,0-26 0,-51 51 16,26-25-16,51-26 15,26 0-15,0 0 16,-26 0-16,25 0 16,27 0-16,-27 0 15,27 0-15,-1 0 0,0 0 16,1 0-16,-1 0 15,0 0-15,1 0 16,-1 0-16,0 0 16,1 0-16,-52 0 15,51 0-15,0 0 16,1 0-16,-1 0 16,-25 0-16,0 0 15,25 0-15,0 0 16,1 0-16,-1 0 0,0 0 15,-25 0 1,-26 0-16,-26 0 16,26 0-16,0 0 15,0 0-15,-25 0 16,-1 0-16,26 0 0,0 0 16,-25 0-16,-1 0 15,52 0-15,-26 0 16,0 0-16,-26 0 15,52 0-15,25 0 16,0 0-16,-25 0 16,25 0-16,1 0 15,-1 0-15,1 0 47,25-26-31,0 0 46,0 1-46,51-1-16,51-25 16,52-26-16,26 25 15,-103 1-15,0 25 16,-26 26-16,1-25 15,-1 25-15,-25 0 0,-1 0 32,1 0-17,-103 0 48,-103 0-48,-102 0-15,77 0 16,153 0-16,-127 0 0,-26 0 16,25 0-16,103 0 15,-103 0-15,78 0 16,-78 0-16,103 0 16,-128 0-16,128 0 15,-154 0-15,205 0 16,-50 0-16,-1 0 0,-52 0 15,52 0-15,26 0 16,-52 0-16,52 0 16,0 0-16,-1 0 15,-25 0-15,52 0 0,-27 0 16,27 0-16,-52 0 16,51 0-16,1 0 15,-27 0-15,1 0 16,25 0-16,-25 0 15,25 0-15,-51 0 0,52 0 16,-1 0 0,0 0-16,1 0 15,-27 0-15,1 0 16,25 0-16,1 0 16,-1 0-16,-25 0 15,25 0-15,-76 0 16,25 0-16,25-26 15,-76 26-15,51 0 16,0-77-16,-51 77 16,-26-26-16,77 26 0,-26 0 15,-51 0-15,-128-25 16,205 25-16,-128-52 16,51 52-16,-51 0 15,51 0-15,25-25 16,-76 25-16,103 0 0,-1 0 15,-77 0-15,103 0 16,-179 0-16,204 0 16,-102 0-16,78 0 15,-1 0-15,0 0 16,-52 0-16,78 0 16,0 0-16,25 0 0,0 0 15,-51-26-15,52 26 16,-1 0-16,0 0 15,1 0-15,-1 0 16,0 0 47,-410-25 249,359 25-312,-154 0 16,154 0-16,-282 0 15,77 0-15,-128 0 16,256 51-16,-129-26 16,27-25-16,179 0 15,0 0-15,51 0 16,-51 0-16,26 0 0,25 0 15,1 0-15,-27 0 16,-25 0-16,26 0 16,0 0-16,-1 0 15,27 0-15,-52 0 0,51 0 16,0 0-16,1 0 16,-1 0-1,0 0 1,1 0-1,-1 0 1,-25 0 0,25 0-1,1 0 32,-1 0-16,0 0 1,1 0-1,-1 0 0,0 0-31,1 0 16,-1 0-16,0 0 15,1 0-15,-27-25 16,27 25-16,-1 0 16,-25 0-1,25 0 17,26 25 30,0 1-46,0 0-16,0-1 31,0 1 0,51 0 0,1 25-15,-52-25-16,25-26 16,1 0-1,-26 25 1,26-25 15,-26 26-31,25-26 16,1 26-16,25-26 0,-25 0 15,-26 25 1,26 1-16,-1-26 16,1 26-16,0-26 15,-1 51-15,1-25 16,25-26-16,-25 25 16,25-25-1,0 26 1,-25-26-1,0 0-15,25 0 16,-25 0 0,-1 0-16,1 0 15,0 26 1,-1-26-16,27 0 16,-1 0-1,0 0-15,-25 0 16,0 0-16,-1 0 15,1 0-15,77 0 16,-52 0-16,0 0 0,26 0 16,0 0-16,-26 0 15,1 0-15,-1 0 16,0 0-16,1 0 16,25 0-16,-26 0 15,0 0-15,1 0 0,50-26 16,-50 26-16,-1 0 15,77 0-15,-102 0 32,51 0-32,-26 0 15,77 0-15,-51-26 0,-25 26 16,-1 0-16,26 0 16,-51 0-1,-1 0-15,1 0 16,0 0-1,-1 0 1,1 0-16,25 0 16,0 0-16,-25-25 15,0 25-15,-1 0 16,1 0-16,25 0 16,-25 0-16,0 0 0,-1 0 15,1 0-15,25 0 16,26-26-16,-25 26 15,-27 0-15,27 0 16,-27 0-16,1 0 16,51-51-16,-51 51 15,-1 0 1,52-26-16,-51 26 16,25 0-16,0 0 15,1 0-15,-1 0 16,0-26-16,26 26 0,-25 0 15,-1 0-15,26-25 16,0 25-16,0-26 16,-26 26-16,103-26 15,-103 26-15,52 0 16,-52 0-16,1 0 16,-1-25-16,0 25 15,-25 0 1,0 0-16,25-26 15,26 26 1,-51 0 0,25 0-16,0 0 15,1-26 1,-1 26-16,-25 0 16,25 0-16,0 0 15,77-77-15,-76 77 0,25 0 16,-26 0-16,77 0 15,-76 0 1,-1 0-16,0 0 16,-25 0-16,25 0 15,-25 0-15,0 0 0,-1 0 16,1 0-16,-1 0 16,1 0-16,0 0 15,51 0-15,-52 0 16,27 26-1,-27-26-15,1 0 16,0 0-16,25 0 16,-25 0-1,-1 0-15,27 0 16,-1 0-16,-25 0 16,51 0-16,-26 0 15,-25 0-15,-1 0 16,27 0-1,-1 0 1,0 0-16,-25 0 0,51 0 16,-52 0-16,52 0 15,-25 0 1,-27 0-16,1 0 16,25 0-16,-25 0 0,51 0 15,-26 0 1,-25 0-16,25 0 15,26 0-15,-51 0 16,25 0 0,26 0-16,-26 0 15,1 0-15,-27 0 16,52 0-16,-51 0 16,25 0-1,26 0-15,-51 0 16,25 0-16,1 0 15,50 0-15,-50 0 0,-1 0 16,26 0-16,51 0 16,-51 0-16,-51 0 15,51 0-15,-26 0 16,-25 0-16,-1 0 16,1 0-16,0 0 15,-1 0 1,1 0-1,0 0 1,-26 26 15,25-26-15,-25 25 15,0 1-31,0 0 16,0-1-1,-25 1 1,25 0-16,-26 25 16,-25-25-16,-1-26 15,-76 0-15,77 0 0,-103 0 16,-51 0-16,51 0 16,51 0-16,0 0 15,26 0-15,-102 0 16,153 0-16,-25 0 15,-77 0-15,51 25 0,0-25 16,-52 0-16,52 26 16,26-26-16,25 0 15,-51 0-15,52 0 16,-27 0-16,1 0 16,0 0-16,-77 0 0,76 0 15,27 0-15,-1 0 16,-77 0-16,52 0 15,25 0 1,1 0-16,-1 0 0,0 0 16,-76 0-16,76 0 15,-25 0 1,-1 0-16,-50 0 16,-1 0-16,26 0 15,-25 0-15,-1 0 0,26 0 16,-26 26-16,1-1 15,-78-25-15,78 52 16,25-27-16,-103-25 16,77 26-16,26 25 15,52-51-15,-27 26 0,-25 0 16,26-26-16,0 0 16,-26 25-16,26-25 15,25 26-15,0-26 16,-25 0-16,25 0 15,-76 26-15,50-26 16,1 0-16,25 0 16,1 0-16,-1 0 15,-25 0-15,25 0 16,0 0 0,52 0 93,51 0-93,-26 0-1,78 0-15,25 0 16,-26 0-16,-51-26 0,77 26 15,102 0-15,52 0 16,-103 0-16,52 0 16,-77-51-16,25 51 15,-128-26-15,51 26 0,-25 0 16,-52 0-16,26-26 16,0 26-1,51-51-15,1 25 16,24 26-16,104-51 15,51 51-15,-77 0 0,-26-26 16,-102 26-16,-52 0 16,0 0-16,1 0 15,-1 0-15,0 0 16,26-25-16,26 25 16,-52 0-1,52-26-15,76 26 16,-102 0-16,77-51 15,-51 51-15,-52 0 16,1 0 0,-1 0-16,0 0 0,26-26 15,-51 26-15,76-26 16,-50 26-16,-1 0 16,52-51-16,-1 51 15,-50 0 1,-1 0-16,-25 0 0,-1 0 15,52 0 17,-51-26-32,25 26 15,1-25-15,-1 25 0,-25 0 16,50 0-16,-76-26 16,26 26-1,0 0 1,-1 0-1,1 0 17,0 0-17,-1 0-15,1 0 16,0 0 0,-1 0-16,1 0 15,0 0-15,-1 0 16,1 0-16,0 0 15,76 0-15,-76 0 16,0 0-16,25 0 16,-25 0-16,-26 26 15,25-26 1,-25 25 0,52-25-1,-52 52 1,25-52-1,1 25 1,0-25-16,50 26 16,53 25-16,-52-25 15,25 0-15,-50-1 16,-1-25-16,-51 26 16,26-26-16,-1 0 15,1 0-15,0 0 31,-1 0-15,1 0 15,-26 51-15,0-25 46,0 0-15,-26-26 328,1 0-359,-1 0 0,-25 0-1,25 0 1,26 25-16,-26-25 31,1 0-31,-1 0 31,0 0 1,1 26-32,-27-26 31,27 26-31,-1-26 15,-25 0-15,25 0 16,0 0-16,1 25 0,-52-25 16,-26 26-16,26-26 15,-51 77-15,51-77 16,0 0-16,-26 0 16,1 25-16,25-25 15,51 0-15,0 0 0,1 0 16,-1 0-16,1 0 15,-1 0-15,-25 0 16,25 0-16,0 0 16,1 0-1,-78 26-15,26-26 0,-26 0 16,52 0-16,51 26 16,-26-26-16,1 0 15,-1 0-15,0 0 16,1 0-16,-1 0 15,-51 0 923,26 0-938,-77 0 16,51 0-16,0 0 15,-154 0-15,154 0 16,25 0-16,-76 0 0,51 0 15,0 0-15,-25 0 16,25 0-16,25 0 16,1 0-16,25 0 15,-25 0-15,0 0 16,25 0-16,0 0 0,1 0 16,-1 0-16,-25 0 15,25 0 1,0 0-16,1 0 15,-1 0 32,26-26 78,0-25-78,0 25 16,26 1-32,-1-1-31,1 26 16,25-26-1,-25 26 1,0 0-1,-1 0 1,1-25 0,0 25-16,-26-26 15,25 26-15,52-26 16,-51 26-16,0-51 16,25 51-1,0-26-15,-25 26 0,51-25 16,-51 25-16,50-52 15,-24 27-15,-27 25 16,27-26-16,-27 0 16,27 26-16,-27-25 15,1 25-15,0 0 0,-1-52 16,27 52 0,-27-25-16,27-1 15,-1 0 1,0 1-16,-25-1 0,25 0 15,-25 1 1,0 25 0,-26-52-1,25 52 1,1-25 0,0 25 30,-180 0 10142,-129 0-10188,78 0 16,-205 0-16,153 0 15,0 0-15,104 0 16,-78 51-16,179-51 15,-307 0-15,103 51 16,-1-51-16,-51 26 0,-25 25 16,127-51-16,104 0 15,-52 26-15,51 0 16,26-1-16,-77 1 16,-51-26-16,102 51 0,-76 1 15,76-27-15,-76-25 16,76 26-16,-77-26 15,103 51-15,-25-51 16,-1 26-16,26-26 16,26 0-16,-1 26 0,-76-1 15,-26-25-15,26 26 16,-26 0-16,51 51 16,-76-77-16,76 25 15,52-25-15,-26 0 16,26 26-16,25-26 15,-51 0-15,51 0 16,1 25-16,-1-25 16,0 0-16,1 0 15,-1 0-15,-25 0 16,25 0-16,0 26 16,1-26-16,-1 0 15,0 26 16,1-26-31,-1 25 16,-25-25-16,25 26 0,0-26 16,1 0-1,-1 51-15,1-51 16,-1 0-16,0 0 16,-25 0-16,51 26 15,-26-26-15,1 0 0,-1 0 16,0 0-16,1 0 15,-1 0 1,-25 0 0,25 0-1,0 0-15,1 0 16,-1 0-16,0 0 31,1 0-31,-1 0 16,0 0-1,-25 0-15,25 0 0,1 0 32,-1 0-32,0 0 15,1 0-15,-1 0 16,0 0-16,1 0 16,-1 0-1,1 0-15,-1 0 16,0 0-16,1 0 15,-1 0 1,0 0-16,-25 0 16,25 0-16,1 0 15,-1 0 1,0 0 15,1 0-31,-1 0 16,0 0-16,-25 0 15,25 0 17,1 0-17,-1 0 1,0 0 15,1 0-15,-1 0-1,0 0 32,-25 0-31,25 0 15,1-51 0,-1 51 1,0 0-1,26-26-15</inkml:trace>
</inkml:ink>
</file>

<file path=ppt/ink/ink2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7T08:27:15.123"/>
    </inkml:context>
    <inkml:brush xml:id="br0">
      <inkml:brushProperty name="width" value="0.07" units="cm"/>
      <inkml:brushProperty name="height" value="0.07" units="cm"/>
      <inkml:brushProperty name="color" value="#ED1C24"/>
      <inkml:brushProperty name="fitToCurve" value="1"/>
    </inkml:brush>
  </inkml:definitions>
  <inkml:trace contextRef="#ctx0" brushRef="#br0">21 973 767 0,'0'-2'296'0,"0"0"-208"15,0 1-61-15,-1-1-35 0,-1 1-2 16,0-1 22-16,1 0 27 16,-1 1 49-16,1-1 14 15,-1 1 2-15,0-1-18 16,1 0-39-16,-1 1-15 15,1-1-20-15,-1 1-5 16,1-1-2-16,-1 0 1 16,2 1 5-16,0-5 0 0,2-6 1 15,-1 3-2-15,2 1-1 16,-1 3 0-16,1 2 5 16,10-5 3-16,1 0 9 15,2 2 2-15,38-10 2 16,-39 16 0-16,0 3-5 15,1 2 0-15,0-4 0 16,3 6 1-16,-1-4 1 16,-2-2 0-16,5 3-6 15,-5-3-1-15,1 1-3 16,4 1-2-16,-9 0 1 16,8 0 2-16,-8 4 3 15,1-1 1-15,8 4-1 16,-8-2-2-16,2 0-5 15,1-1-1-15,-12-2-2 16,7 3 1-16,5-1-2 16,0 1 0-16,12-4 0 15,-1 1 1-15,-1-5-1 0,-1-1 0 16,-1-4-1-16,-2 0-1 16,1 0 0-16,-3 0-1 15,0 5-2-15,-3-1-1 16,-3 1-3-16,4 0 0 15,-2-3-1-15,0 3 1 0,4-2 0 16,1 2 0-16,3 0 3 16,2 0 2-16,-3 0 4 15,3 0 0-15,-2 2-1 16,-2-2 0-16,-1-2-2 16,0 2 0-16,-6-5-3 15,5 4 0-15,-3-3-1 16,-3-3 0-16,1 5-1 15,-1-4 1-15,5 2 1 16,2 1 2-16,4 0 1 16,-2 1 0-16,-4 2 0 15,1 0-1-15,-2 0 0 16,0 0 0-16,-3 0 0 16,0-1 1-16,-1-1 0 15,2 4-1-15,0-2 0 16,1 1-1-16,3 3 1 15,-4-4 0-15,1 0 4 0,-3 0 1 16,1 1-1-16,-3-1 0 16,3 0-3-16,1 0-1 15,-2-1-3-15,2 1 0 16,-3 4-1-16,-1-2-1 16,1 1 1-16,-3-1 0 15,-1-1 1-15,2 1 0 16,1 1-1-16,-1-3 1 15,3 2-1-15,0-2 0 0,-1 0 0 16,0 3-1-16,-5-2 0 16,-2 1 1-16,-1 0 0 15,-5-2 1-15,0 0 0 16,0 0-1-16,0 0 1 16,5 0-1-16,4 0 0 15,1 0-1-15,-5-2 1 16,4 2 1-16,-4 0 0 15,3 0 1-15,3 0 1 16,-8 0 0-16,5 0-2 16,-5 0-1-16,-1 0-1 15,1 0 0-15,-1 0 0 16,-1 0 0-16,-1 0 0 16,4 0-1-16,-1 0 1 15,2 2 0-15,4 1 0 16,-9-3 0-16,0 0 1 15,0 0-1-15,0 0 0 0,0 0 0 16,0 0-1-16,0 0 0 16,0 0 1-16,0 0-1 15,0 0 0-15,0 0 1 16,0 0-1-16,0 0 0 16,0 0 1-16,0 0-1 15,0 0 0-15,0 0 1 0,0 0-1 16,0 0 0-16,0 0 1 15,0 0-1-15,0 0 0 16,0 0 0-16,0 0 1 16,0 0-1-16,0 0 1 15,0 0-1-15,0 0 0 16,0 0 0-16,2 0 0 16,1 1 1-16,14 4-1 15,-12-5 1-15,5 0 0 16,9-1 0-16,-8-1 1 15,53-11-2-15,-50 2 1 16,-3 2 0-16,4-4 0 16,-6 0 1-16,1 0 0 15,-1-1 0-15,-4 4 1 16,-2-2 1-16,-1-3 0 16,-2-2 1-16,1 1-1 15,-1 2 0-15,-1-1-2 0,-1 6 0 16,-1-7-1-16,3 0-1 15,0 0 1-15,-2-5-1 16,2-3 1-16,-1-1-1 16,-1-5 1-16,-1 3-1 15,-5-2 0-15,-2 0 0 16,-1 2 0-16,0 0 0 0,0-2 1 16,-6 2-1-16,-3-3 1 15,-2 1-1-15,-3 1 0 16,6-2 1-16,-7-2-1 15,-1-2 1-15,1 6-1 16,-2 2 0-16,2 2 0 16,-4 3 0-16,-3 1 0 15,1 4 0-15,-6-2-1 16,1 1 1-16,2 2-1 16,-5 3 1-16,3 2 0 15,-1 2-1-15,-5 3 0 16,2-1 0-16,-10 1 0 15,1 4 0-15,4-1 1 16,8 2 0 0,19 0 0-16,1 0-1 0,-55 6 1 15,-3 1-1-15,-5 1 0 16,26 1 0-16,4 4 0 0,0 1 0 16,0 4 0-1,-1 4 0-15,1-3 1 0,8 2 0 16,5 1 0-16,0-6 0 15,6 3 0-15,-3 1-1 16,-2-1 1-16,5 5 0 16,5 1 0-16,2 0-1 0,9 6 0 15,1-1 0-15,6 2 1 16,2 1 0-16,6-1 0 16,1 2 0-16,1 1 0 15,3 0 0-15,4 4 0 16,-4 1-1-16,7-2 1 15,2 7 0-15,0-5 0 16,4 3 1-16,4 0-1 16,0-5 1-16,12 0 0 15,7-3 1-15,8-1 1 16,8-7 1-16,1 0 4 16,4-5 2-16,-1-6 3 15,-3 0 0-15,-1-5-3 16,-10-6-1-16,-7-7-6 15,-3-1-2-15,-14-9-31 16,-10-8-41-16,-39-26 46 16</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3-17T08:28:15.62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 0,'27'0'235,"-1"0"-235,1 0 15,0 0-15,53 0 16,-26 0 0,-28 0-16,28 0 15,-28 0 1,28 0 0,-27 0-1,-1 0-15,1 0 16,27 0-1,-28 0-15,1 0 0,27 0 16,-28 0-16,1 0 16,0 0-1,0 0-15,-1 0 16,1 0 0,53 0-16,-26 0 15,-28 0-15,1 0 16,0 0-1,0 0 1,-1 0 0,1 0-16,0 0 15,0 0-15,-1 0 16,1 0-16,0 0 16,0 0-16,-1 0 15,1 0 1,26 0-16,1 0 15,-1 0 1,-26 0-16,27 0 16,-1 0-1,-26 0-15,0 0 0,-1 0 16,1 0-16,0 0 16,26 27-1,1-27-15,79 0 16,-106 0-16,0 0 15,26 0-15,28 0 0,-55 0 16,1 0-16,0 0 16,0 0-1,-1 0-15,81 0 32,-80 0-17,0 0-15,-1 0 16,28 0-1,-27 0 1,-1 0 0,28 0-1,-27 0 1,-1 0-16,1 0 16,0 0-1,0 0 1,-1 0-1,54 0 17,-80 27-17,27-27-15,0 0 16,26 0-16,1 0 16,26 0-1,-26 0 1,-28 0-1,1 0-15,0 0 16,0 0-16,-1 0 16,28 0-1,-28 0-15,1 0 32,0 0-32,0 0 31,-1 0-31,1 0 15,0 0 1,0 0-16,-1 0 31,1 0-15,0 0-16,0 0 16,-1 0 15,1 0-31,0 0 31,26 0 0,-26 0-15,0 0 0,-1 0 15,1 0 0,0 0 0,0 0-15,-1 0 0,28 0-1,-27 0-15,-1 0 31,1 0-15,0 0 15,0 0 1,-1 0-17,1 0 1,0 0-16,0 0 0,-1 0 15,1 0 1,0 0 0,26 0-1,-26 0 17,26 0-32,-26 0 31,0 0-16,0 0 1,-27 27-16,26-27 31,1 0-15,0 0 0,-27 53-1,27-53 1,26 27 15,-26-27 0,0 0 32,-1 0-32,1 0 16</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3-03-17T08:28:23.76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1310 0 0,'-27'0'297,"0"0"-297,1 0 15,-1 0-15,0 0 16,-26 0-1,26 0 1,0 0-16,0 0 0,1 0 16,-1 0-16,0 0 31,1 0-31,-28 0 16,27 0-1,1 0-15,-1 0 16,0 0-16,0 0 15,1 0 1,-1 0-16,-27 0 16,28 0-1,-1 0-15,0 0 0,0 0 16,1 0-16,-1 0 16,-26 0-1,26 0-15,0 0 16,0 0-16,1 0 0,-1 0 31,0 0-15,0 0 15,1 0-15,-28 0-1,27 0 16,1 0 16,-1 0 0,0 0-16,0 0 1,1 0-1</inkml:trace>
</inkml:ink>
</file>

<file path=ppt/ink/ink28.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29T08:33:37.003"/>
    </inkml:context>
    <inkml:brush xml:id="br0">
      <inkml:brushProperty name="width" value="0.16667" units="cm"/>
      <inkml:brushProperty name="height" value="0.16667" units="cm"/>
      <inkml:brushProperty name="fitToCurve" value="1"/>
    </inkml:brush>
  </inkml:definitions>
  <inkml:trace contextRef="#ctx0" brushRef="#br0">0 364 0,'0'0'0,"0"0"16,0 0 0,0 0-16,16 0 15,1 0-15,-1 0 16,17 0-1,0 0-15,-1 0 16,1 0-16,-17 0 16,1 0-1,-1 0-15,0 0 16,1 0-16,-1 0 16,0 0-1,1 0-15,-1 0 16,0-17-16,17 1 15,0-1-15,-17 1 16,17-1 0,-17 17-16,0 0 15,1-16-15,15 16 16,-15 0 0,16-17-16,-17 1 15,0 16-15,17 0 16,-17 0-1,1-17-15,-1 17 16,0 0-16,1-16 16,-1-1-1,0 17-15,1 0 16,-1 0-16,0-16 16,1 16-16,-1-17 15,0 17 1,1-16-16,15 16 15,-15-17-15,-1 17 16,17-16 0,-1 16-16,1 0 15,0 0-15,0-17 16,-1 1 0,-15 16-16,15 0 15,-15-17-15,-1 1 16,0 16-16,1-17 15,-1 17 1,0 0-16,1 0 16,-1 0-16,0 0 15,-16 0 1,17-16-16,-1 16 16,-16 0-16,16 0 15,1 0 1,-1 0-16,-16 0 15,0 0-15,0 0 16,0 0 0,0 0-16,0 0 15,0 0-15,0 0 16</inkml:trace>
</inkml:ink>
</file>

<file path=ppt/ink/ink29.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29T08:33:49.379"/>
    </inkml:context>
    <inkml:brush xml:id="br0">
      <inkml:brushProperty name="width" value="0.16667" units="cm"/>
      <inkml:brushProperty name="height" value="0.16667" units="cm"/>
      <inkml:brushProperty name="fitToCurve" value="1"/>
    </inkml:brush>
  </inkml:definitions>
  <inkml:trace contextRef="#ctx0" brushRef="#br0">3743 331 0,'0'0'15,"0"0"1,0 0-16,0 0 16,0 0-16,16 0 15,1 0 1,15 0-16,1-17 15,-16 1-15,15-1 16,-15 1-16,-1-1 16,0 1-1,1-1-15,15-16 16,1 17-16,-17-1 16,1 1-1,-1-17-15,0 16 16,1 1-16,-1-1 15,-16 1 1,0-1-16,0 1 16,0-1-16,0 1 15,-16-17 1,-1 16-16,1 1 16,0-1-16,-1 1 15,1-1-15,0 1 16,16-1-1,-17 1-15,1-1 16,0 1-16,-1-1 16,1 1-1,0-1-15,-1 1 16,1-1-16,0 1 16,-1-1-1,1 1-15,-1-1 16,1 1-16,0-1 15,-1 1 1,1-1-16,0 1 16,-1-1-16,1 1 15,16 16-15,0 0 16,-16-17 0,-1 1-16,17 16 15,-16-17-15,16 17 16,0 0-1,-16-16-15,16 16 16,0 0-16,0 0 16,-17-17-1,17 17-15,0 0 16,-16-16-16,16 16 16,0 0-1,-16 0-15,16 0 16,-17 0-16,1 0 15,0 0 1,-1 0-16,1 0 16,0-17-16,-1 17 15,1 0-15,0 0 16,-1 0 0,-15 0-16,15 0 15,-16 0-15,1 0 16,15 0-1,-15 0-15,-1 0 16,17 0-16,-1 0 16,-15 0-1,-1 0-15,0 0 16,1 17-16,-1-17 16,0 16-1,1 1-15,-1-1 16,17 1-16,-17-1 15,0 1-15,0-1 16,17 1 0,0-1-16,-1 1 15,1-1-15,0 1 16,16-17 0,0 16-16,-17 1 15,1-1-15,0 1 16,-1 16-1,1 0-15,0 0 16,-1 0-16,1 0 16,0 0-1,-1 0-15,17 0 16,-16-17-16,16 1 16,0 16-16,0-17 15,0 1 1,0-1-16,0 17 15,0-16-15,0 16 16,0-17 0,0 1-16,0-1 15,0 1-15,0-1 16,0 17 0,0-16-16,16-1 15,1 17-15,-1-16 16,0-1-16,1 1 15,-1-1 1,0 1-16,1-1 16,-1 1-16,0-1 15,1 1 1,-1-1-16,0 1 16,1-1-16,-17-16 15,16 17 1,0-1-16,1 1 15,15-1-15,1 1 16,-16-1 0,15 1-16,1-17 15,0 0-15,-1 0 16,1 0-16,0 0 16,-1 0-1,1 0-15,0 0 16,-1 0-16,1 0 15,0 0 1,-1 0-16,-15 0 16,16 0-16,-17 0 15,0 0 1,1 0-16,15-17 16,1 1-16,0-1 15,-1 1 1,1-1-16,0 1 15,-1-1-15,1 1 16,0-1-16,-1 1 16,1-17-1,-17 16-15,1 1 16,16-17-16,-17 0 16,0 0-1,1 0-15,-1 16 16,0 1-16,1-1 15,-17 17 1,0 0-16,0 0 16,0 0-16,0 0 15,0 0 1,0 0-16</inkml:trace>
</inkml:ink>
</file>

<file path=ppt/ink/ink3.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15T08:52:10.128"/>
    </inkml:context>
    <inkml:brush xml:id="br0">
      <inkml:brushProperty name="width" value="0.16667" units="cm"/>
      <inkml:brushProperty name="height" value="0.16667" units="cm"/>
      <inkml:brushProperty name="fitToCurve" value="1"/>
    </inkml:brush>
  </inkml:definitions>
  <inkml:trace contextRef="#ctx0" brushRef="#br0">0 0 0,'0'0'0,"0"0"15,0 0 1,0 0-16,0 0 16,0 0-16,0 0 15,0 0 1,0 0-16,0 0 15,0 0-15,0 0 16,0 0-16,0 0 16,0 0-1,0 17-15,0-1 32,0 1-32,0-1 0,0 1 15,0-1-15,0 1 16,16-1-16,-16-16 15,0 0-15,0 0 16,16 17 0,-16-17-16,0 0 15,0 16-15,0-16 16,0 17 0,0-17-16,0 0 15,0 16-15,0 1 16,0-1-16,0-16 15,0 17 1,0-1-16,0 1 16,0-1-16,17 1 15,-17-17 1,0 16-16,0 1 16,0-1-16,0 1 15,0-1 1,0 1-16,0-1 15,0 1-15,16-1 16,-16 1-16,0-1 16,0 1-1,0-1-15,16 1 16,-16-1-16,0 1 16,0-1-1,0 1-15,17-1 16,-17 1-16,0-1 15,0 1 1,0-1-16,0 1 16,0-1-16,0 1 15,0-1-15,0 1 16,0-1 0,0 1-16,0-1 15,0 1-15,0-1 16,0 1-16,0-1 15,0 1 1,0-1-16,0 1 16,0-1-16,0-16 15,0 17 1,0-1-16,0 1 16,0-1-16,0 1 15,0-1-15,0 1 16,0-1-1,0 1-15,0-17 16,0 16-16,0 1 16,0-1-1,0 1-15,0-1 16,0 1-16,0-17 16,0 16-1,0 1-15,0-1 16,0 1-16,0-1 15,0 1 1,0-1-16,0 1 16,0-1-16,0 1 15,0-1-15,0 17 16,0-16 0,0-1-16,0 1 15,0-1-15,0 1 16,0-1-1,0 1-15,0-1 16,0 1-16,0-1 16,0 1-16,0-1 15,0 1 1,0-1-16,0 1 16,0-1-16,0 1 15,0-1 1,0 1-16,0-1 15,0 1-15,0-1 16,0 1-16,0-1 16,0 1-1,0-1-15,0 1 16,0-1-16,0 1 16,0-1-1,0 1-15,0-1 16,0 1-16,0-1 15,0 1 1,0-1-16,0 17 16,0-16-16,0 16 15,0-17-15,0 17 16,0-16 0,0-1-16,0 1 15,0 16-15,0-17 16,0 1-16,0-1 15,0 1 1,0-1-16,0 1 16,0-1-16,0 1 15,0-1 1,0 1-16,0-1 16,0 1-16,0-1 31,0 1-31,0-1 0,0-16 15,0 0-15,0 17 16,0-1-16,0 1 16,0-1 15,0 1-31,0-1 16,0 1-16,0-17 15,0 16-15,0 1 16,0-1-1,0 1-15,0-1 16,0 1-16,0-1 16,0 1-1,0-1-15,0 1 16,0-1-16,0 1 16,0-1-1,0 17-15,0-16 16,0 16-16,0 0 15,0-17-15,0 17 16,0-16 0,0 16-16,0-17 15,0 1-15,0-1 16,0 17 0,0-16-16,0-1 15,0 1-15,0-1 16,0 1-16,0-1 15,0 1 1,0-1-16,0 1 16,0-1-16,0 1 15,0-1 1,0 1-16,0-1 16,0 1-16,0-1 15,0 1-15,0-1 16,0 1-1,0-1-15,0 1 16,0-1-16,0 1 16,0 16-1,0-16-15,0-1 16,0 17-16,0-16 16,0 16-16,0 0 15,0-17 1,0 1-16,0 16 15,0 0-15,0-17 16,0 1 0,0 16-16,0-17 15,0 1-15,0 16 16,0-17-16,0 1 16,0-1-1,0 1-15,0-1 16,0 1-16,0-1 15,0 1 1,0-1-16,0 1 16,0-1-16,0 1 15,0-1 1,0 1-16,0-1 16,0 1-16,0-1 15,0 1-15,0-1 16,0 1-1,0-1-15,0 1 16,0-1-16,0 1 16,0-1-1,0 1-15,0-1 16,0 1-16,0-1 16,0 1-16,0-1 15,0 1 1,-17-1-16,17 1 15,0 16-15,0-17 16,0 1 0,0 16-16,0-17 15,0 1-15,0 16 16,0-17 0,0 1-16,0 16 15,0-17-15,0 1 16,0-1-16,0 1 15,0-1 1,0 1-16,0-1 16,0 1-16,0-1 15,0 1-15,0-1 16,0 1 0,0-1-16,0 1 15,0-1-15,0 1 16,0-1-1,0 1-15,0-1 16,0 1-16,0-1 16,0 1-16,0-1 15,0 1 1,0-1-16,0 1 16,0-1-16,0 1 15,0-1 1,0 1-16,0-1 15,0 1-15,0-1 16,0 1 0,0-1-16,0 1 15,0-1-15,0 1 16,0-1-16,0 17 16,0-16-1,0-1-15,0 1 16,0-1-16,0 1 15,0-1 1,0 1-16,0-1 16,0 1-16,0-1 15,0 1-15,0-1 16,0 1 0,0-1-16,0 1 15,0-1-15,0 1 16,0-1-1,0 1-15,0-1 16,0-16-16,0 17 16,0-1-16,0 1 15,0-17 1,0 16-16,0 1 16,0-17-16,0 16 15,0 1 1,0-1-16,0 1 15,0-17-15,0 16 16,0 1 0,0-1-16,0-16 15,0 17-15,0-1 16,0 1-16,0-1 16,0 1-1,0-1-15,0-16 16,0 17-16,0-1 15,0 1 1,0-1-16,0 1 16,0-1-16,0 1 15,0-1-15,0 1 16,0-1 0,0 1-16,0-1 15,0 1-15,0-17 16,0 16-1,0 1-15,-16-1 16,16 1-16,0-17 16,0 16-1,0 1-15,0-17 16,0 0-16,0 0 16,0 16-16,0 1 15,0-17 1,0 16-16,0-16 15,0 17-15,0-17 16,0 16 0,0-16-16,0 17 15,0-17-15,0 0 16,0 16 0,0-16-16,0 17 15,0-17-15,0 16 16,0-16-16,0 0 15,0 0 1,0 17-16,0-17 16,0 16-16,0-16 15,-16 17-15,16-17 16,0 16 0,0-16-16,0 17 15,0-17-15,0 0 16,0 0-1,0 16-15,0-16 16,0 0-16,0 0 16,0 17-1,0-17-15,0 0 16,-17 0-16,17 0 16</inkml:trace>
</inkml:ink>
</file>

<file path=ppt/ink/ink30.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29T08:33:53.316"/>
    </inkml:context>
    <inkml:brush xml:id="br0">
      <inkml:brushProperty name="width" value="0.16667" units="cm"/>
      <inkml:brushProperty name="height" value="0.16667" units="cm"/>
      <inkml:brushProperty name="fitToCurve" value="1"/>
    </inkml:brush>
  </inkml:definitions>
  <inkml:trace contextRef="#ctx0" brushRef="#br0">2207-3069 0,'0'0'15,"0"0"-15,0 0 16,0 0-16,0 0 16,0 0-1,16 16-15,1 1 16,32 16-1,32 16-15,-15-16 16,-1-16-16,1 16 16,15-17-16,1 1 15,-17-1 1,-16 1-16,1-17 16,-1 0-16,0 17 15,0-17 1,0 0-16,0 0 15,0 0-15,0 16 16,0 1 0,0-17-16,0 16 15,0-16-15,0 0 16,-16 0-16,-1 0 16,1 0-1,0 0-15,-1 0 16,-15 0-16,-1 0 15,0 0 1,1 0-16,-1 0 16,-16 0-16,16 0 15,1 17 1,-17-17-16,0 0 16,0 0-16,0 0 15,16 16 1,-16-16-16,0 0 15,16 17-15,-16-1 16,0 1 0,0 16-16,0 0 15,0 16-15,0 1 16,0-1-16,0 17 16,0 0-1,0 0-15,0 0 16,0 0-16,0 0 15,0 0 1,0 0-16,0 17 16,0-17-16,0 0 15,0 0 1,0 0-16,0 0 16,0 0-16,0-17 15,0 1-15,0-1 16,0 1-1,0-17-15,0 0 16,0 0-16,0-17 16,0 1-1,0-1-15,0-16 16,0 0-16,0 0 16,0 0-1,0 0-15,0 17 16,-16-1-16,0 1 15,-1-17 1,1 0-16,-17 0 16,1 0-16,-1 0 15,-16 0-15,0 0 16,0 0 0,0 0-16,-16-17 15,-1 1-15,17-1 16,-16 17-1,-1 0-15,17 0 16,0-16-16,0 16 16,0-17-1,0 17-15,16 0 16,-16-16-16,17 16 16,-17-17-1,0 17-15,0 0 16,0 0-16,0 0 15,16 0-15,0 0 16,1 0 0,-1 0-16,16 0 15,1 0 1,0 0-16,-1 0 16,17 0-16,0 0 15,0 0-15,-16-16 16,16-17-1,0 33-15</inkml:trace>
  <inkml:trace contextRef="#ctx0" brushRef="#br0" timeOffset="-3044.137">0 1040 0,'0'0'0,"0"0"16,17 0-16,16 0 16,32-17-1,0 1-15,17-1 16,-17-16-16,17 0 16,0 0-1,0 0-15,-1-16 16,1-1-16,0 1 15,-1-1 1,1 17-16,0 0 16,-17 0-16,17 0 15,0 0 1,32-16-16,1-1 16,-34 17-16,1 0 15,0 0 1,-1 0-16,-15 0 15,-1 0-15,1 17 16,-17-1 0,0 1-16,0-1 15,-17 1-15,17-1 16,0 1-16,-16-1 16,16 1-1,-16-1-15,0 17 16,-1-16-16,1 16 15,0 0 1,-1 0-16,1 0 16,0 0-16,-17 0 15,-16 0 1,0 0-16,-16-17 16,16 17-16</inkml:trace>
  <inkml:trace contextRef="#ctx0" brushRef="#br0" timeOffset="803.938">2567-2392 0,'0'0'0,"0"0"16,0 0-16,0 0 15,0 0 1,0 0-16,0 0 15,0 0-15,0 0 16,16 16 0,0 1-16,1-1 15,15 1-15,1-1 16,0 1 0,-1-1-16,17 17 15,0 0-15,-16-16 16,0-1-1,0 1-15,16-1 16,0 1-16,0-1 16,-17-16-16,1 0 15,0 0 1,-1 0-16,-15 17 16,-1-17-16,17 0 15,-1 16 1,1-16-16,16 17 15,0-1-15,0 1 16,0-1 0,0-16-16,0 0 15,-16 0-15,0 0 16,-17 0 0,0 0-16,1 0 15,-1 0-15,0 0 16,-16 0-16,0 0 15,17 0 1,-17 0-16,0 0 16,16 0-16,17 0 15,-33 0 1</inkml:trace>
</inkml:ink>
</file>

<file path=ppt/ink/ink31.xml><?xml version="1.0" encoding="utf-8"?>
<inkml:ink xmlns:inkml="http://www.w3.org/2003/InkML">
  <inkml:definitions>
    <inkml:context xml:id="ctx0">
      <inkml:inkSource xml:id="inkSrc0">
        <inkml:traceFormat>
          <inkml:channel name="X" type="integer" max="3360" units="cm"/>
          <inkml:channel name="Y" type="integer" max="1872" units="cm"/>
          <inkml:channel name="T" type="integer" max="2.14748E9" units="dev"/>
        </inkml:traceFormat>
        <inkml:channelProperties>
          <inkml:channelProperty channel="X" name="resolution" value="114.28571" units="1/cm"/>
          <inkml:channelProperty channel="Y" name="resolution" value="112.77109" units="1/cm"/>
          <inkml:channelProperty channel="T" name="resolution" value="1" units="1/dev"/>
        </inkml:channelProperties>
      </inkml:inkSource>
      <inkml:timestamp xml:id="ts0" timeString="2019-03-29T08:33:55.994"/>
    </inkml:context>
    <inkml:brush xml:id="br0">
      <inkml:brushProperty name="width" value="0.16667" units="cm"/>
      <inkml:brushProperty name="height" value="0.16667" units="cm"/>
      <inkml:brushProperty name="fitToCurve" value="1"/>
    </inkml:brush>
  </inkml:definitions>
  <inkml:trace contextRef="#ctx0" brushRef="#br0">0 35 0,'0'0'0,"0"0"16,0 0-16,0 0 16,0 0-1,0 0-15,16-17 16,17 1-16,16 16 16,49 0-1,131 16-15,-33 17 16,-16 0-16,16 0 15,-32 0 1,-50-16-16,-49-17 16,-32 0-16,0-17 15,-33 17-15</inkml:trace>
  <inkml:trace contextRef="#ctx0" brushRef="#br0" timeOffset="-542.576">801 183 0,'0'0'0,"0"0"15,0 0-15,0 0 16,0 0-16,0 0 16,0 0-1,0 0-15,0 17 16,16-1-16,1 17 16,-1 0-1,0 0-15,1 17 16,-1-1-16,0 17 15,1-16 1,-1 16-16,0 0 16,-16 17-16,17-1 15,-17-16 1,0 0-16,0 17 16,0-1-16,0 17 15,0-16-15,0-1 16,0 17-1,0-16-15,0-1 16,0-16-16,0 0 16,0 17-1,0-17-15,0 0 16,0 16-16,0-16 16,0 0-1,0 0-15,0-16 16,0-1-16,0 1 15,0-1 1,0 1-16,0-17 16,0 0-16,0 0 15,0-17-15,0 17 16,0-16 0,0-1-16,0 1 15,0-1-15,0 1 16,0-1-1,0 1-15,0-17 16,0 0-16,0 16 16,0-16-1,0 0-15,0 0 16,0 0-16,-17 17 16,1-1-1,0 1-15,-1-1 16,1-16-16,-17 17 15,17-17 1,0 0-16,-1 0 16,17 0-16,-16 16 15,16-16-15,0 0 16,-16 0 0,16 0-16,-17 0 15,1 0-15,0 0 16,-1 0-1,1 0-15,16 0 16,0 0-16,-16 0 16,16 0-1,0 0-15,0 0 16,0 0-16,0 0 16,0 0-1,0 0-15,0 0 16,32 0-16,1 0 15,16 17-15,0-17 16,0 0 0,0 0-16,0 0 15,-16 0-15,-1 0 16,1 0 0,-17 0-16,17-17 15,16-16-15,33-33 16,0 17-1,-33-1-15,-49 50 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08:29:31.632"/>
    </inkml:context>
    <inkml:brush xml:id="br0">
      <inkml:brushProperty name="width" value="0.1" units="cm"/>
      <inkml:brushProperty name="height" value="0.1" units="cm"/>
    </inkml:brush>
  </inkml:definitions>
  <inkml:trace contextRef="#ctx0" brushRef="#br0">131 95 2897,'0'0'1420,"-26"1"3376,7-22 890,-25-18-3407,8 4-1305,36 34-950,0 1 0,0 0 1,0 0 7,-1 3 18,0 0 1,0 0-1,0 0 0,1 0 1,-1 0-1,1 0 0,-1 0 0,1 0 1,0 0-1,1 0 0,-1 0 1,0 0-1,1 0 0,0 0 0,-1 0 1,1 0-1,0 0 0,1 0 0,-1 0 1,0-1-51,32 204 1129,-14-103-90,-20-89-998,0 0-1,1 0 0,0 0 1,1 0-1,1 0 1,0 0-1,1 0 0,0-1 1,2 1-1,-1-1 1,1 0-1,2 1-40,20 72 415,-20 50 31,7 11 153,-14-54-462,4 89 279,-11-119-320,-6 72 23,8-107-115,0 0 0,2 0 0,1 1-1,2 0 1,0-1 0,2 1 0,2 4-4,0 43 15,-12 38 0,4 46 17,0-98-32,26 30-8,-19-83 15,0 0-1,-1 1 0,0-1 1,-1 1-1,0 0 0,0-1 1,-1 1-1,0 0 1,-1 0-1,0-1 0,-1 1 1,0-1-1,0 1 1,-2 3-7,-16 68 53,12-68-44,0 69 38,-5-33-29,10-42-21,0 0 0,1 1 1,0-1-1,0 1 0,1-1 1,0 1-1,0 0 0,0-1 0,1 1 1,1 0-1,-1-1 0,1 1 1,1 0-1,-1-1 0,2 2 3,16-73-4137,12-64 2489</inkml:trace>
  <inkml:trace contextRef="#ctx0" brushRef="#br0" timeOffset="4768.423">323 3193 1696,'-28'-41'10704,"27"-18"-4671,7 152-4843,-27 31-633,-5 100-69,17-69 105,4 21-249,6-157-315,-1-1 1,-1 1 0,0-1-1,-2 0 1,0 0 0,-1 0 0,-2 6-30,-22 8 110,19 4-99,9 193 76,-2-111-65,9 89 28,7-67-34,7 100 16,5-39 8,-31-42 9,-6-52-2,-14 36 86,18 1-2,11 26-26,-6-143-83,1-20-18,0 0 0,0 0 0,1 0 0,0 1 0,0-1-1,0 0 1,1 0 0,0 0 0,1 1 0,0-1 0,0 0-1,0-1 1,3 5-4,-5-10 15,0-1 1,0 0 0,0 0-1,0 0-5,0 0 5,0 0 0,0 0-6,0 0-1,0 0 0,0 0 0,0 0 0,0 0-3,17-47-4870,25-39 2915</inkml:trace>
</inkml:ink>
</file>

<file path=ppt/ink/ink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4.877"/>
    </inkml:context>
    <inkml:brush xml:id="br0">
      <inkml:brushProperty name="width" value="0.1" units="cm"/>
      <inkml:brushProperty name="height" value="0.1" units="cm"/>
      <inkml:brushProperty name="fitToCurve" value="1"/>
    </inkml:brush>
  </inkml:definitions>
  <inkml:trace contextRef="#ctx0" brushRef="#br0">344 19 708 0,'-94'14'260'0,"75"-27"-206"0,2 7-22 16,-4-2-6-16,0 3 13 15,5 4 23-15,-7 1 12 0,7 4 13 16,1 6-4-16,-9 3-10 15,4 1-9-15,-4 2-21 16,3 0-14-16,12 1-21 16,5 1-3-16,12-1 15 15,8-1 9-15,19 0 13 16,7-5 6-16,33-3-8 16,9-4-4-16,24-4-9 15,13 0-5-15,7 0-7 16,-1 3-3-16,2 3-2 15,-8 1-1-15,-21 2-1 16,-7 2 1-16,-22-1-1 16,-8-2 1-16,-19 0 0 15,-4-3 1-15,-19 4-2 16,-18 4 0-16,-22 11-5 16,-19 8-41-16,-20 6-226 15,1 8 187-15</inkml:trace>
</inkml:ink>
</file>

<file path=ppt/ink/ink6.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5.689"/>
    </inkml:context>
    <inkml:brush xml:id="br0">
      <inkml:brushProperty name="width" value="0.1" units="cm"/>
      <inkml:brushProperty name="height" value="0.1" units="cm"/>
      <inkml:brushProperty name="fitToCurve" value="1"/>
    </inkml:brush>
  </inkml:definitions>
  <inkml:trace contextRef="#ctx0" brushRef="#br0">343 48 1012 0,'14'-29'365'0,"-6"13"-309"15,-5 13-30-15,-11 25-25 16,-4 21-3-16,-14 26-1 16,-7 11 0-16,-9 12 2 15,-7 2 0-15,-4 1 2 16,3 3 0-16,7-8 2 16,12-8 1-16,17-27 1 15,6-12 1-15,16-28 7 16,6-14 5-16,15-17 21 15,8-16 6-15,6-15 1 16,3-4-3-16,2 3-11 16,-5 3-3-16,-5 18-7 15,-5 11-4-15,-14 16-11 16,-3 13-5-16,-14 22 4 0,-9 18 6 16,-8 18 4-16,-6-1 2 15,-8 0-5-15,4-7-3 16,1-9-3-16,0-6 0 15,6-13 0-15,2-8 0 16,2-18-59-16,6-2-73 16,5-12 80-16</inkml:trace>
</inkml:ink>
</file>

<file path=ppt/ink/ink7.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5.888"/>
    </inkml:context>
    <inkml:brush xml:id="br0">
      <inkml:brushProperty name="width" value="0.1" units="cm"/>
      <inkml:brushProperty name="height" value="0.1" units="cm"/>
      <inkml:brushProperty name="fitToCurve" value="1"/>
    </inkml:brush>
  </inkml:definitions>
  <inkml:trace contextRef="#ctx0" brushRef="#br0">158 27 1534 0,'11'-11'566'0,"0"-2"-454"15,-4 10-63-15,-19 4-23 16,-8 17-24-16,-12 3-31 16,-3 4-35-16,1-4-125 15,3-4-133-15,8-1 199 16</inkml:trace>
</inkml:ink>
</file>

<file path=ppt/ink/ink8.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6.482"/>
    </inkml:context>
    <inkml:brush xml:id="br0">
      <inkml:brushProperty name="width" value="0.1" units="cm"/>
      <inkml:brushProperty name="height" value="0.1" units="cm"/>
      <inkml:brushProperty name="fitToCurve" value="1"/>
    </inkml:brush>
  </inkml:definitions>
  <inkml:trace contextRef="#ctx0" brushRef="#br0">344 9 1158 0,'21'-2'503'16,"-2"-7"-140"-16,-10 28-375 15,-7 19 1-15,-21 34 1 16,-13 12 0-16,-9 17 7 16,-7-1 1-16,-6 0 2 15,1 1 1-15,1-7 1 16,7-5 0-16,18-21 1 15,6-15 0-15,18-26 2 16,5-11 3-16,15-29 2 0,9-6 1 16,18-27-2-16,9-7-3 15,12-6-3-15,2-1-2 16,-8 12-1-16,-8 8 0 16,-14 21-4-16,-10 13-2 15,-10 20 1-15,-9 16 0 16,-13 24 5-16,-6 10 1 0,-14 14 3 15,-7 2 1-15,-6-5-1 16,-2-5 0-16,3-16 1 16,-1-11 0-16,11-14 0 15,3-10-5-15,8-18-72 16,6-6-73-16,15-15 89 16</inkml:trace>
</inkml:ink>
</file>

<file path=ppt/ink/ink9.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09T08:53:46.910"/>
    </inkml:context>
    <inkml:brush xml:id="br0">
      <inkml:brushProperty name="width" value="0.1" units="cm"/>
      <inkml:brushProperty name="height" value="0.1" units="cm"/>
      <inkml:brushProperty name="fitToCurve" value="1"/>
    </inkml:brush>
  </inkml:definitions>
  <inkml:trace contextRef="#ctx0" brushRef="#br0">0 435 1175 0,'20'-11'409'0,"9"-5"-357"16,9-5-48-16,12-4 1 15,-3-9 3-15,8-6 5 16,2-4 28-16,0-2 17 16,-7-2 26-16,-11 2 5 15,-8 6-17-15,-9 3-17 0,-9 20-33 16,-1 7-12-16,-7 12-12 15,-3 9-2-15,-4 14 2 16,-6 10 2-16,-3 21 4 16,-2 8 0-16,-7 7 1 15,-7 8-1-15,-8 7-1 16,-4 0 0-16,-1 0 1 16,1-5-1-16,-1-21 2 15,5-7-1-15,8-20 3 16,4-14-18-16,14-19-149 15,7-17 117-15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DF780-B788-4078-9876-82C4F3989619}" type="datetimeFigureOut">
              <a:rPr lang="it-IT" smtClean="0"/>
              <a:t>06/04/2024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78BFA-9D09-437F-A24A-1E8EC183D343}" type="slidenum">
              <a:rPr lang="it-IT" smtClean="0"/>
              <a:t>‹N›</a:t>
            </a:fld>
            <a:endParaRPr lang="it-IT"/>
          </a:p>
        </p:txBody>
      </p:sp>
    </p:spTree>
    <p:extLst>
      <p:ext uri="{BB962C8B-B14F-4D97-AF65-F5344CB8AC3E}">
        <p14:creationId xmlns:p14="http://schemas.microsoft.com/office/powerpoint/2010/main" val="38626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892A3CAC-ED4D-4867-A083-4CEAFD95B587}" type="slidenum">
              <a:rPr lang="it-IT" smtClean="0"/>
              <a:pPr>
                <a:defRPr/>
              </a:pPr>
              <a:t>6</a:t>
            </a:fld>
            <a:endParaRPr lang="it-IT"/>
          </a:p>
        </p:txBody>
      </p:sp>
    </p:spTree>
    <p:extLst>
      <p:ext uri="{BB962C8B-B14F-4D97-AF65-F5344CB8AC3E}">
        <p14:creationId xmlns:p14="http://schemas.microsoft.com/office/powerpoint/2010/main" val="407901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EE9DB69B-F0E8-462C-B735-B43B8670A0B0}" type="slidenum">
              <a:rPr lang="it-IT" smtClean="0"/>
              <a:pPr>
                <a:defRPr/>
              </a:pPr>
              <a:t>29</a:t>
            </a:fld>
            <a:endParaRPr lang="it-IT"/>
          </a:p>
        </p:txBody>
      </p:sp>
    </p:spTree>
    <p:extLst>
      <p:ext uri="{BB962C8B-B14F-4D97-AF65-F5344CB8AC3E}">
        <p14:creationId xmlns:p14="http://schemas.microsoft.com/office/powerpoint/2010/main" val="20067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1E137226-184C-4C70-93FC-C341DEF61F46}" type="slidenum">
              <a:rPr lang="it-IT" smtClean="0"/>
              <a:pPr>
                <a:defRPr/>
              </a:pPr>
              <a:t>32</a:t>
            </a:fld>
            <a:endParaRPr lang="it-IT"/>
          </a:p>
        </p:txBody>
      </p:sp>
    </p:spTree>
    <p:extLst>
      <p:ext uri="{BB962C8B-B14F-4D97-AF65-F5344CB8AC3E}">
        <p14:creationId xmlns:p14="http://schemas.microsoft.com/office/powerpoint/2010/main" val="4901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A3E9356-F8DC-4ABA-A839-320DCF2EEFF8}" type="slidenum">
              <a:rPr lang="it-IT" smtClean="0"/>
              <a:pPr>
                <a:defRPr/>
              </a:pPr>
              <a:t>33</a:t>
            </a:fld>
            <a:endParaRPr lang="it-IT"/>
          </a:p>
        </p:txBody>
      </p:sp>
    </p:spTree>
    <p:extLst>
      <p:ext uri="{BB962C8B-B14F-4D97-AF65-F5344CB8AC3E}">
        <p14:creationId xmlns:p14="http://schemas.microsoft.com/office/powerpoint/2010/main" val="263908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915A55EA-7F2A-4BC0-9834-15F656E44BFE}" type="slidenum">
              <a:rPr lang="it-IT" smtClean="0"/>
              <a:pPr>
                <a:defRPr/>
              </a:pPr>
              <a:t>34</a:t>
            </a:fld>
            <a:endParaRPr lang="it-IT"/>
          </a:p>
        </p:txBody>
      </p:sp>
    </p:spTree>
    <p:extLst>
      <p:ext uri="{BB962C8B-B14F-4D97-AF65-F5344CB8AC3E}">
        <p14:creationId xmlns:p14="http://schemas.microsoft.com/office/powerpoint/2010/main" val="18952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62AD3FE6-8A65-4D87-ADCB-605C3E37EA87}" type="slidenum">
              <a:rPr lang="it-IT" smtClean="0"/>
              <a:pPr>
                <a:defRPr/>
              </a:pPr>
              <a:t>35</a:t>
            </a:fld>
            <a:endParaRPr lang="it-IT"/>
          </a:p>
        </p:txBody>
      </p:sp>
    </p:spTree>
    <p:extLst>
      <p:ext uri="{BB962C8B-B14F-4D97-AF65-F5344CB8AC3E}">
        <p14:creationId xmlns:p14="http://schemas.microsoft.com/office/powerpoint/2010/main" val="37316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22D82757-A4B6-417E-A7ED-D0A40C46C4DB}" type="slidenum">
              <a:rPr lang="it-IT" smtClean="0"/>
              <a:pPr>
                <a:defRPr/>
              </a:pPr>
              <a:t>36</a:t>
            </a:fld>
            <a:endParaRPr lang="it-IT"/>
          </a:p>
        </p:txBody>
      </p:sp>
    </p:spTree>
    <p:extLst>
      <p:ext uri="{BB962C8B-B14F-4D97-AF65-F5344CB8AC3E}">
        <p14:creationId xmlns:p14="http://schemas.microsoft.com/office/powerpoint/2010/main" val="21698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8A07D66-A086-40D3-8C61-86E5B0CB4682}" type="slidenum">
              <a:rPr lang="it-IT" smtClean="0"/>
              <a:pPr/>
              <a:t>37</a:t>
            </a:fld>
            <a:endParaRPr lang="it-IT"/>
          </a:p>
        </p:txBody>
      </p:sp>
    </p:spTree>
    <p:extLst>
      <p:ext uri="{BB962C8B-B14F-4D97-AF65-F5344CB8AC3E}">
        <p14:creationId xmlns:p14="http://schemas.microsoft.com/office/powerpoint/2010/main" val="1354035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8A07D66-A086-40D3-8C61-86E5B0CB4682}" type="slidenum">
              <a:rPr lang="it-IT" smtClean="0"/>
              <a:pPr/>
              <a:t>40</a:t>
            </a:fld>
            <a:endParaRPr lang="it-IT"/>
          </a:p>
        </p:txBody>
      </p:sp>
    </p:spTree>
    <p:extLst>
      <p:ext uri="{BB962C8B-B14F-4D97-AF65-F5344CB8AC3E}">
        <p14:creationId xmlns:p14="http://schemas.microsoft.com/office/powerpoint/2010/main" val="7443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BFC708F9-5451-40B0-BB02-FBB56A0EC26D}" type="slidenum">
              <a:rPr lang="it-IT" smtClean="0"/>
              <a:pPr>
                <a:defRPr/>
              </a:pPr>
              <a:t>41</a:t>
            </a:fld>
            <a:endParaRPr lang="it-IT"/>
          </a:p>
        </p:txBody>
      </p:sp>
    </p:spTree>
    <p:extLst>
      <p:ext uri="{BB962C8B-B14F-4D97-AF65-F5344CB8AC3E}">
        <p14:creationId xmlns:p14="http://schemas.microsoft.com/office/powerpoint/2010/main" val="420678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12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6699A-CBE9-4F26-9FB5-EBE2E5E1BC27}" type="slidenum">
              <a:rPr lang="it-IT" smtClean="0"/>
              <a:pPr fontAlgn="base">
                <a:spcBef>
                  <a:spcPct val="0"/>
                </a:spcBef>
                <a:spcAft>
                  <a:spcPct val="0"/>
                </a:spcAft>
                <a:defRPr/>
              </a:pPr>
              <a:t>50</a:t>
            </a:fld>
            <a:endParaRPr lang="it-IT"/>
          </a:p>
        </p:txBody>
      </p:sp>
    </p:spTree>
    <p:extLst>
      <p:ext uri="{BB962C8B-B14F-4D97-AF65-F5344CB8AC3E}">
        <p14:creationId xmlns:p14="http://schemas.microsoft.com/office/powerpoint/2010/main" val="197007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E72599B0-CF0E-49D2-AF4A-4D0A4F01842A}" type="slidenum">
              <a:rPr lang="it-IT" smtClean="0"/>
              <a:pPr>
                <a:defRPr/>
              </a:pPr>
              <a:t>7</a:t>
            </a:fld>
            <a:endParaRPr lang="it-IT"/>
          </a:p>
        </p:txBody>
      </p:sp>
    </p:spTree>
    <p:extLst>
      <p:ext uri="{BB962C8B-B14F-4D97-AF65-F5344CB8AC3E}">
        <p14:creationId xmlns:p14="http://schemas.microsoft.com/office/powerpoint/2010/main" val="68253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22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40899-E2E8-4215-9CC7-A10EE0502027}" type="slidenum">
              <a:rPr lang="it-IT" smtClean="0"/>
              <a:pPr fontAlgn="base">
                <a:spcBef>
                  <a:spcPct val="0"/>
                </a:spcBef>
                <a:spcAft>
                  <a:spcPct val="0"/>
                </a:spcAft>
                <a:defRPr/>
              </a:pPr>
              <a:t>52</a:t>
            </a:fld>
            <a:endParaRPr lang="it-IT"/>
          </a:p>
        </p:txBody>
      </p:sp>
    </p:spTree>
    <p:extLst>
      <p:ext uri="{BB962C8B-B14F-4D97-AF65-F5344CB8AC3E}">
        <p14:creationId xmlns:p14="http://schemas.microsoft.com/office/powerpoint/2010/main" val="683663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8A07D66-A086-40D3-8C61-86E5B0CB4682}" type="slidenum">
              <a:rPr lang="it-IT" smtClean="0"/>
              <a:pPr/>
              <a:t>58</a:t>
            </a:fld>
            <a:endParaRPr lang="it-IT"/>
          </a:p>
        </p:txBody>
      </p:sp>
    </p:spTree>
    <p:extLst>
      <p:ext uri="{BB962C8B-B14F-4D97-AF65-F5344CB8AC3E}">
        <p14:creationId xmlns:p14="http://schemas.microsoft.com/office/powerpoint/2010/main" val="67002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71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EC0BA-2EDE-4A6D-A85D-90EE7E736752}" type="slidenum">
              <a:rPr lang="it-IT" smtClean="0"/>
              <a:pPr fontAlgn="base">
                <a:spcBef>
                  <a:spcPct val="0"/>
                </a:spcBef>
                <a:spcAft>
                  <a:spcPct val="0"/>
                </a:spcAft>
                <a:defRPr/>
              </a:pPr>
              <a:t>59</a:t>
            </a:fld>
            <a:endParaRPr lang="it-IT"/>
          </a:p>
        </p:txBody>
      </p:sp>
    </p:spTree>
    <p:extLst>
      <p:ext uri="{BB962C8B-B14F-4D97-AF65-F5344CB8AC3E}">
        <p14:creationId xmlns:p14="http://schemas.microsoft.com/office/powerpoint/2010/main" val="2641846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F3659F47-6377-404E-B5E8-70EFC055EE89}" type="slidenum">
              <a:rPr lang="it-IT" smtClean="0"/>
              <a:pPr>
                <a:defRPr/>
              </a:pPr>
              <a:t>69</a:t>
            </a:fld>
            <a:endParaRPr lang="it-IT"/>
          </a:p>
        </p:txBody>
      </p:sp>
    </p:spTree>
    <p:extLst>
      <p:ext uri="{BB962C8B-B14F-4D97-AF65-F5344CB8AC3E}">
        <p14:creationId xmlns:p14="http://schemas.microsoft.com/office/powerpoint/2010/main" val="178751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74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A1709C56-CC04-4303-8059-0242822B70D9}" type="slidenum">
              <a:rPr lang="it-IT" smtClean="0"/>
              <a:pPr>
                <a:defRPr/>
              </a:pPr>
              <a:t>71</a:t>
            </a:fld>
            <a:endParaRPr lang="it-IT"/>
          </a:p>
        </p:txBody>
      </p:sp>
    </p:spTree>
    <p:extLst>
      <p:ext uri="{BB962C8B-B14F-4D97-AF65-F5344CB8AC3E}">
        <p14:creationId xmlns:p14="http://schemas.microsoft.com/office/powerpoint/2010/main" val="252022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4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9FC8120E-EB4C-4064-A709-5F1A8609E9FF}" type="slidenum">
              <a:rPr lang="it-IT" smtClean="0"/>
              <a:pPr>
                <a:defRPr/>
              </a:pPr>
              <a:t>72</a:t>
            </a:fld>
            <a:endParaRPr lang="it-IT"/>
          </a:p>
        </p:txBody>
      </p:sp>
    </p:spTree>
    <p:extLst>
      <p:ext uri="{BB962C8B-B14F-4D97-AF65-F5344CB8AC3E}">
        <p14:creationId xmlns:p14="http://schemas.microsoft.com/office/powerpoint/2010/main" val="202730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E10C49F8-2FF6-4B85-A5D4-74143F5D5F94}" type="slidenum">
              <a:rPr lang="it-IT" smtClean="0"/>
              <a:pPr>
                <a:defRPr/>
              </a:pPr>
              <a:t>77</a:t>
            </a:fld>
            <a:endParaRPr lang="it-IT"/>
          </a:p>
        </p:txBody>
      </p:sp>
    </p:spTree>
    <p:extLst>
      <p:ext uri="{BB962C8B-B14F-4D97-AF65-F5344CB8AC3E}">
        <p14:creationId xmlns:p14="http://schemas.microsoft.com/office/powerpoint/2010/main" val="127246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92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D4AFB4-5AC6-4480-94F1-F14569C5467B}" type="slidenum">
              <a:rPr lang="it-IT" smtClean="0"/>
              <a:pPr fontAlgn="base">
                <a:spcBef>
                  <a:spcPct val="0"/>
                </a:spcBef>
                <a:spcAft>
                  <a:spcPct val="0"/>
                </a:spcAft>
                <a:defRPr/>
              </a:pPr>
              <a:t>13</a:t>
            </a:fld>
            <a:endParaRPr lang="it-IT"/>
          </a:p>
        </p:txBody>
      </p:sp>
    </p:spTree>
    <p:extLst>
      <p:ext uri="{BB962C8B-B14F-4D97-AF65-F5344CB8AC3E}">
        <p14:creationId xmlns:p14="http://schemas.microsoft.com/office/powerpoint/2010/main" val="39778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F3F9050-E3E4-4109-B986-7A8169AA187F}" type="slidenum">
              <a:rPr lang="it-IT" smtClean="0"/>
              <a:pPr/>
              <a:t>14</a:t>
            </a:fld>
            <a:endParaRPr lang="it-IT"/>
          </a:p>
        </p:txBody>
      </p:sp>
    </p:spTree>
    <p:extLst>
      <p:ext uri="{BB962C8B-B14F-4D97-AF65-F5344CB8AC3E}">
        <p14:creationId xmlns:p14="http://schemas.microsoft.com/office/powerpoint/2010/main" val="219565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F3F9050-E3E4-4109-B986-7A8169AA187F}" type="slidenum">
              <a:rPr lang="it-IT" smtClean="0"/>
              <a:pPr/>
              <a:t>15</a:t>
            </a:fld>
            <a:endParaRPr lang="it-IT"/>
          </a:p>
        </p:txBody>
      </p:sp>
    </p:spTree>
    <p:extLst>
      <p:ext uri="{BB962C8B-B14F-4D97-AF65-F5344CB8AC3E}">
        <p14:creationId xmlns:p14="http://schemas.microsoft.com/office/powerpoint/2010/main" val="150306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249AD33A-38A7-4E43-8740-C32BE3235C18}" type="slidenum">
              <a:rPr lang="it-IT" smtClean="0"/>
              <a:pPr>
                <a:defRPr/>
              </a:pPr>
              <a:t>16</a:t>
            </a:fld>
            <a:endParaRPr lang="it-IT"/>
          </a:p>
        </p:txBody>
      </p:sp>
    </p:spTree>
    <p:extLst>
      <p:ext uri="{BB962C8B-B14F-4D97-AF65-F5344CB8AC3E}">
        <p14:creationId xmlns:p14="http://schemas.microsoft.com/office/powerpoint/2010/main" val="192741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4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7CF8D4A-BDB5-4FF5-81A4-BD10C969D790}" type="slidenum">
              <a:rPr lang="it-IT" smtClean="0"/>
              <a:pPr>
                <a:defRPr/>
              </a:pPr>
              <a:t>19</a:t>
            </a:fld>
            <a:endParaRPr lang="it-IT"/>
          </a:p>
        </p:txBody>
      </p:sp>
    </p:spTree>
    <p:extLst>
      <p:ext uri="{BB962C8B-B14F-4D97-AF65-F5344CB8AC3E}">
        <p14:creationId xmlns:p14="http://schemas.microsoft.com/office/powerpoint/2010/main" val="251126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C24DE42E-2D0A-4973-8609-15F71C00E226}" type="slidenum">
              <a:rPr lang="it-IT" smtClean="0"/>
              <a:pPr>
                <a:defRPr/>
              </a:pPr>
              <a:t>26</a:t>
            </a:fld>
            <a:endParaRPr lang="it-IT"/>
          </a:p>
        </p:txBody>
      </p:sp>
    </p:spTree>
    <p:extLst>
      <p:ext uri="{BB962C8B-B14F-4D97-AF65-F5344CB8AC3E}">
        <p14:creationId xmlns:p14="http://schemas.microsoft.com/office/powerpoint/2010/main" val="318979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444E8DEB-0522-4458-8ACF-E7151F7B58DE}" type="slidenum">
              <a:rPr lang="it-IT" smtClean="0"/>
              <a:pPr>
                <a:defRPr/>
              </a:pPr>
              <a:t>27</a:t>
            </a:fld>
            <a:endParaRPr lang="it-IT"/>
          </a:p>
        </p:txBody>
      </p:sp>
    </p:spTree>
    <p:extLst>
      <p:ext uri="{BB962C8B-B14F-4D97-AF65-F5344CB8AC3E}">
        <p14:creationId xmlns:p14="http://schemas.microsoft.com/office/powerpoint/2010/main" val="190039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7F2B4E-0936-41F4-884A-8A2CB41F80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7DFD214-237E-4F8F-AE17-D7643F541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4C1F900-D380-48A0-974A-77829A56D13A}"/>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14C50234-7155-488E-8B27-82A15813E1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FE3A1B-B204-47A5-A717-D8D30D15B78E}"/>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98733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F81E98-26F3-421F-956E-547E00975E5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4F11B5-AF1D-4989-B4E1-3ABDAB7C575A}"/>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CC31D6-F519-4826-BA61-BF8723FB6500}"/>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5CB4B785-AA04-43D8-9D60-A64CCE85F7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4EDB5C-856D-4D65-B554-3291595527FA}"/>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38764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743E91-0DFA-4E57-80A8-2F857D90FE7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D6416E-76A2-4A06-86F7-452A6322120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60C68B-6E48-4461-AE88-DED024FE5E69}"/>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6FB1543A-5EED-4648-84A4-A79EC14DEF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D319ED-B166-41E4-83E1-9EA0D8439FE6}"/>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321969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1C04E5-3911-4A82-9C6D-5F6FAD0A6D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4CDF2A-10FF-43EA-98B7-95512901FF4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CAF552-637D-4B2F-8659-ADFA47BCA4D5}"/>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50F85734-9B99-4AFA-926D-130CCD271A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E67769-59CF-4CCE-97D7-518F560D14E2}"/>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142136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0E783-1E7A-498F-B56E-ABEEEB3E823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844DEDC-776D-4A55-AAE7-964DFF1A0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8D717ED-F149-4CEA-976C-622DD28C6AFE}"/>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DED94627-8776-43CF-8133-50A17B7F93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EB60AF-1CC1-43F6-B12B-9EA5486C9CDC}"/>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298586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423020-2C78-4F46-9B1F-83E63C4E62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7C2D37-6085-4ED5-A33A-5FC228EF25F8}"/>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FEAFB5A-E9E3-4CB8-B08C-A03F46E8079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4F2A846-C206-4492-A1F6-48F83DAF1844}"/>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6" name="Segnaposto piè di pagina 5">
            <a:extLst>
              <a:ext uri="{FF2B5EF4-FFF2-40B4-BE49-F238E27FC236}">
                <a16:creationId xmlns:a16="http://schemas.microsoft.com/office/drawing/2014/main" id="{F7988824-5186-4240-8547-89A0FFF50CF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84AA081-6429-45FF-85D0-C15659C8FC35}"/>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319750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631BB-F8F4-4927-A6FC-50513842149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58352DA-AEDD-4FE1-8967-42E268AF1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60FD5731-382F-490E-A4A3-2C8B7A9620A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45B3D9A-4D74-46A0-A7BA-0CDD91713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FF2A7FD-1B5B-471E-AF6C-587DB4FA0AAA}"/>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22DC4AD-ED05-446C-B688-79BA22068E7A}"/>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8" name="Segnaposto piè di pagina 7">
            <a:extLst>
              <a:ext uri="{FF2B5EF4-FFF2-40B4-BE49-F238E27FC236}">
                <a16:creationId xmlns:a16="http://schemas.microsoft.com/office/drawing/2014/main" id="{F4FD67C3-63E6-4363-8487-0B2BD0317F5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AD88204-D285-43C1-92C6-2F056A42521F}"/>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44996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697AC-5141-4869-B057-146DD3C7EFC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2E47DD6-3E91-4277-BE72-4992D3E3F4AF}"/>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4" name="Segnaposto piè di pagina 3">
            <a:extLst>
              <a:ext uri="{FF2B5EF4-FFF2-40B4-BE49-F238E27FC236}">
                <a16:creationId xmlns:a16="http://schemas.microsoft.com/office/drawing/2014/main" id="{B47E9068-7F3B-46DD-9D35-24C0B6511EE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4A8FEA9-94F6-4716-A5C0-1D9780A3AD74}"/>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195624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87B56CC-9DCD-43D2-88D2-A46B53C7A89B}"/>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3" name="Segnaposto piè di pagina 2">
            <a:extLst>
              <a:ext uri="{FF2B5EF4-FFF2-40B4-BE49-F238E27FC236}">
                <a16:creationId xmlns:a16="http://schemas.microsoft.com/office/drawing/2014/main" id="{74B39CE3-4012-4295-9AC4-0A6D57CA457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530A107-F35C-4795-881A-55C89178539C}"/>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91778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D56D4A-10CE-4AA1-8BC3-D15A8E6BF7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EB824A-922B-4D62-B3CE-6F8891486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F917D64-FF49-4CDB-A9CD-8ABA81AF4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0433687-AD91-4C1F-8A1C-2F4806B6C6C8}"/>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6" name="Segnaposto piè di pagina 5">
            <a:extLst>
              <a:ext uri="{FF2B5EF4-FFF2-40B4-BE49-F238E27FC236}">
                <a16:creationId xmlns:a16="http://schemas.microsoft.com/office/drawing/2014/main" id="{5BD9ADB1-FDED-4273-8DFD-75EC50A900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B9D3CF-D696-4E22-B439-D927004D0F8C}"/>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28924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96200-B65E-4BA4-AE76-AEC7CB7DA2F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6D8B20-93E5-4ADF-8018-C251FE6F3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F7C9C6-18A9-49CB-87FB-4B6D000DE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CF2C68B-CFE3-49BA-A555-FFA969AA2E92}"/>
              </a:ext>
            </a:extLst>
          </p:cNvPr>
          <p:cNvSpPr>
            <a:spLocks noGrp="1"/>
          </p:cNvSpPr>
          <p:nvPr>
            <p:ph type="dt" sz="half" idx="10"/>
          </p:nvPr>
        </p:nvSpPr>
        <p:spPr/>
        <p:txBody>
          <a:bodyPr/>
          <a:lstStyle/>
          <a:p>
            <a:fld id="{9BA2B809-5771-47EF-B9B7-1A69CBA7C58F}" type="datetimeFigureOut">
              <a:rPr lang="it-IT" smtClean="0"/>
              <a:t>06/04/2024</a:t>
            </a:fld>
            <a:endParaRPr lang="it-IT"/>
          </a:p>
        </p:txBody>
      </p:sp>
      <p:sp>
        <p:nvSpPr>
          <p:cNvPr id="6" name="Segnaposto piè di pagina 5">
            <a:extLst>
              <a:ext uri="{FF2B5EF4-FFF2-40B4-BE49-F238E27FC236}">
                <a16:creationId xmlns:a16="http://schemas.microsoft.com/office/drawing/2014/main" id="{75CA4C58-7432-4FE9-BE42-971F074A45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9F46CD-6810-4B55-9D68-E3373BD591A8}"/>
              </a:ext>
            </a:extLst>
          </p:cNvPr>
          <p:cNvSpPr>
            <a:spLocks noGrp="1"/>
          </p:cNvSpPr>
          <p:nvPr>
            <p:ph type="sldNum" sz="quarter" idx="12"/>
          </p:nvPr>
        </p:nvSpPr>
        <p:spPr/>
        <p:txBody>
          <a:bodyPr/>
          <a:lstStyle/>
          <a:p>
            <a:fld id="{E6C0DFC2-3EE2-4E13-BB86-B4304A1D2EFC}" type="slidenum">
              <a:rPr lang="it-IT" smtClean="0"/>
              <a:t>‹N›</a:t>
            </a:fld>
            <a:endParaRPr lang="it-IT"/>
          </a:p>
        </p:txBody>
      </p:sp>
    </p:spTree>
    <p:extLst>
      <p:ext uri="{BB962C8B-B14F-4D97-AF65-F5344CB8AC3E}">
        <p14:creationId xmlns:p14="http://schemas.microsoft.com/office/powerpoint/2010/main" val="220239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257E092-8FE7-4241-A3F9-82233DDD0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79C2FB1-F06F-458B-9942-2F23862A0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712D1E-DBB6-47F1-B7EA-779C93AED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2B809-5771-47EF-B9B7-1A69CBA7C58F}" type="datetimeFigureOut">
              <a:rPr lang="it-IT" smtClean="0"/>
              <a:t>06/04/2024</a:t>
            </a:fld>
            <a:endParaRPr lang="it-IT"/>
          </a:p>
        </p:txBody>
      </p:sp>
      <p:sp>
        <p:nvSpPr>
          <p:cNvPr id="5" name="Segnaposto piè di pagina 4">
            <a:extLst>
              <a:ext uri="{FF2B5EF4-FFF2-40B4-BE49-F238E27FC236}">
                <a16:creationId xmlns:a16="http://schemas.microsoft.com/office/drawing/2014/main" id="{83EA5FED-0C30-40F8-8B2A-905F7E52C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66E2A93-5503-4FB0-98EA-94DB8FE32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0DFC2-3EE2-4E13-BB86-B4304A1D2EFC}" type="slidenum">
              <a:rPr lang="it-IT" smtClean="0"/>
              <a:t>‹N›</a:t>
            </a:fld>
            <a:endParaRPr lang="it-IT"/>
          </a:p>
        </p:txBody>
      </p:sp>
    </p:spTree>
    <p:extLst>
      <p:ext uri="{BB962C8B-B14F-4D97-AF65-F5344CB8AC3E}">
        <p14:creationId xmlns:p14="http://schemas.microsoft.com/office/powerpoint/2010/main" val="35927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image" Target="../media/image17.emf"/><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12.png"/><Relationship Id="rId21" Type="http://schemas.openxmlformats.org/officeDocument/2006/relationships/image" Target="../media/image21.emf"/><Relationship Id="rId34" Type="http://schemas.openxmlformats.org/officeDocument/2006/relationships/customXml" Target="../ink/ink20.xml"/><Relationship Id="rId7" Type="http://schemas.openxmlformats.org/officeDocument/2006/relationships/image" Target="../media/image14.emf"/><Relationship Id="rId12" Type="http://schemas.openxmlformats.org/officeDocument/2006/relationships/customXml" Target="../ink/ink9.xml"/><Relationship Id="rId17" Type="http://schemas.openxmlformats.org/officeDocument/2006/relationships/image" Target="../media/image19.emf"/><Relationship Id="rId25" Type="http://schemas.openxmlformats.org/officeDocument/2006/relationships/image" Target="../media/image23.emf"/><Relationship Id="rId33" Type="http://schemas.openxmlformats.org/officeDocument/2006/relationships/image" Target="../media/image27.emf"/><Relationship Id="rId2" Type="http://schemas.openxmlformats.org/officeDocument/2006/relationships/notesSlide" Target="../notesSlides/notesSlide11.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6.emf"/><Relationship Id="rId24" Type="http://schemas.openxmlformats.org/officeDocument/2006/relationships/customXml" Target="../ink/ink15.xml"/><Relationship Id="rId32" Type="http://schemas.openxmlformats.org/officeDocument/2006/relationships/customXml" Target="../ink/ink19.xml"/><Relationship Id="rId5" Type="http://schemas.openxmlformats.org/officeDocument/2006/relationships/image" Target="../media/image13.emf"/><Relationship Id="rId15" Type="http://schemas.openxmlformats.org/officeDocument/2006/relationships/image" Target="../media/image18.emf"/><Relationship Id="rId23" Type="http://schemas.openxmlformats.org/officeDocument/2006/relationships/image" Target="../media/image22.emf"/><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20.emf"/><Relationship Id="rId31" Type="http://schemas.openxmlformats.org/officeDocument/2006/relationships/image" Target="../media/image26.emf"/><Relationship Id="rId4" Type="http://schemas.openxmlformats.org/officeDocument/2006/relationships/customXml" Target="../ink/ink5.xml"/><Relationship Id="rId9" Type="http://schemas.openxmlformats.org/officeDocument/2006/relationships/image" Target="../media/image15.emf"/><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4.emf"/><Relationship Id="rId30" Type="http://schemas.openxmlformats.org/officeDocument/2006/relationships/customXml" Target="../ink/ink18.xml"/><Relationship Id="rId35" Type="http://schemas.openxmlformats.org/officeDocument/2006/relationships/image" Target="../media/image28.emf"/><Relationship Id="rId8" Type="http://schemas.openxmlformats.org/officeDocument/2006/relationships/customXml" Target="../ink/ink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22.x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5.xml"/><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7.xml"/><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9.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31.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C297B-4F96-42FB-A266-5261B6616F9B}"/>
              </a:ext>
            </a:extLst>
          </p:cNvPr>
          <p:cNvSpPr>
            <a:spLocks noGrp="1"/>
          </p:cNvSpPr>
          <p:nvPr>
            <p:ph type="ctrTitle"/>
          </p:nvPr>
        </p:nvSpPr>
        <p:spPr/>
        <p:txBody>
          <a:bodyPr/>
          <a:lstStyle/>
          <a:p>
            <a:r>
              <a:rPr lang="it-IT" dirty="0"/>
              <a:t>Logica 23-24</a:t>
            </a:r>
          </a:p>
        </p:txBody>
      </p:sp>
      <p:sp>
        <p:nvSpPr>
          <p:cNvPr id="3" name="Sottotitolo 2">
            <a:extLst>
              <a:ext uri="{FF2B5EF4-FFF2-40B4-BE49-F238E27FC236}">
                <a16:creationId xmlns:a16="http://schemas.microsoft.com/office/drawing/2014/main" id="{40B88DC8-00DE-4203-9235-BB92A16B731A}"/>
              </a:ext>
            </a:extLst>
          </p:cNvPr>
          <p:cNvSpPr>
            <a:spLocks noGrp="1"/>
          </p:cNvSpPr>
          <p:nvPr>
            <p:ph type="subTitle" idx="1"/>
          </p:nvPr>
        </p:nvSpPr>
        <p:spPr/>
        <p:txBody>
          <a:bodyPr/>
          <a:lstStyle/>
          <a:p>
            <a:r>
              <a:rPr lang="it-IT" dirty="0"/>
              <a:t>Lezioni 21-24</a:t>
            </a:r>
          </a:p>
        </p:txBody>
      </p:sp>
    </p:spTree>
    <p:extLst>
      <p:ext uri="{BB962C8B-B14F-4D97-AF65-F5344CB8AC3E}">
        <p14:creationId xmlns:p14="http://schemas.microsoft.com/office/powerpoint/2010/main" val="404689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4.4	Regole derivate</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1"/>
            <a:ext cx="8305799" cy="41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200" dirty="0">
                <a:latin typeface="Calibri" panose="020F0502020204030204" pitchFamily="34" charset="0"/>
                <a:ea typeface="Times New Roman" panose="02020603050405020304" pitchFamily="18" charset="0"/>
                <a:cs typeface="Calibri" panose="020F0502020204030204" pitchFamily="34" charset="0"/>
              </a:rPr>
              <a:t>Esempio: dimostrare </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&amp;</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it-IT" sz="2600" i="1"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A7BB63C-EE82-BD5C-0468-CEE8550AF360}"/>
              </a:ext>
            </a:extLst>
          </p:cNvPr>
          <p:cNvPicPr>
            <a:picLocks noChangeAspect="1"/>
          </p:cNvPicPr>
          <p:nvPr/>
        </p:nvPicPr>
        <p:blipFill>
          <a:blip r:embed="rId2"/>
          <a:stretch>
            <a:fillRect/>
          </a:stretch>
        </p:blipFill>
        <p:spPr>
          <a:xfrm>
            <a:off x="2667000" y="2209800"/>
            <a:ext cx="5303520" cy="1717040"/>
          </a:xfrm>
          <a:prstGeom prst="rect">
            <a:avLst/>
          </a:prstGeom>
        </p:spPr>
      </p:pic>
    </p:spTree>
    <p:extLst>
      <p:ext uri="{BB962C8B-B14F-4D97-AF65-F5344CB8AC3E}">
        <p14:creationId xmlns:p14="http://schemas.microsoft.com/office/powerpoint/2010/main" val="235486369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573E7-2582-4379-BDA4-4664C6DD30F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080D1DF-68DB-4535-B80A-810FF2AD51D6}"/>
              </a:ext>
            </a:extLst>
          </p:cNvPr>
          <p:cNvSpPr>
            <a:spLocks noGrp="1"/>
          </p:cNvSpPr>
          <p:nvPr>
            <p:ph idx="1"/>
          </p:nvPr>
        </p:nvSpPr>
        <p:spPr/>
        <p:txBody>
          <a:bodyPr/>
          <a:lstStyle/>
          <a:p>
            <a:r>
              <a:rPr lang="it-IT" dirty="0"/>
              <a:t>giovedì 11 aprile ore 15-17 è prevista assemblea con gli studenti</a:t>
            </a:r>
          </a:p>
          <a:p>
            <a:r>
              <a:rPr lang="it-IT" dirty="0"/>
              <a:t>Rimandiamo le lezioni a venerdì 19 Aprile?</a:t>
            </a:r>
          </a:p>
        </p:txBody>
      </p:sp>
    </p:spTree>
    <p:extLst>
      <p:ext uri="{BB962C8B-B14F-4D97-AF65-F5344CB8AC3E}">
        <p14:creationId xmlns:p14="http://schemas.microsoft.com/office/powerpoint/2010/main" val="71264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DC (es. 4.32, p. 126)</a:t>
            </a:r>
          </a:p>
        </p:txBody>
      </p:sp>
      <p:sp>
        <p:nvSpPr>
          <p:cNvPr id="3" name="Segnaposto contenuto 2"/>
          <p:cNvSpPr>
            <a:spLocks noGrp="1"/>
          </p:cNvSpPr>
          <p:nvPr>
            <p:ph idx="1"/>
          </p:nvPr>
        </p:nvSpPr>
        <p:spPr/>
        <p:txBody>
          <a:bodyPr/>
          <a:lstStyle/>
          <a:p>
            <a:r>
              <a:rPr lang="it-IT"/>
              <a:t>v. prossima slide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98" y="1456660"/>
            <a:ext cx="9462976" cy="5322924"/>
          </a:xfrm>
          <a:prstGeom prst="rect">
            <a:avLst/>
          </a:prstGeom>
        </p:spPr>
      </p:pic>
    </p:spTree>
    <p:extLst>
      <p:ext uri="{BB962C8B-B14F-4D97-AF65-F5344CB8AC3E}">
        <p14:creationId xmlns:p14="http://schemas.microsoft.com/office/powerpoint/2010/main" val="396796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a:t>Reiterazione (RE)</a:t>
            </a:r>
          </a:p>
        </p:txBody>
      </p:sp>
      <p:sp>
        <p:nvSpPr>
          <p:cNvPr id="3075" name="Segnaposto contenuto 2"/>
          <p:cNvSpPr>
            <a:spLocks noGrp="1"/>
          </p:cNvSpPr>
          <p:nvPr>
            <p:ph idx="1"/>
          </p:nvPr>
        </p:nvSpPr>
        <p:spPr/>
        <p:txBody>
          <a:bodyPr/>
          <a:lstStyle/>
          <a:p>
            <a:pPr eaLnBrk="1" hangingPunct="1"/>
            <a:r>
              <a:rPr lang="it-IT" dirty="0"/>
              <a:t>v. p. 126 (ex 111)</a:t>
            </a:r>
          </a:p>
          <a:p>
            <a:pPr eaLnBrk="1" hangingPunct="1"/>
            <a:r>
              <a:rPr lang="it-IT" dirty="0"/>
              <a:t>P |- P </a:t>
            </a:r>
          </a:p>
          <a:p>
            <a:pPr eaLnBrk="1" hangingPunct="1"/>
            <a:r>
              <a:rPr lang="it-IT" dirty="0"/>
              <a:t>1     P        A</a:t>
            </a:r>
          </a:p>
          <a:p>
            <a:pPr eaLnBrk="1" hangingPunct="1"/>
            <a:r>
              <a:rPr lang="it-IT" dirty="0"/>
              <a:t>2     P &amp; </a:t>
            </a:r>
            <a:r>
              <a:rPr lang="it-IT" dirty="0" err="1"/>
              <a:t>P</a:t>
            </a:r>
            <a:r>
              <a:rPr lang="it-IT" dirty="0"/>
              <a:t>     1,1, </a:t>
            </a:r>
            <a:r>
              <a:rPr lang="it-IT" dirty="0" err="1"/>
              <a:t>&amp;I</a:t>
            </a:r>
            <a:endParaRPr lang="it-IT" dirty="0"/>
          </a:p>
          <a:p>
            <a:pPr eaLnBrk="1" hangingPunct="1"/>
            <a:r>
              <a:rPr lang="it-IT" dirty="0"/>
              <a:t>3     P              2,   &amp; E</a:t>
            </a:r>
          </a:p>
        </p:txBody>
      </p:sp>
    </p:spTree>
    <p:extLst>
      <p:ext uri="{BB962C8B-B14F-4D97-AF65-F5344CB8AC3E}">
        <p14:creationId xmlns:p14="http://schemas.microsoft.com/office/powerpoint/2010/main" val="20486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Nota su RE (reiterazione) </a:t>
            </a:r>
          </a:p>
        </p:txBody>
      </p:sp>
      <p:sp>
        <p:nvSpPr>
          <p:cNvPr id="3" name="Segnaposto contenuto 2"/>
          <p:cNvSpPr>
            <a:spLocks noGrp="1"/>
          </p:cNvSpPr>
          <p:nvPr>
            <p:ph idx="1"/>
          </p:nvPr>
        </p:nvSpPr>
        <p:spPr/>
        <p:txBody>
          <a:bodyPr>
            <a:normAutofit/>
          </a:bodyPr>
          <a:lstStyle/>
          <a:p>
            <a:r>
              <a:rPr lang="it-IT">
                <a:sym typeface="Symbol" panose="05050102010706020507" pitchFamily="18" charset="2"/>
              </a:rPr>
              <a:t></a:t>
            </a:r>
            <a:r>
              <a:rPr lang="it-IT"/>
              <a:t> |- </a:t>
            </a:r>
            <a:r>
              <a:rPr lang="it-IT">
                <a:sym typeface="Symbol" panose="05050102010706020507" pitchFamily="18" charset="2"/>
              </a:rPr>
              <a:t></a:t>
            </a:r>
            <a:r>
              <a:rPr lang="it-IT"/>
              <a:t> </a:t>
            </a:r>
            <a:endParaRPr lang="it-IT" dirty="0"/>
          </a:p>
          <a:p>
            <a:r>
              <a:rPr lang="it-IT" dirty="0"/>
              <a:t>Questa regola che per noi è derivata in altri sistemi è primitiva (evitando così lo stratagemma del considerare due volte una stessa riga)</a:t>
            </a:r>
          </a:p>
          <a:p>
            <a:r>
              <a:rPr lang="it-IT" dirty="0"/>
              <a:t>In altri sistemi (</a:t>
            </a:r>
            <a:r>
              <a:rPr lang="it-IT" dirty="0" err="1"/>
              <a:t>Montague</a:t>
            </a:r>
            <a:r>
              <a:rPr lang="it-IT" dirty="0"/>
              <a:t>, </a:t>
            </a:r>
            <a:r>
              <a:rPr lang="it-IT" dirty="0" err="1"/>
              <a:t>Fitch</a:t>
            </a:r>
            <a:r>
              <a:rPr lang="it-IT" dirty="0"/>
              <a:t>) risulta spesso necessaria, perché bisogna "importare" dentro </a:t>
            </a:r>
            <a:r>
              <a:rPr lang="it-IT"/>
              <a:t>una sotto-derivazione una </a:t>
            </a:r>
            <a:r>
              <a:rPr lang="it-IT" dirty="0"/>
              <a:t>formula già asserita nella derivazione principale.</a:t>
            </a:r>
          </a:p>
          <a:p>
            <a:r>
              <a:rPr lang="it-IT" dirty="0"/>
              <a:t>Nel nostro sistema è invece più raro doverla usare. Il libro dà questo esempio:</a:t>
            </a:r>
          </a:p>
          <a:p>
            <a:endParaRPr lang="it-IT" dirty="0"/>
          </a:p>
        </p:txBody>
      </p:sp>
    </p:spTree>
    <p:extLst>
      <p:ext uri="{BB962C8B-B14F-4D97-AF65-F5344CB8AC3E}">
        <p14:creationId xmlns:p14="http://schemas.microsoft.com/office/powerpoint/2010/main" val="401017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di uso di RE</a:t>
            </a:r>
          </a:p>
        </p:txBody>
      </p:sp>
      <p:sp>
        <p:nvSpPr>
          <p:cNvPr id="3" name="Segnaposto contenuto 2"/>
          <p:cNvSpPr>
            <a:spLocks noGrp="1"/>
          </p:cNvSpPr>
          <p:nvPr>
            <p:ph idx="1"/>
          </p:nvPr>
        </p:nvSpPr>
        <p:spPr/>
        <p:txBody>
          <a:bodyPr/>
          <a:lstStyle/>
          <a:p>
            <a:r>
              <a:rPr lang="it-IT" dirty="0"/>
              <a:t>Dimostrare P |- Q -&gt; P (p. 126, es. 4.33 (p. 111, es. 4.28))</a:t>
            </a:r>
          </a:p>
          <a:p>
            <a:r>
              <a:rPr lang="it-IT" dirty="0"/>
              <a:t>1 P                A</a:t>
            </a:r>
          </a:p>
          <a:p>
            <a:r>
              <a:rPr lang="it-IT" dirty="0"/>
              <a:t>2   Q               H</a:t>
            </a:r>
          </a:p>
          <a:p>
            <a:r>
              <a:rPr lang="it-IT" dirty="0"/>
              <a:t>3  P             1, RE</a:t>
            </a:r>
          </a:p>
          <a:p>
            <a:r>
              <a:rPr lang="it-IT" dirty="0"/>
              <a:t>4   Q -&gt; P      2-3, -&gt; I</a:t>
            </a:r>
          </a:p>
        </p:txBody>
      </p:sp>
      <p:cxnSp>
        <p:nvCxnSpPr>
          <p:cNvPr id="5" name="Connettore 1 4"/>
          <p:cNvCxnSpPr/>
          <p:nvPr/>
        </p:nvCxnSpPr>
        <p:spPr>
          <a:xfrm>
            <a:off x="1455770" y="2847149"/>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6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4.34 (ex 4.29)</a:t>
            </a:r>
          </a:p>
        </p:txBody>
      </p:sp>
      <p:sp>
        <p:nvSpPr>
          <p:cNvPr id="4099" name="Rectangle 3"/>
          <p:cNvSpPr>
            <a:spLocks noGrp="1" noChangeArrowheads="1"/>
          </p:cNvSpPr>
          <p:nvPr>
            <p:ph type="body" idx="1"/>
          </p:nvPr>
        </p:nvSpPr>
        <p:spPr>
          <a:xfrm>
            <a:off x="1676400" y="685800"/>
            <a:ext cx="8839200" cy="2057400"/>
          </a:xfrm>
        </p:spPr>
        <p:txBody>
          <a:bodyPr/>
          <a:lstStyle/>
          <a:p>
            <a:pPr eaLnBrk="1" hangingPunct="1">
              <a:buFontTx/>
              <a:buNone/>
            </a:pPr>
            <a:r>
              <a:rPr lang="it-IT"/>
              <a:t>Dimostrare la regola derivata CON, cioè:</a:t>
            </a:r>
          </a:p>
          <a:p>
            <a:pPr algn="ctr" eaLnBrk="1" hangingPunct="1">
              <a:buFontTx/>
              <a:buNone/>
            </a:pPr>
            <a:r>
              <a:rPr lang="it-IT" i="1"/>
              <a:t>P</a:t>
            </a:r>
            <a:r>
              <a:rPr lang="it-IT"/>
              <a:t>, </a:t>
            </a:r>
            <a:r>
              <a:rPr lang="it-IT">
                <a:sym typeface="Symbol" pitchFamily="18" charset="2"/>
              </a:rPr>
              <a:t></a:t>
            </a:r>
            <a:r>
              <a:rPr lang="it-IT" i="1"/>
              <a:t>P</a:t>
            </a:r>
            <a:r>
              <a:rPr lang="it-IT"/>
              <a:t> |– </a:t>
            </a:r>
            <a:r>
              <a:rPr lang="it-IT" i="1"/>
              <a:t>Q</a:t>
            </a:r>
          </a:p>
        </p:txBody>
      </p:sp>
      <p:sp>
        <p:nvSpPr>
          <p:cNvPr id="4100"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89446" name="Picture 6"/>
          <p:cNvPicPr>
            <a:picLocks noChangeAspect="1" noChangeArrowheads="1"/>
          </p:cNvPicPr>
          <p:nvPr/>
        </p:nvPicPr>
        <p:blipFill>
          <a:blip r:embed="rId3" cstate="print"/>
          <a:srcRect/>
          <a:stretch>
            <a:fillRect/>
          </a:stretch>
        </p:blipFill>
        <p:spPr bwMode="auto">
          <a:xfrm>
            <a:off x="2247900" y="3000376"/>
            <a:ext cx="7696200" cy="2409825"/>
          </a:xfrm>
          <a:prstGeom prst="rect">
            <a:avLst/>
          </a:prstGeom>
          <a:noFill/>
          <a:ln w="9525">
            <a:noFill/>
            <a:miter lim="800000"/>
            <a:headEnd/>
            <a:tailEnd/>
          </a:ln>
        </p:spPr>
      </p:pic>
    </p:spTree>
    <p:extLst>
      <p:ext uri="{BB962C8B-B14F-4D97-AF65-F5344CB8AC3E}">
        <p14:creationId xmlns:p14="http://schemas.microsoft.com/office/powerpoint/2010/main" val="13837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anim calcmode="lin" valueType="num">
                                      <p:cBhvr additive="base">
                                        <p:cTn id="7" dur="500" fill="hold"/>
                                        <p:tgtEl>
                                          <p:spTgt spid="189446"/>
                                        </p:tgtEl>
                                        <p:attrNameLst>
                                          <p:attrName>ppt_x</p:attrName>
                                        </p:attrNameLst>
                                      </p:cBhvr>
                                      <p:tavLst>
                                        <p:tav tm="0">
                                          <p:val>
                                            <p:strVal val="0-#ppt_w/2"/>
                                          </p:val>
                                        </p:tav>
                                        <p:tav tm="100000">
                                          <p:val>
                                            <p:strVal val="#ppt_x"/>
                                          </p:val>
                                        </p:tav>
                                      </p:tavLst>
                                    </p:anim>
                                    <p:anim calcmode="lin" valueType="num">
                                      <p:cBhvr additive="base">
                                        <p:cTn id="8"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Sillogismo disgiuntivo (SD)</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766" y="1382343"/>
            <a:ext cx="9734501" cy="5475657"/>
          </a:xfrm>
          <a:prstGeom prst="rect">
            <a:avLst/>
          </a:prstGeom>
        </p:spPr>
      </p:pic>
    </p:spTree>
    <p:extLst>
      <p:ext uri="{BB962C8B-B14F-4D97-AF65-F5344CB8AC3E}">
        <p14:creationId xmlns:p14="http://schemas.microsoft.com/office/powerpoint/2010/main" val="412942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Esercizio risolto 4.36 (4.31)</a:t>
            </a:r>
          </a:p>
        </p:txBody>
      </p:sp>
      <p:sp>
        <p:nvSpPr>
          <p:cNvPr id="3" name="Segnaposto contenuto 2"/>
          <p:cNvSpPr>
            <a:spLocks noGrp="1"/>
          </p:cNvSpPr>
          <p:nvPr>
            <p:ph idx="1"/>
          </p:nvPr>
        </p:nvSpPr>
        <p:spPr/>
        <p:txBody>
          <a:bodyPr/>
          <a:lstStyle/>
          <a:p>
            <a:pPr>
              <a:buNone/>
            </a:pPr>
            <a:r>
              <a:rPr lang="it-IT" dirty="0"/>
              <a:t>Dimostrare:</a:t>
            </a:r>
          </a:p>
          <a:p>
            <a:pPr algn="ctr">
              <a:buNone/>
            </a:pPr>
            <a:r>
              <a:rPr lang="it-IT" dirty="0">
                <a:sym typeface="Symbol" pitchFamily="18" charset="2"/>
              </a:rPr>
              <a:t></a:t>
            </a:r>
            <a:r>
              <a:rPr lang="it-IT" i="1" dirty="0"/>
              <a:t>P</a:t>
            </a:r>
            <a:r>
              <a:rPr lang="it-IT" dirty="0"/>
              <a:t> → </a:t>
            </a:r>
            <a:r>
              <a:rPr lang="it-IT" i="1" dirty="0"/>
              <a:t>Q</a:t>
            </a:r>
            <a:r>
              <a:rPr lang="it-IT" dirty="0"/>
              <a:t>, </a:t>
            </a:r>
            <a:r>
              <a:rPr lang="it-IT" i="1" dirty="0"/>
              <a:t>R</a:t>
            </a:r>
            <a:r>
              <a:rPr lang="it-IT" dirty="0"/>
              <a:t> → </a:t>
            </a:r>
            <a:r>
              <a:rPr lang="it-IT" i="1" dirty="0"/>
              <a:t>S</a:t>
            </a:r>
            <a:r>
              <a:rPr lang="it-IT" dirty="0"/>
              <a:t>, </a:t>
            </a:r>
            <a:r>
              <a:rPr lang="it-IT" dirty="0">
                <a:sym typeface="Symbol" pitchFamily="18" charset="2"/>
              </a:rPr>
              <a:t></a:t>
            </a:r>
            <a:r>
              <a:rPr lang="it-IT" i="1" dirty="0"/>
              <a:t>P</a:t>
            </a:r>
            <a:r>
              <a:rPr lang="it-IT" dirty="0"/>
              <a:t> </a:t>
            </a:r>
            <a:r>
              <a:rPr lang="it-IT" dirty="0">
                <a:sym typeface="Symbol" pitchFamily="18" charset="2"/>
              </a:rPr>
              <a:t></a:t>
            </a:r>
            <a:r>
              <a:rPr lang="it-IT" dirty="0"/>
              <a:t> </a:t>
            </a:r>
            <a:r>
              <a:rPr lang="it-IT" i="1" dirty="0"/>
              <a:t>R</a:t>
            </a:r>
            <a:r>
              <a:rPr lang="it-IT" dirty="0"/>
              <a:t>, </a:t>
            </a:r>
            <a:r>
              <a:rPr lang="it-IT" dirty="0">
                <a:sym typeface="Symbol" pitchFamily="18" charset="2"/>
              </a:rPr>
              <a:t></a:t>
            </a:r>
            <a:r>
              <a:rPr lang="it-IT" i="1" dirty="0"/>
              <a:t>Q</a:t>
            </a:r>
            <a:r>
              <a:rPr lang="it-IT" dirty="0"/>
              <a:t> |– </a:t>
            </a:r>
            <a:r>
              <a:rPr lang="it-IT" i="1" dirty="0"/>
              <a:t>S</a:t>
            </a:r>
          </a:p>
          <a:p>
            <a:pPr>
              <a:buNone/>
            </a:pPr>
            <a:r>
              <a:rPr lang="it-IT" dirty="0"/>
              <a:t>Possibile strategia che sfrutta alcune regole derivate:</a:t>
            </a:r>
          </a:p>
          <a:p>
            <a:pPr>
              <a:buNone/>
            </a:pPr>
            <a:r>
              <a:rPr lang="it-IT" dirty="0"/>
              <a:t>Mi interessa arrivare ad S</a:t>
            </a:r>
          </a:p>
          <a:p>
            <a:pPr>
              <a:buNone/>
            </a:pPr>
            <a:r>
              <a:rPr lang="it-IT" dirty="0"/>
              <a:t>So che con il dilemma costruttivo le prime 3 premesse mi permettono di arrivare almeno a Q v S</a:t>
            </a:r>
          </a:p>
          <a:p>
            <a:pPr>
              <a:buNone/>
            </a:pPr>
            <a:r>
              <a:rPr lang="it-IT" dirty="0"/>
              <a:t>Da Q v S posso arrivare ad S grazie alla premessa </a:t>
            </a:r>
            <a:r>
              <a:rPr lang="it-IT" dirty="0">
                <a:sym typeface="Symbol" pitchFamily="18" charset="2"/>
              </a:rPr>
              <a:t></a:t>
            </a:r>
            <a:r>
              <a:rPr lang="it-IT" dirty="0"/>
              <a:t>Q e il sillogismo disgiuntivo</a:t>
            </a:r>
          </a:p>
          <a:p>
            <a:pPr>
              <a:buNone/>
            </a:pPr>
            <a:r>
              <a:rPr lang="it-IT" dirty="0"/>
              <a:t>SOLUZIONE …</a:t>
            </a:r>
          </a:p>
          <a:p>
            <a:endParaRPr lang="it-IT" dirty="0"/>
          </a:p>
        </p:txBody>
      </p:sp>
    </p:spTree>
    <p:extLst>
      <p:ext uri="{BB962C8B-B14F-4D97-AF65-F5344CB8AC3E}">
        <p14:creationId xmlns:p14="http://schemas.microsoft.com/office/powerpoint/2010/main" val="59869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4.36 (4.31)</a:t>
            </a:r>
          </a:p>
        </p:txBody>
      </p:sp>
      <p:sp>
        <p:nvSpPr>
          <p:cNvPr id="7171"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dirty="0">
                <a:sym typeface="Symbol" pitchFamily="18" charset="2"/>
              </a:rPr>
              <a:t></a:t>
            </a:r>
            <a:r>
              <a:rPr lang="it-IT" i="1" dirty="0"/>
              <a:t>P</a:t>
            </a:r>
            <a:r>
              <a:rPr lang="it-IT" dirty="0"/>
              <a:t> → </a:t>
            </a:r>
            <a:r>
              <a:rPr lang="it-IT" i="1" dirty="0"/>
              <a:t>Q</a:t>
            </a:r>
            <a:r>
              <a:rPr lang="it-IT" dirty="0"/>
              <a:t>, </a:t>
            </a:r>
            <a:r>
              <a:rPr lang="it-IT" i="1" dirty="0"/>
              <a:t>R</a:t>
            </a:r>
            <a:r>
              <a:rPr lang="it-IT" dirty="0"/>
              <a:t> → </a:t>
            </a:r>
            <a:r>
              <a:rPr lang="it-IT" i="1" dirty="0"/>
              <a:t>S</a:t>
            </a:r>
            <a:r>
              <a:rPr lang="it-IT" dirty="0"/>
              <a:t>, </a:t>
            </a:r>
            <a:r>
              <a:rPr lang="it-IT" dirty="0">
                <a:sym typeface="Symbol" pitchFamily="18" charset="2"/>
              </a:rPr>
              <a:t></a:t>
            </a:r>
            <a:r>
              <a:rPr lang="it-IT" i="1" dirty="0"/>
              <a:t>P</a:t>
            </a:r>
            <a:r>
              <a:rPr lang="it-IT" dirty="0"/>
              <a:t> </a:t>
            </a:r>
            <a:r>
              <a:rPr lang="it-IT" dirty="0">
                <a:sym typeface="Symbol" pitchFamily="18" charset="2"/>
              </a:rPr>
              <a:t></a:t>
            </a:r>
            <a:r>
              <a:rPr lang="it-IT" dirty="0"/>
              <a:t> </a:t>
            </a:r>
            <a:r>
              <a:rPr lang="it-IT" i="1" dirty="0"/>
              <a:t>R</a:t>
            </a:r>
            <a:r>
              <a:rPr lang="it-IT" dirty="0"/>
              <a:t>, </a:t>
            </a:r>
            <a:r>
              <a:rPr lang="it-IT" dirty="0">
                <a:sym typeface="Symbol" pitchFamily="18" charset="2"/>
              </a:rPr>
              <a:t></a:t>
            </a:r>
            <a:r>
              <a:rPr lang="it-IT" i="1" dirty="0"/>
              <a:t>Q</a:t>
            </a:r>
            <a:r>
              <a:rPr lang="it-IT" dirty="0"/>
              <a:t> |– </a:t>
            </a:r>
            <a:r>
              <a:rPr lang="it-IT" i="1" dirty="0"/>
              <a:t>S</a:t>
            </a:r>
          </a:p>
        </p:txBody>
      </p:sp>
      <p:sp>
        <p:nvSpPr>
          <p:cNvPr id="7172"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dirty="0">
                <a:solidFill>
                  <a:schemeClr val="tx2"/>
                </a:solidFill>
              </a:rPr>
              <a:t>Soluzione</a:t>
            </a:r>
          </a:p>
        </p:txBody>
      </p:sp>
      <p:pic>
        <p:nvPicPr>
          <p:cNvPr id="190470" name="Picture 6"/>
          <p:cNvPicPr>
            <a:picLocks noChangeAspect="1" noChangeArrowheads="1"/>
          </p:cNvPicPr>
          <p:nvPr/>
        </p:nvPicPr>
        <p:blipFill>
          <a:blip r:embed="rId3" cstate="print"/>
          <a:srcRect/>
          <a:stretch>
            <a:fillRect/>
          </a:stretch>
        </p:blipFill>
        <p:spPr bwMode="auto">
          <a:xfrm>
            <a:off x="2300289" y="3190876"/>
            <a:ext cx="7591425" cy="2524125"/>
          </a:xfrm>
          <a:prstGeom prst="rect">
            <a:avLst/>
          </a:prstGeom>
          <a:noFill/>
          <a:ln w="9525">
            <a:noFill/>
            <a:miter lim="800000"/>
            <a:headEnd/>
            <a:tailEnd/>
          </a:ln>
        </p:spPr>
      </p:pic>
    </p:spTree>
    <p:extLst>
      <p:ext uri="{BB962C8B-B14F-4D97-AF65-F5344CB8AC3E}">
        <p14:creationId xmlns:p14="http://schemas.microsoft.com/office/powerpoint/2010/main" val="30753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0470"/>
                                        </p:tgtEl>
                                        <p:attrNameLst>
                                          <p:attrName>style.visibility</p:attrName>
                                        </p:attrNameLst>
                                      </p:cBhvr>
                                      <p:to>
                                        <p:strVal val="visible"/>
                                      </p:to>
                                    </p:set>
                                    <p:anim calcmode="lin" valueType="num">
                                      <p:cBhvr additive="base">
                                        <p:cTn id="7" dur="500" fill="hold"/>
                                        <p:tgtEl>
                                          <p:spTgt spid="190470"/>
                                        </p:tgtEl>
                                        <p:attrNameLst>
                                          <p:attrName>ppt_x</p:attrName>
                                        </p:attrNameLst>
                                      </p:cBhvr>
                                      <p:tavLst>
                                        <p:tav tm="0">
                                          <p:val>
                                            <p:strVal val="0-#ppt_w/2"/>
                                          </p:val>
                                        </p:tav>
                                        <p:tav tm="100000">
                                          <p:val>
                                            <p:strVal val="#ppt_x"/>
                                          </p:val>
                                        </p:tav>
                                      </p:tavLst>
                                    </p:anim>
                                    <p:anim calcmode="lin" valueType="num">
                                      <p:cBhvr additive="base">
                                        <p:cTn id="8" dur="500" fill="hold"/>
                                        <p:tgtEl>
                                          <p:spTgt spid="190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8D09A7-004F-4A90-8D1B-0041C27369D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DDDA30D-9BA8-418E-9EE5-B50631F097FE}"/>
              </a:ext>
            </a:extLst>
          </p:cNvPr>
          <p:cNvSpPr>
            <a:spLocks noGrp="1"/>
          </p:cNvSpPr>
          <p:nvPr>
            <p:ph idx="1"/>
          </p:nvPr>
        </p:nvSpPr>
        <p:spPr>
          <a:xfrm>
            <a:off x="838200" y="1825625"/>
            <a:ext cx="10515600" cy="4351338"/>
          </a:xfrm>
        </p:spPr>
        <p:txBody>
          <a:bodyPr/>
          <a:lstStyle/>
          <a:p>
            <a:r>
              <a:rPr lang="it-IT" dirty="0"/>
              <a:t>Lezioni 21-22</a:t>
            </a:r>
          </a:p>
          <a:p>
            <a:r>
              <a:rPr lang="it-IT" dirty="0"/>
              <a:t>4/4/24</a:t>
            </a:r>
          </a:p>
          <a:p>
            <a:endParaRPr lang="it-IT" dirty="0"/>
          </a:p>
        </p:txBody>
      </p:sp>
    </p:spTree>
    <p:extLst>
      <p:ext uri="{BB962C8B-B14F-4D97-AF65-F5344CB8AC3E}">
        <p14:creationId xmlns:p14="http://schemas.microsoft.com/office/powerpoint/2010/main" val="3718502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E244E-9FF6-4D34-949C-C2EC9A5F27F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7F0C627-40E1-4C60-A121-60E081BB11C5}"/>
              </a:ext>
            </a:extLst>
          </p:cNvPr>
          <p:cNvSpPr>
            <a:spLocks noGrp="1"/>
          </p:cNvSpPr>
          <p:nvPr>
            <p:ph idx="1"/>
          </p:nvPr>
        </p:nvSpPr>
        <p:spPr>
          <a:xfrm>
            <a:off x="930965" y="1812373"/>
            <a:ext cx="10515600" cy="4351338"/>
          </a:xfrm>
        </p:spPr>
        <p:txBody>
          <a:bodyPr/>
          <a:lstStyle/>
          <a:p>
            <a:r>
              <a:rPr lang="it-IT" dirty="0">
                <a:sym typeface="Symbol" pitchFamily="18" charset="2"/>
              </a:rPr>
              <a:t></a:t>
            </a:r>
            <a:r>
              <a:rPr lang="it-IT" i="1" dirty="0"/>
              <a:t>P</a:t>
            </a:r>
            <a:r>
              <a:rPr lang="it-IT" dirty="0"/>
              <a:t> → </a:t>
            </a:r>
            <a:r>
              <a:rPr lang="it-IT" i="1" dirty="0"/>
              <a:t>Q</a:t>
            </a:r>
            <a:r>
              <a:rPr lang="it-IT" dirty="0"/>
              <a:t>, </a:t>
            </a:r>
            <a:r>
              <a:rPr lang="it-IT" i="1" dirty="0"/>
              <a:t>R</a:t>
            </a:r>
            <a:r>
              <a:rPr lang="it-IT" dirty="0"/>
              <a:t> → </a:t>
            </a:r>
            <a:r>
              <a:rPr lang="it-IT" i="1" dirty="0"/>
              <a:t>S</a:t>
            </a:r>
            <a:r>
              <a:rPr lang="it-IT" dirty="0"/>
              <a:t>, </a:t>
            </a:r>
            <a:r>
              <a:rPr lang="it-IT" dirty="0">
                <a:sym typeface="Symbol" pitchFamily="18" charset="2"/>
              </a:rPr>
              <a:t></a:t>
            </a:r>
            <a:r>
              <a:rPr lang="it-IT" i="1" dirty="0"/>
              <a:t>P</a:t>
            </a:r>
            <a:r>
              <a:rPr lang="it-IT" dirty="0"/>
              <a:t> </a:t>
            </a:r>
            <a:r>
              <a:rPr lang="it-IT" dirty="0">
                <a:sym typeface="Symbol" pitchFamily="18" charset="2"/>
              </a:rPr>
              <a:t></a:t>
            </a:r>
            <a:r>
              <a:rPr lang="it-IT" dirty="0"/>
              <a:t> </a:t>
            </a:r>
            <a:r>
              <a:rPr lang="it-IT" i="1" dirty="0"/>
              <a:t>R</a:t>
            </a:r>
            <a:r>
              <a:rPr lang="it-IT" dirty="0"/>
              <a:t>, </a:t>
            </a:r>
            <a:r>
              <a:rPr lang="it-IT" dirty="0">
                <a:sym typeface="Symbol" pitchFamily="18" charset="2"/>
              </a:rPr>
              <a:t></a:t>
            </a:r>
            <a:r>
              <a:rPr lang="it-IT" i="1" dirty="0"/>
              <a:t>Q</a:t>
            </a:r>
            <a:r>
              <a:rPr lang="it-IT" dirty="0"/>
              <a:t> |– </a:t>
            </a:r>
            <a:r>
              <a:rPr lang="it-IT" i="1" dirty="0"/>
              <a:t>S</a:t>
            </a:r>
          </a:p>
          <a:p>
            <a:r>
              <a:rPr lang="it-IT" dirty="0"/>
              <a:t>5  - - P      1, 4, MT</a:t>
            </a:r>
          </a:p>
          <a:p>
            <a:r>
              <a:rPr lang="it-IT" dirty="0"/>
              <a:t>6    R             3,5 SD</a:t>
            </a:r>
          </a:p>
          <a:p>
            <a:r>
              <a:rPr lang="it-IT" dirty="0"/>
              <a:t>7    S               2,6, -&gt;E</a:t>
            </a:r>
          </a:p>
        </p:txBody>
      </p:sp>
    </p:spTree>
    <p:extLst>
      <p:ext uri="{BB962C8B-B14F-4D97-AF65-F5344CB8AC3E}">
        <p14:creationId xmlns:p14="http://schemas.microsoft.com/office/powerpoint/2010/main" val="3351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556181" y="1206631"/>
            <a:ext cx="8749645" cy="565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Ci sono </a:t>
            </a:r>
            <a:r>
              <a:rPr lang="it-IT" dirty="0" err="1"/>
              <a:t>fbf</a:t>
            </a:r>
            <a:r>
              <a:rPr lang="it-IT" dirty="0"/>
              <a:t> che si possono dimostrare senza bisogno di alcuna premessa, cioè senza assunzioni non ipotetiche. </a:t>
            </a:r>
          </a:p>
          <a:p>
            <a:pPr eaLnBrk="0" fontAlgn="base" hangingPunct="0">
              <a:lnSpc>
                <a:spcPts val="2520"/>
              </a:lnSpc>
              <a:spcBef>
                <a:spcPts val="1100"/>
              </a:spcBef>
              <a:spcAft>
                <a:spcPct val="0"/>
              </a:spcAft>
            </a:pPr>
            <a:r>
              <a:rPr lang="it-IT" dirty="0"/>
              <a:t>Queste </a:t>
            </a:r>
            <a:r>
              <a:rPr lang="it-IT" dirty="0" err="1"/>
              <a:t>fbf</a:t>
            </a:r>
            <a:r>
              <a:rPr lang="it-IT" dirty="0"/>
              <a:t> sono dette </a:t>
            </a:r>
            <a:r>
              <a:rPr lang="it-IT" i="1" dirty="0"/>
              <a:t>teoremi</a:t>
            </a:r>
            <a:r>
              <a:rPr lang="it-IT" dirty="0"/>
              <a:t> o </a:t>
            </a:r>
            <a:r>
              <a:rPr lang="it-IT" i="1" dirty="0"/>
              <a:t>leggi</a:t>
            </a:r>
            <a:r>
              <a:rPr lang="it-IT" dirty="0"/>
              <a:t> del calcolo proposizionale, </a:t>
            </a:r>
            <a:br>
              <a:rPr lang="it-IT" dirty="0"/>
            </a:br>
            <a:r>
              <a:rPr lang="it-IT" dirty="0"/>
              <a:t>e da un punto di vista semantico corrispondono a quelle </a:t>
            </a:r>
            <a:r>
              <a:rPr lang="it-IT" dirty="0" err="1"/>
              <a:t>fbf</a:t>
            </a:r>
            <a:r>
              <a:rPr lang="it-IT" dirty="0"/>
              <a:t> che esprimono necessità logiche: le </a:t>
            </a:r>
            <a:r>
              <a:rPr lang="it-IT" i="1" dirty="0"/>
              <a:t>tautologie</a:t>
            </a:r>
            <a:r>
              <a:rPr lang="it-IT" dirty="0"/>
              <a:t>.</a:t>
            </a:r>
          </a:p>
          <a:p>
            <a:pPr eaLnBrk="0" fontAlgn="base" hangingPunct="0">
              <a:lnSpc>
                <a:spcPts val="2520"/>
              </a:lnSpc>
              <a:spcBef>
                <a:spcPts val="1100"/>
              </a:spcBef>
              <a:spcAft>
                <a:spcPct val="0"/>
              </a:spcAft>
            </a:pPr>
            <a:r>
              <a:rPr lang="it-IT" dirty="0"/>
              <a:t>Per indicare che una </a:t>
            </a:r>
            <a:r>
              <a:rPr lang="it-IT" dirty="0" err="1"/>
              <a:t>fbf</a:t>
            </a:r>
            <a:r>
              <a:rPr lang="it-IT" dirty="0"/>
              <a:t> è un teorema le anteponiamo il simbolo ‘</a:t>
            </a:r>
            <a:r>
              <a:rPr lang="it-IT"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a:t>’.</a:t>
            </a:r>
          </a:p>
          <a:p>
            <a:pPr eaLnBrk="0" fontAlgn="base" hangingPunct="0">
              <a:lnSpc>
                <a:spcPts val="2520"/>
              </a:lnSpc>
              <a:spcBef>
                <a:spcPts val="0"/>
              </a:spcBef>
              <a:spcAft>
                <a:spcPct val="0"/>
              </a:spcAft>
            </a:pPr>
            <a:r>
              <a:rPr lang="it-IT" dirty="0"/>
              <a:t>Questo simbolo asserisce infatti che la formula alla sua destra si può dimostrare utilizzando come assunzioni le formule alla sua sinistra; perciò, quando a sinistra non ci sono formule, esso asserisce che la formula a destra è un teorema. </a:t>
            </a:r>
          </a:p>
          <a:p>
            <a:pPr eaLnBrk="0" fontAlgn="base" hangingPunct="0">
              <a:lnSpc>
                <a:spcPts val="2520"/>
              </a:lnSpc>
              <a:spcBef>
                <a:spcPts val="1100"/>
              </a:spcBef>
              <a:spcAft>
                <a:spcPct val="0"/>
              </a:spcAft>
            </a:pPr>
            <a:r>
              <a:rPr lang="it-IT" dirty="0"/>
              <a:t>La dimostrazione di un teorema inizia di norma con una o più ipotesi che vengono poi scaricate applicando le regole ipotetiche.</a:t>
            </a: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54611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400" dirty="0">
                <a:latin typeface="Calibri" panose="020F0502020204030204" pitchFamily="34" charset="0"/>
                <a:ea typeface="Times New Roman" panose="02020603050405020304" pitchFamily="18" charset="0"/>
                <a:cs typeface="Calibri" panose="020F0502020204030204" pitchFamily="34" charset="0"/>
              </a:rPr>
              <a:t>Esempio: dimostrare</a:t>
            </a:r>
            <a:r>
              <a:rPr lang="it-IT" altLang="en-US" sz="3200" dirty="0">
                <a:latin typeface="Calibri" panose="020F0502020204030204" pitchFamily="34" charset="0"/>
                <a:ea typeface="Times New Roman" panose="02020603050405020304" pitchFamily="18" charset="0"/>
                <a:cs typeface="Calibri" panose="020F0502020204030204" pitchFamily="34"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lnSpc>
                <a:spcPts val="2520"/>
              </a:lnSpc>
              <a:spcBef>
                <a:spcPct val="0"/>
              </a:spcBef>
              <a:spcAft>
                <a:spcPct val="0"/>
              </a:spcAft>
            </a:pP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94EA32ED-C52F-4A7A-2775-5FF38E0F61A4}"/>
              </a:ext>
            </a:extLst>
          </p:cNvPr>
          <p:cNvPicPr>
            <a:picLocks noChangeAspect="1"/>
          </p:cNvPicPr>
          <p:nvPr/>
        </p:nvPicPr>
        <p:blipFill>
          <a:blip r:embed="rId2"/>
          <a:stretch>
            <a:fillRect/>
          </a:stretch>
        </p:blipFill>
        <p:spPr>
          <a:xfrm>
            <a:off x="2590800" y="2184400"/>
            <a:ext cx="5923280" cy="883920"/>
          </a:xfrm>
          <a:prstGeom prst="rect">
            <a:avLst/>
          </a:prstGeom>
        </p:spPr>
      </p:pic>
    </p:spTree>
    <p:extLst>
      <p:ext uri="{BB962C8B-B14F-4D97-AF65-F5344CB8AC3E}">
        <p14:creationId xmlns:p14="http://schemas.microsoft.com/office/powerpoint/2010/main" val="415348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a:t>Lezioni 23-24</a:t>
            </a:r>
          </a:p>
          <a:p>
            <a:r>
              <a:rPr lang="it-IT"/>
              <a:t>5/4/24</a:t>
            </a:r>
          </a:p>
        </p:txBody>
      </p:sp>
    </p:spTree>
    <p:extLst>
      <p:ext uri="{BB962C8B-B14F-4D97-AF65-F5344CB8AC3E}">
        <p14:creationId xmlns:p14="http://schemas.microsoft.com/office/powerpoint/2010/main" val="429399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98A1A7-EAAE-4A63-8005-DEDD1B4D674E}"/>
              </a:ext>
            </a:extLst>
          </p:cNvPr>
          <p:cNvSpPr>
            <a:spLocks noGrp="1"/>
          </p:cNvSpPr>
          <p:nvPr>
            <p:ph type="title"/>
          </p:nvPr>
        </p:nvSpPr>
        <p:spPr/>
        <p:txBody>
          <a:bodyPr/>
          <a:lstStyle/>
          <a:p>
            <a:r>
              <a:rPr lang="it-IT" dirty="0"/>
              <a:t>Compito 4</a:t>
            </a:r>
          </a:p>
        </p:txBody>
      </p:sp>
      <p:sp>
        <p:nvSpPr>
          <p:cNvPr id="3" name="Segnaposto contenuto 2">
            <a:extLst>
              <a:ext uri="{FF2B5EF4-FFF2-40B4-BE49-F238E27FC236}">
                <a16:creationId xmlns:a16="http://schemas.microsoft.com/office/drawing/2014/main" id="{D92CFA72-A1EC-46F1-9D95-013B2A35EE56}"/>
              </a:ext>
            </a:extLst>
          </p:cNvPr>
          <p:cNvSpPr>
            <a:spLocks noGrp="1"/>
          </p:cNvSpPr>
          <p:nvPr>
            <p:ph idx="1"/>
          </p:nvPr>
        </p:nvSpPr>
        <p:spPr/>
        <p:txBody>
          <a:bodyPr/>
          <a:lstStyle/>
          <a:p>
            <a:r>
              <a:rPr lang="it-IT" dirty="0"/>
              <a:t>Lo inserirò nel sito del corso domani mattina</a:t>
            </a:r>
          </a:p>
          <a:p>
            <a:r>
              <a:rPr lang="it-IT" dirty="0"/>
              <a:t>Da consegnare al dott. Graziani entro venerdì 12 Aprile</a:t>
            </a:r>
          </a:p>
        </p:txBody>
      </p:sp>
    </p:spTree>
    <p:extLst>
      <p:ext uri="{BB962C8B-B14F-4D97-AF65-F5344CB8AC3E}">
        <p14:creationId xmlns:p14="http://schemas.microsoft.com/office/powerpoint/2010/main" val="172182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4.5	Teoremi</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altLang="en-US" sz="2400" dirty="0">
                <a:latin typeface="Calibri" panose="020F0502020204030204" pitchFamily="34" charset="0"/>
                <a:ea typeface="Times New Roman" panose="02020603050405020304" pitchFamily="18" charset="0"/>
                <a:cs typeface="Calibri" panose="020F0502020204030204" pitchFamily="34" charset="0"/>
              </a:rPr>
              <a:t>Esempio: dimostrare</a:t>
            </a:r>
            <a:r>
              <a:rPr lang="it-IT" altLang="en-US" sz="3200" dirty="0">
                <a:latin typeface="Calibri" panose="020F0502020204030204" pitchFamily="34" charset="0"/>
                <a:ea typeface="Times New Roman" panose="02020603050405020304" pitchFamily="18" charset="0"/>
                <a:cs typeface="Calibri" panose="020F0502020204030204" pitchFamily="34"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dirty="0"/>
              <a:t> </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  </a:t>
            </a:r>
            <a:endParaRPr lang="it-IT"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lnSpc>
                <a:spcPts val="2520"/>
              </a:lnSpc>
              <a:spcBef>
                <a:spcPct val="0"/>
              </a:spcBef>
              <a:spcAft>
                <a:spcPct val="0"/>
              </a:spcAft>
            </a:pPr>
            <a:endParaRPr lang="it-IT" altLang="en-US" sz="2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7AD13007-72B2-708B-5468-ACEE0AECE157}"/>
              </a:ext>
            </a:extLst>
          </p:cNvPr>
          <p:cNvPicPr>
            <a:picLocks noChangeAspect="1"/>
          </p:cNvPicPr>
          <p:nvPr/>
        </p:nvPicPr>
        <p:blipFill>
          <a:blip r:embed="rId2"/>
          <a:stretch>
            <a:fillRect/>
          </a:stretch>
        </p:blipFill>
        <p:spPr>
          <a:xfrm>
            <a:off x="2590800" y="2184400"/>
            <a:ext cx="5923280" cy="2082800"/>
          </a:xfrm>
          <a:prstGeom prst="rect">
            <a:avLst/>
          </a:prstGeom>
        </p:spPr>
      </p:pic>
    </p:spTree>
    <p:extLst>
      <p:ext uri="{BB962C8B-B14F-4D97-AF65-F5344CB8AC3E}">
        <p14:creationId xmlns:p14="http://schemas.microsoft.com/office/powerpoint/2010/main" val="1072766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4.38 (ex 4.33)</a:t>
            </a:r>
          </a:p>
        </p:txBody>
      </p:sp>
      <p:sp>
        <p:nvSpPr>
          <p:cNvPr id="9219" name="Rectangle 3"/>
          <p:cNvSpPr>
            <a:spLocks noGrp="1" noChangeArrowheads="1"/>
          </p:cNvSpPr>
          <p:nvPr>
            <p:ph type="body" idx="1"/>
          </p:nvPr>
        </p:nvSpPr>
        <p:spPr>
          <a:xfrm>
            <a:off x="1676400" y="685800"/>
            <a:ext cx="8839200" cy="2057400"/>
          </a:xfrm>
        </p:spPr>
        <p:txBody>
          <a:bodyPr/>
          <a:lstStyle/>
          <a:p>
            <a:pPr eaLnBrk="1" hangingPunct="1">
              <a:buFontTx/>
              <a:buNone/>
            </a:pPr>
            <a:r>
              <a:rPr lang="it-IT"/>
              <a:t>Dimostrare il teorema:</a:t>
            </a:r>
          </a:p>
          <a:p>
            <a:pPr algn="ctr" eaLnBrk="1" hangingPunct="1">
              <a:buFontTx/>
              <a:buNone/>
            </a:pPr>
            <a:r>
              <a:rPr lang="it-IT"/>
              <a:t>|– </a:t>
            </a:r>
            <a:r>
              <a:rPr lang="it-IT">
                <a:sym typeface="Symbol" pitchFamily="18" charset="2"/>
              </a:rPr>
              <a:t></a:t>
            </a:r>
            <a:r>
              <a:rPr lang="it-IT"/>
              <a:t>(</a:t>
            </a:r>
            <a:r>
              <a:rPr lang="it-IT" i="1"/>
              <a:t>P</a:t>
            </a:r>
            <a:r>
              <a:rPr lang="it-IT"/>
              <a:t> &amp; </a:t>
            </a:r>
            <a:r>
              <a:rPr lang="it-IT">
                <a:sym typeface="Symbol" pitchFamily="18" charset="2"/>
              </a:rPr>
              <a:t></a:t>
            </a:r>
            <a:r>
              <a:rPr lang="it-IT" i="1"/>
              <a:t>P</a:t>
            </a:r>
            <a:r>
              <a:rPr lang="it-IT"/>
              <a:t>)</a:t>
            </a:r>
          </a:p>
        </p:txBody>
      </p:sp>
      <p:sp>
        <p:nvSpPr>
          <p:cNvPr id="9220"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91494" name="Picture 6"/>
          <p:cNvPicPr>
            <a:picLocks noChangeAspect="1" noChangeArrowheads="1"/>
          </p:cNvPicPr>
          <p:nvPr/>
        </p:nvPicPr>
        <p:blipFill>
          <a:blip r:embed="rId3" cstate="print"/>
          <a:srcRect/>
          <a:stretch>
            <a:fillRect/>
          </a:stretch>
        </p:blipFill>
        <p:spPr bwMode="auto">
          <a:xfrm>
            <a:off x="3352801" y="2743201"/>
            <a:ext cx="4752975" cy="619125"/>
          </a:xfrm>
          <a:prstGeom prst="rect">
            <a:avLst/>
          </a:prstGeom>
          <a:noFill/>
          <a:ln w="9525">
            <a:noFill/>
            <a:miter lim="800000"/>
            <a:headEnd/>
            <a:tailEnd/>
          </a:ln>
        </p:spPr>
      </p:pic>
      <p:sp>
        <p:nvSpPr>
          <p:cNvPr id="191495" name="Text Box 7"/>
          <p:cNvSpPr txBox="1">
            <a:spLocks noChangeArrowheads="1"/>
          </p:cNvSpPr>
          <p:nvPr/>
        </p:nvSpPr>
        <p:spPr bwMode="auto">
          <a:xfrm>
            <a:off x="1524000" y="3770313"/>
            <a:ext cx="9144000" cy="1938992"/>
          </a:xfrm>
          <a:prstGeom prst="rect">
            <a:avLst/>
          </a:prstGeom>
          <a:noFill/>
          <a:ln w="9525">
            <a:noFill/>
            <a:miter lim="800000"/>
            <a:headEnd/>
            <a:tailEnd/>
          </a:ln>
        </p:spPr>
        <p:txBody>
          <a:bodyPr>
            <a:spAutoFit/>
          </a:bodyPr>
          <a:lstStyle/>
          <a:p>
            <a:r>
              <a:rPr lang="it-IT" sz="2400"/>
              <a:t>Questa è la </a:t>
            </a:r>
            <a:r>
              <a:rPr lang="it-IT" sz="2400" i="1"/>
              <a:t>reductio ad absurdum</a:t>
            </a:r>
            <a:r>
              <a:rPr lang="it-IT" sz="2400"/>
              <a:t> più semplice possibile. La riga 1 costituisce l’intera derivazione ipotetica in cui ‘</a:t>
            </a:r>
            <a:r>
              <a:rPr lang="it-IT" sz="2400" i="1"/>
              <a:t>P</a:t>
            </a:r>
            <a:r>
              <a:rPr lang="it-IT" sz="2400"/>
              <a:t> &amp; </a:t>
            </a:r>
            <a:r>
              <a:rPr lang="it-IT" sz="2400">
                <a:sym typeface="Symbol" pitchFamily="18" charset="2"/>
              </a:rPr>
              <a:t></a:t>
            </a:r>
            <a:r>
              <a:rPr lang="it-IT" sz="2400" i="1"/>
              <a:t>P</a:t>
            </a:r>
            <a:r>
              <a:rPr lang="it-IT" sz="2400"/>
              <a:t>’ è sia l’ipotesi che la conclusione. Sul piano semantico, la validità di questo teorema conferma che la negazione di una contraddizione è sempre una tautologia.</a:t>
            </a:r>
          </a:p>
        </p:txBody>
      </p:sp>
    </p:spTree>
    <p:extLst>
      <p:ext uri="{BB962C8B-B14F-4D97-AF65-F5344CB8AC3E}">
        <p14:creationId xmlns:p14="http://schemas.microsoft.com/office/powerpoint/2010/main" val="8304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5"/>
                                        </p:tgtEl>
                                        <p:attrNameLst>
                                          <p:attrName>style.visibility</p:attrName>
                                        </p:attrNameLst>
                                      </p:cBhvr>
                                      <p:to>
                                        <p:strVal val="visible"/>
                                      </p:to>
                                    </p:set>
                                    <p:anim calcmode="lin" valueType="num">
                                      <p:cBhvr additive="base">
                                        <p:cTn id="13" dur="500" fill="hold"/>
                                        <p:tgtEl>
                                          <p:spTgt spid="191495"/>
                                        </p:tgtEl>
                                        <p:attrNameLst>
                                          <p:attrName>ppt_x</p:attrName>
                                        </p:attrNameLst>
                                      </p:cBhvr>
                                      <p:tavLst>
                                        <p:tav tm="0">
                                          <p:val>
                                            <p:strVal val="0-#ppt_w/2"/>
                                          </p:val>
                                        </p:tav>
                                        <p:tav tm="100000">
                                          <p:val>
                                            <p:strVal val="#ppt_x"/>
                                          </p:val>
                                        </p:tav>
                                      </p:tavLst>
                                    </p:anim>
                                    <p:anim calcmode="lin" valueType="num">
                                      <p:cBhvr additive="base">
                                        <p:cTn id="14" dur="500" fill="hold"/>
                                        <p:tgtEl>
                                          <p:spTgt spid="191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dirty="0"/>
              <a:t>Terzo escluso: strategia dimostrativa (SALTA)</a:t>
            </a:r>
          </a:p>
        </p:txBody>
      </p:sp>
      <p:sp>
        <p:nvSpPr>
          <p:cNvPr id="3" name="Segnaposto contenuto 2"/>
          <p:cNvSpPr>
            <a:spLocks noGrp="1"/>
          </p:cNvSpPr>
          <p:nvPr>
            <p:ph idx="1"/>
          </p:nvPr>
        </p:nvSpPr>
        <p:spPr/>
        <p:txBody>
          <a:bodyPr>
            <a:normAutofit fontScale="70000" lnSpcReduction="20000"/>
          </a:bodyPr>
          <a:lstStyle/>
          <a:p>
            <a:pPr eaLnBrk="1" hangingPunct="1">
              <a:defRPr/>
            </a:pPr>
            <a:r>
              <a:rPr lang="it-IT" dirty="0"/>
              <a:t>|- P v </a:t>
            </a:r>
            <a:r>
              <a:rPr lang="it-IT" dirty="0">
                <a:sym typeface="Symbol"/>
              </a:rPr>
              <a:t></a:t>
            </a:r>
            <a:r>
              <a:rPr lang="it-IT" dirty="0"/>
              <a:t>P</a:t>
            </a:r>
          </a:p>
          <a:p>
            <a:pPr eaLnBrk="1" hangingPunct="1">
              <a:defRPr/>
            </a:pPr>
            <a:r>
              <a:rPr lang="it-IT" dirty="0"/>
              <a:t>Strategia:</a:t>
            </a:r>
          </a:p>
          <a:p>
            <a:pPr eaLnBrk="1" hangingPunct="1">
              <a:defRPr/>
            </a:pPr>
            <a:r>
              <a:rPr lang="it-IT" dirty="0"/>
              <a:t>ragioniamo per assurdo: ipotizziamo</a:t>
            </a:r>
          </a:p>
          <a:p>
            <a:pPr eaLnBrk="1" hangingPunct="1">
              <a:defRPr/>
            </a:pPr>
            <a:r>
              <a:rPr lang="it-IT" dirty="0">
                <a:sym typeface="Symbol"/>
              </a:rPr>
              <a:t>(1) </a:t>
            </a:r>
            <a:r>
              <a:rPr lang="it-IT" dirty="0"/>
              <a:t>(P v </a:t>
            </a:r>
            <a:r>
              <a:rPr lang="it-IT" dirty="0">
                <a:sym typeface="Symbol"/>
              </a:rPr>
              <a:t></a:t>
            </a:r>
            <a:r>
              <a:rPr lang="it-IT" dirty="0"/>
              <a:t>P)</a:t>
            </a:r>
          </a:p>
          <a:p>
            <a:pPr>
              <a:defRPr/>
            </a:pPr>
            <a:r>
              <a:rPr lang="it-IT" dirty="0"/>
              <a:t>e cerchiamo di ottenere P v </a:t>
            </a:r>
            <a:r>
              <a:rPr lang="it-IT" dirty="0">
                <a:sym typeface="Symbol"/>
              </a:rPr>
              <a:t></a:t>
            </a:r>
            <a:r>
              <a:rPr lang="it-IT" dirty="0"/>
              <a:t>P. Come? </a:t>
            </a:r>
          </a:p>
          <a:p>
            <a:pPr>
              <a:defRPr/>
            </a:pPr>
            <a:r>
              <a:rPr lang="it-IT" dirty="0"/>
              <a:t>Strategia: per provare una disgiunzione ci basta dimostrare un disgiunto, diciamo </a:t>
            </a:r>
            <a:r>
              <a:rPr lang="it-IT" dirty="0">
                <a:sym typeface="Symbol"/>
              </a:rPr>
              <a:t> </a:t>
            </a:r>
            <a:r>
              <a:rPr lang="it-IT" dirty="0"/>
              <a:t>P,</a:t>
            </a:r>
            <a:r>
              <a:rPr lang="it-IT" dirty="0">
                <a:solidFill>
                  <a:srgbClr val="FF0000"/>
                </a:solidFill>
              </a:rPr>
              <a:t>*</a:t>
            </a:r>
            <a:r>
              <a:rPr lang="it-IT" dirty="0"/>
              <a:t> perché possiamo poi ottenere P v </a:t>
            </a:r>
            <a:r>
              <a:rPr lang="it-IT" dirty="0">
                <a:sym typeface="Symbol"/>
              </a:rPr>
              <a:t></a:t>
            </a:r>
            <a:r>
              <a:rPr lang="it-IT" dirty="0"/>
              <a:t>P  con v I . Per dimostrare </a:t>
            </a:r>
            <a:r>
              <a:rPr lang="it-IT" dirty="0">
                <a:sym typeface="Symbol"/>
              </a:rPr>
              <a:t> </a:t>
            </a:r>
            <a:r>
              <a:rPr lang="it-IT" dirty="0"/>
              <a:t>P, ragioniamo per assurdo e ipotizziamo:</a:t>
            </a:r>
          </a:p>
          <a:p>
            <a:pPr eaLnBrk="1" hangingPunct="1">
              <a:defRPr/>
            </a:pPr>
            <a:r>
              <a:rPr lang="it-IT" dirty="0">
                <a:sym typeface="Symbol"/>
              </a:rPr>
              <a:t>(2) </a:t>
            </a:r>
            <a:r>
              <a:rPr lang="it-IT" dirty="0"/>
              <a:t>P. </a:t>
            </a:r>
          </a:p>
          <a:p>
            <a:pPr eaLnBrk="1" hangingPunct="1">
              <a:defRPr/>
            </a:pPr>
            <a:r>
              <a:rPr lang="it-IT" dirty="0"/>
              <a:t>Con </a:t>
            </a:r>
            <a:r>
              <a:rPr lang="it-IT" dirty="0" err="1"/>
              <a:t>vI</a:t>
            </a:r>
            <a:r>
              <a:rPr lang="it-IT" dirty="0"/>
              <a:t> otteniamo P v </a:t>
            </a:r>
            <a:r>
              <a:rPr lang="it-IT" dirty="0">
                <a:sym typeface="Symbol"/>
              </a:rPr>
              <a:t></a:t>
            </a:r>
            <a:r>
              <a:rPr lang="it-IT" dirty="0"/>
              <a:t>P, che contraddice (1)</a:t>
            </a:r>
          </a:p>
          <a:p>
            <a:pPr>
              <a:defRPr/>
            </a:pPr>
            <a:r>
              <a:rPr lang="it-IT" dirty="0"/>
              <a:t>Quindi, scaricando (2), abbiamo dimostrato </a:t>
            </a:r>
            <a:r>
              <a:rPr lang="it-IT" dirty="0">
                <a:sym typeface="Symbol"/>
              </a:rPr>
              <a:t> </a:t>
            </a:r>
            <a:r>
              <a:rPr lang="it-IT" dirty="0"/>
              <a:t>P. Con </a:t>
            </a:r>
            <a:r>
              <a:rPr lang="it-IT" dirty="0" err="1"/>
              <a:t>vI</a:t>
            </a:r>
            <a:r>
              <a:rPr lang="it-IT" dirty="0"/>
              <a:t> otteniamo P v </a:t>
            </a:r>
            <a:r>
              <a:rPr lang="it-IT" dirty="0">
                <a:sym typeface="Symbol"/>
              </a:rPr>
              <a:t></a:t>
            </a:r>
            <a:r>
              <a:rPr lang="it-IT" dirty="0"/>
              <a:t>P, che contraddice (1)</a:t>
            </a:r>
          </a:p>
          <a:p>
            <a:pPr eaLnBrk="1" hangingPunct="1">
              <a:defRPr/>
            </a:pPr>
            <a:r>
              <a:rPr lang="it-IT" dirty="0"/>
              <a:t>Quindi, scaricando (1), abbiamo dimostrato P v </a:t>
            </a:r>
            <a:r>
              <a:rPr lang="it-IT" dirty="0">
                <a:sym typeface="Symbol"/>
              </a:rPr>
              <a:t></a:t>
            </a:r>
            <a:r>
              <a:rPr lang="it-IT" dirty="0"/>
              <a:t>P</a:t>
            </a:r>
          </a:p>
          <a:p>
            <a:pPr eaLnBrk="1" hangingPunct="1">
              <a:defRPr/>
            </a:pPr>
            <a:r>
              <a:rPr lang="it-IT" dirty="0"/>
              <a:t>Guardare soluzione 4.41, p. 129 (4.36 p. 114) (prossima slide)</a:t>
            </a:r>
          </a:p>
          <a:p>
            <a:pPr eaLnBrk="1" hangingPunct="1">
              <a:defRPr/>
            </a:pPr>
            <a:r>
              <a:rPr lang="it-IT" dirty="0">
                <a:solidFill>
                  <a:srgbClr val="FF0000"/>
                </a:solidFill>
              </a:rPr>
              <a:t>*se qui cerchiamo di dimostrare l’altro disgiunto, la dimostrazione funziona ugualmente</a:t>
            </a:r>
          </a:p>
          <a:p>
            <a:pPr eaLnBrk="1" hangingPunct="1">
              <a:defRPr/>
            </a:pPr>
            <a:endParaRPr lang="it-IT" dirty="0"/>
          </a:p>
        </p:txBody>
      </p:sp>
    </p:spTree>
    <p:extLst>
      <p:ext uri="{BB962C8B-B14F-4D97-AF65-F5344CB8AC3E}">
        <p14:creationId xmlns:p14="http://schemas.microsoft.com/office/powerpoint/2010/main" val="307739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 4.41 (SALTA)</a:t>
            </a:r>
          </a:p>
        </p:txBody>
      </p:sp>
      <p:sp>
        <p:nvSpPr>
          <p:cNvPr id="3" name="Segnaposto contenuto 2"/>
          <p:cNvSpPr>
            <a:spLocks noGrp="1"/>
          </p:cNvSpPr>
          <p:nvPr>
            <p:ph idx="1"/>
          </p:nvPr>
        </p:nvSpPr>
        <p:spPr/>
        <p:txBody>
          <a:bodyPr>
            <a:normAutofit fontScale="77500" lnSpcReduction="20000"/>
          </a:bodyPr>
          <a:lstStyle/>
          <a:p>
            <a:r>
              <a:rPr lang="it-IT" dirty="0"/>
              <a:t>Dimostrare il teorema:</a:t>
            </a:r>
          </a:p>
          <a:p>
            <a:r>
              <a:rPr lang="it-IT" dirty="0"/>
              <a:t>|– </a:t>
            </a:r>
            <a:r>
              <a:rPr lang="it-IT" i="1" dirty="0"/>
              <a:t>P </a:t>
            </a:r>
            <a:r>
              <a:rPr lang="it-IT" dirty="0"/>
              <a:t>∨ ∼</a:t>
            </a:r>
            <a:r>
              <a:rPr lang="it-IT" i="1" dirty="0"/>
              <a:t>P</a:t>
            </a:r>
          </a:p>
          <a:p>
            <a:r>
              <a:rPr lang="it-IT" b="1" dirty="0"/>
              <a:t>Soluzione</a:t>
            </a:r>
          </a:p>
          <a:p>
            <a:r>
              <a:rPr lang="it-IT" dirty="0"/>
              <a:t>1     ∼(</a:t>
            </a:r>
            <a:r>
              <a:rPr lang="it-IT" i="1" dirty="0"/>
              <a:t>P </a:t>
            </a:r>
            <a:r>
              <a:rPr lang="it-IT" dirty="0"/>
              <a:t>∨ ∼</a:t>
            </a:r>
            <a:r>
              <a:rPr lang="it-IT" i="1" dirty="0"/>
              <a:t>P</a:t>
            </a:r>
            <a:r>
              <a:rPr lang="it-IT" dirty="0"/>
              <a:t>)                         H (per ∼I; scopo: ottenere </a:t>
            </a:r>
            <a:r>
              <a:rPr lang="it-IT" i="1" dirty="0"/>
              <a:t>P </a:t>
            </a:r>
            <a:r>
              <a:rPr lang="it-IT" dirty="0"/>
              <a:t>∨ ∼</a:t>
            </a:r>
            <a:r>
              <a:rPr lang="it-IT" i="1" dirty="0"/>
              <a:t>P</a:t>
            </a:r>
            <a:r>
              <a:rPr lang="it-IT" dirty="0"/>
              <a:t>)</a:t>
            </a:r>
          </a:p>
          <a:p>
            <a:r>
              <a:rPr lang="it-IT" dirty="0"/>
              <a:t>2       </a:t>
            </a:r>
            <a:r>
              <a:rPr lang="it-IT" i="1" dirty="0"/>
              <a:t>P                                         </a:t>
            </a:r>
            <a:r>
              <a:rPr lang="it-IT" dirty="0"/>
              <a:t>H    (per ∼I; scopo: ottenere il disgiunto ∼</a:t>
            </a:r>
            <a:r>
              <a:rPr lang="it-IT" i="1" dirty="0"/>
              <a:t>P</a:t>
            </a:r>
            <a:r>
              <a:rPr lang="it-IT" dirty="0"/>
              <a:t> )</a:t>
            </a:r>
          </a:p>
          <a:p>
            <a:r>
              <a:rPr lang="it-IT" dirty="0"/>
              <a:t>3     </a:t>
            </a:r>
            <a:r>
              <a:rPr lang="it-IT" i="1" dirty="0"/>
              <a:t>P </a:t>
            </a:r>
            <a:r>
              <a:rPr lang="it-IT" dirty="0"/>
              <a:t>∨ ∼</a:t>
            </a:r>
            <a:r>
              <a:rPr lang="it-IT" i="1" dirty="0"/>
              <a:t>P                                </a:t>
            </a:r>
            <a:r>
              <a:rPr lang="it-IT" dirty="0"/>
              <a:t>2   ∨I</a:t>
            </a:r>
          </a:p>
          <a:p>
            <a:r>
              <a:rPr lang="it-IT" dirty="0"/>
              <a:t>4     (</a:t>
            </a:r>
            <a:r>
              <a:rPr lang="it-IT" i="1" dirty="0"/>
              <a:t>P </a:t>
            </a:r>
            <a:r>
              <a:rPr lang="it-IT" dirty="0"/>
              <a:t>∨ ∼</a:t>
            </a:r>
            <a:r>
              <a:rPr lang="it-IT" i="1" dirty="0"/>
              <a:t>P</a:t>
            </a:r>
            <a:r>
              <a:rPr lang="it-IT" dirty="0"/>
              <a:t>) &amp; ∼(</a:t>
            </a:r>
            <a:r>
              <a:rPr lang="it-IT" i="1" dirty="0"/>
              <a:t>P </a:t>
            </a:r>
            <a:r>
              <a:rPr lang="it-IT" dirty="0"/>
              <a:t>∨ ∼</a:t>
            </a:r>
            <a:r>
              <a:rPr lang="it-IT" i="1" dirty="0"/>
              <a:t>P</a:t>
            </a:r>
            <a:r>
              <a:rPr lang="it-IT" dirty="0"/>
              <a:t>)        1, 3 &amp;I</a:t>
            </a:r>
          </a:p>
          <a:p>
            <a:r>
              <a:rPr lang="it-IT" dirty="0"/>
              <a:t>5     ∼</a:t>
            </a:r>
            <a:r>
              <a:rPr lang="it-IT" i="1" dirty="0"/>
              <a:t>P                                            </a:t>
            </a:r>
            <a:r>
              <a:rPr lang="it-IT" dirty="0"/>
              <a:t>2–4    ∼I</a:t>
            </a:r>
          </a:p>
          <a:p>
            <a:r>
              <a:rPr lang="it-IT" dirty="0"/>
              <a:t>6      </a:t>
            </a:r>
            <a:r>
              <a:rPr lang="it-IT" i="1" dirty="0"/>
              <a:t>P </a:t>
            </a:r>
            <a:r>
              <a:rPr lang="it-IT" dirty="0"/>
              <a:t>∨ ∼</a:t>
            </a:r>
            <a:r>
              <a:rPr lang="it-IT" i="1" dirty="0"/>
              <a:t>P                                     </a:t>
            </a:r>
            <a:r>
              <a:rPr lang="it-IT" dirty="0"/>
              <a:t>5      ∨I</a:t>
            </a:r>
          </a:p>
          <a:p>
            <a:r>
              <a:rPr lang="it-IT" dirty="0"/>
              <a:t>7     (</a:t>
            </a:r>
            <a:r>
              <a:rPr lang="it-IT" i="1" dirty="0"/>
              <a:t>P </a:t>
            </a:r>
            <a:r>
              <a:rPr lang="it-IT" dirty="0"/>
              <a:t>∨ ∼</a:t>
            </a:r>
            <a:r>
              <a:rPr lang="it-IT" i="1" dirty="0"/>
              <a:t>P</a:t>
            </a:r>
            <a:r>
              <a:rPr lang="it-IT" dirty="0"/>
              <a:t>) &amp; ∼(</a:t>
            </a:r>
            <a:r>
              <a:rPr lang="it-IT" i="1" dirty="0"/>
              <a:t>P </a:t>
            </a:r>
            <a:r>
              <a:rPr lang="it-IT" dirty="0"/>
              <a:t>∨ ∼</a:t>
            </a:r>
            <a:r>
              <a:rPr lang="it-IT" i="1" dirty="0"/>
              <a:t>P</a:t>
            </a:r>
            <a:r>
              <a:rPr lang="it-IT" dirty="0"/>
              <a:t>)             1, 6 &amp;I</a:t>
            </a:r>
          </a:p>
          <a:p>
            <a:r>
              <a:rPr lang="it-IT" dirty="0"/>
              <a:t>8     ∼∼(</a:t>
            </a:r>
            <a:r>
              <a:rPr lang="it-IT" i="1" dirty="0"/>
              <a:t>P </a:t>
            </a:r>
            <a:r>
              <a:rPr lang="it-IT" dirty="0"/>
              <a:t>∨ ∼</a:t>
            </a:r>
            <a:r>
              <a:rPr lang="it-IT" i="1" dirty="0"/>
              <a:t>P</a:t>
            </a:r>
            <a:r>
              <a:rPr lang="it-IT" dirty="0"/>
              <a:t>)                             1–7 ∼I</a:t>
            </a:r>
          </a:p>
          <a:p>
            <a:r>
              <a:rPr lang="it-IT" dirty="0"/>
              <a:t>9     </a:t>
            </a:r>
            <a:r>
              <a:rPr lang="it-IT" i="1" dirty="0"/>
              <a:t>P </a:t>
            </a:r>
            <a:r>
              <a:rPr lang="it-IT" dirty="0"/>
              <a:t>∨ ∼</a:t>
            </a:r>
            <a:r>
              <a:rPr lang="it-IT" i="1" dirty="0"/>
              <a:t>P                                          </a:t>
            </a:r>
            <a:r>
              <a:rPr lang="it-IT" dirty="0"/>
              <a:t>8 ∼E</a:t>
            </a:r>
          </a:p>
        </p:txBody>
      </p:sp>
      <mc:AlternateContent xmlns:mc="http://schemas.openxmlformats.org/markup-compatibility/2006" xmlns:p14="http://schemas.microsoft.com/office/powerpoint/2010/main">
        <mc:Choice Requires="p14">
          <p:contentPart p14:bwMode="auto" r:id="rId2">
            <p14:nvContentPartPr>
              <p14:cNvPr id="7" name="Input penna 6"/>
              <p14:cNvContentPartPr/>
              <p14:nvPr/>
            </p14:nvContentPartPr>
            <p14:xfrm>
              <a:off x="1521506" y="3339992"/>
              <a:ext cx="52920" cy="897480"/>
            </p14:xfrm>
          </p:contentPart>
        </mc:Choice>
        <mc:Fallback xmlns="">
          <p:pic>
            <p:nvPicPr>
              <p:cNvPr id="7" name="Input penna 6"/>
              <p:cNvPicPr/>
              <p:nvPr/>
            </p:nvPicPr>
            <p:blipFill>
              <a:blip r:embed="rId3"/>
              <a:stretch>
                <a:fillRect/>
              </a:stretch>
            </p:blipFill>
            <p:spPr>
              <a:xfrm>
                <a:off x="1491626" y="3310112"/>
                <a:ext cx="112680" cy="9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p14:cNvContentPartPr/>
              <p14:nvPr/>
            </p14:nvContentPartPr>
            <p14:xfrm>
              <a:off x="1344688" y="2949918"/>
              <a:ext cx="56880" cy="2364840"/>
            </p14:xfrm>
          </p:contentPart>
        </mc:Choice>
        <mc:Fallback xmlns="">
          <p:pic>
            <p:nvPicPr>
              <p:cNvPr id="9" name="Input penna 8"/>
              <p:cNvPicPr/>
              <p:nvPr/>
            </p:nvPicPr>
            <p:blipFill>
              <a:blip r:embed="rId5"/>
              <a:stretch>
                <a:fillRect/>
              </a:stretch>
            </p:blipFill>
            <p:spPr>
              <a:xfrm>
                <a:off x="1314808" y="2920038"/>
                <a:ext cx="116640" cy="2424600"/>
              </a:xfrm>
              <a:prstGeom prst="rect">
                <a:avLst/>
              </a:prstGeom>
            </p:spPr>
          </p:pic>
        </mc:Fallback>
      </mc:AlternateContent>
    </p:spTree>
    <p:extLst>
      <p:ext uri="{BB962C8B-B14F-4D97-AF65-F5344CB8AC3E}">
        <p14:creationId xmlns:p14="http://schemas.microsoft.com/office/powerpoint/2010/main" val="134656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pPr eaLnBrk="1" hangingPunct="1"/>
            <a:r>
              <a:rPr lang="it-IT"/>
              <a:t>Introduzione di teorema (IT)</a:t>
            </a:r>
          </a:p>
        </p:txBody>
      </p:sp>
      <p:sp>
        <p:nvSpPr>
          <p:cNvPr id="3" name="Segnaposto contenuto 2"/>
          <p:cNvSpPr>
            <a:spLocks noGrp="1"/>
          </p:cNvSpPr>
          <p:nvPr>
            <p:ph idx="1"/>
          </p:nvPr>
        </p:nvSpPr>
        <p:spPr/>
        <p:txBody>
          <a:bodyPr>
            <a:normAutofit fontScale="92500" lnSpcReduction="20000"/>
          </a:bodyPr>
          <a:lstStyle/>
          <a:p>
            <a:pPr eaLnBrk="1" hangingPunct="1">
              <a:defRPr/>
            </a:pPr>
            <a:r>
              <a:rPr lang="it-IT" dirty="0"/>
              <a:t>se un teorema si può dimostrare senza bisogno di premesse, lo si può dimostrare anche in presenza di un insieme qualsiasi di assunzioni, per quanto inutili possano risultare ai fini della derivazione del teorema stesso. Congiuntamente, queste due considerazioni significano quindi che possiamo, sempre e in modo legittimo, introdurre un teorema o un suo esempio per sostituzione in qualunque riga di una dimostrazione (e servircene per i passi successivi al pari delle altre </a:t>
            </a:r>
            <a:r>
              <a:rPr lang="it-IT" dirty="0" err="1"/>
              <a:t>fbf</a:t>
            </a:r>
            <a:r>
              <a:rPr lang="it-IT" dirty="0"/>
              <a:t> introdotte sino a quel punto). Ciò equivale a tutti gli effetti a una nuova </a:t>
            </a:r>
            <a:r>
              <a:rPr lang="it-IT" b="1" dirty="0"/>
              <a:t>regola derivata</a:t>
            </a:r>
            <a:r>
              <a:rPr lang="it-IT" dirty="0"/>
              <a:t>, che chiameremo</a:t>
            </a:r>
          </a:p>
          <a:p>
            <a:pPr eaLnBrk="1" hangingPunct="1">
              <a:defRPr/>
            </a:pPr>
            <a:r>
              <a:rPr lang="it-IT" i="1" dirty="0"/>
              <a:t>introduzione di teorema (IT)</a:t>
            </a:r>
          </a:p>
          <a:p>
            <a:pPr eaLnBrk="1" hangingPunct="1">
              <a:defRPr/>
            </a:pPr>
            <a:r>
              <a:rPr lang="it-IT" dirty="0"/>
              <a:t>Quando la si usa, è sufficiente citare sulla destra il numero dell’esercizio in cui il teorema in questione è stato dimostrato. [basta dire: teorema già dimostrato]</a:t>
            </a:r>
          </a:p>
        </p:txBody>
      </p:sp>
    </p:spTree>
    <p:extLst>
      <p:ext uri="{BB962C8B-B14F-4D97-AF65-F5344CB8AC3E}">
        <p14:creationId xmlns:p14="http://schemas.microsoft.com/office/powerpoint/2010/main" val="146515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573E7-2582-4379-BDA4-4664C6DD30F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080D1DF-68DB-4535-B80A-810FF2AD51D6}"/>
              </a:ext>
            </a:extLst>
          </p:cNvPr>
          <p:cNvSpPr>
            <a:spLocks noGrp="1"/>
          </p:cNvSpPr>
          <p:nvPr>
            <p:ph idx="1"/>
          </p:nvPr>
        </p:nvSpPr>
        <p:spPr/>
        <p:txBody>
          <a:bodyPr/>
          <a:lstStyle/>
          <a:p>
            <a:r>
              <a:rPr lang="it-IT" dirty="0"/>
              <a:t>giovedì 11 aprile ore 15-17 è prevista assemblea con gli studenti</a:t>
            </a:r>
          </a:p>
          <a:p>
            <a:r>
              <a:rPr lang="it-IT" dirty="0"/>
              <a:t>Rimandiamo le lezioni a venerdì 19 Aprile?</a:t>
            </a:r>
          </a:p>
        </p:txBody>
      </p:sp>
    </p:spTree>
    <p:extLst>
      <p:ext uri="{BB962C8B-B14F-4D97-AF65-F5344CB8AC3E}">
        <p14:creationId xmlns:p14="http://schemas.microsoft.com/office/powerpoint/2010/main" val="157628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esempio di uso di introduzione di teorema</a:t>
            </a:r>
          </a:p>
        </p:txBody>
      </p:sp>
      <p:sp>
        <p:nvSpPr>
          <p:cNvPr id="3" name="Segnaposto contenuto 2"/>
          <p:cNvSpPr>
            <a:spLocks noGrp="1"/>
          </p:cNvSpPr>
          <p:nvPr>
            <p:ph idx="1"/>
          </p:nvPr>
        </p:nvSpPr>
        <p:spPr/>
        <p:txBody>
          <a:bodyPr>
            <a:normAutofit fontScale="77500" lnSpcReduction="20000"/>
          </a:bodyPr>
          <a:lstStyle/>
          <a:p>
            <a:r>
              <a:rPr lang="it-IT" dirty="0"/>
              <a:t>Sia se piove, sia se non piove, Bianca è di buon umore; quindi, Bianca è di buon umore</a:t>
            </a:r>
          </a:p>
          <a:p>
            <a:r>
              <a:rPr lang="it-IT" dirty="0"/>
              <a:t>(P -&gt; B) &amp; (~P -&gt; B) |– B</a:t>
            </a:r>
          </a:p>
          <a:p>
            <a:r>
              <a:rPr lang="it-IT" dirty="0"/>
              <a:t>1 (P -&gt; B) &amp; (~P -&gt; B) </a:t>
            </a:r>
          </a:p>
          <a:p>
            <a:r>
              <a:rPr lang="it-IT" dirty="0"/>
              <a:t>2 P v ~P            </a:t>
            </a:r>
            <a:r>
              <a:rPr lang="it-IT" dirty="0" err="1"/>
              <a:t>IT</a:t>
            </a:r>
            <a:r>
              <a:rPr lang="it-IT" dirty="0"/>
              <a:t> 4.41 (terzo escluso)</a:t>
            </a:r>
          </a:p>
          <a:p>
            <a:r>
              <a:rPr lang="it-IT" dirty="0"/>
              <a:t>3  |P                H</a:t>
            </a:r>
          </a:p>
          <a:p>
            <a:r>
              <a:rPr lang="it-IT" dirty="0"/>
              <a:t>4  |P -&gt; B             1, &amp;E</a:t>
            </a:r>
          </a:p>
          <a:p>
            <a:r>
              <a:rPr lang="it-IT" dirty="0"/>
              <a:t>5  | B                     3,4 -&gt;E</a:t>
            </a:r>
          </a:p>
          <a:p>
            <a:r>
              <a:rPr lang="it-IT" dirty="0"/>
              <a:t>6   | ~P               H</a:t>
            </a:r>
          </a:p>
          <a:p>
            <a:r>
              <a:rPr lang="it-IT" dirty="0"/>
              <a:t>7   |~P -&gt; B            1, &amp; -&gt; E</a:t>
            </a:r>
          </a:p>
          <a:p>
            <a:r>
              <a:rPr lang="it-IT" dirty="0"/>
              <a:t>8   |B                     6,7 -&gt;</a:t>
            </a:r>
          </a:p>
          <a:p>
            <a:r>
              <a:rPr lang="it-IT" dirty="0"/>
              <a:t>9    B                          2, 3-5, 6-8 </a:t>
            </a:r>
            <a:r>
              <a:rPr lang="it-IT" dirty="0" err="1"/>
              <a:t>vE</a:t>
            </a:r>
            <a:endParaRPr lang="it-IT" dirty="0"/>
          </a:p>
        </p:txBody>
      </p:sp>
      <mc:AlternateContent xmlns:mc="http://schemas.openxmlformats.org/markup-compatibility/2006" xmlns:p14="http://schemas.microsoft.com/office/powerpoint/2010/main">
        <mc:Choice Requires="p14">
          <p:contentPart p14:bwMode="auto" r:id="rId2">
            <p14:nvContentPartPr>
              <p14:cNvPr id="7" name="Input penna 6">
                <a:extLst>
                  <a:ext uri="{FF2B5EF4-FFF2-40B4-BE49-F238E27FC236}">
                    <a16:creationId xmlns:a16="http://schemas.microsoft.com/office/drawing/2014/main" id="{17E93064-7AAA-4BCB-BB6B-71E95B8319D1}"/>
                  </a:ext>
                </a:extLst>
              </p14:cNvPr>
              <p14:cNvContentPartPr/>
              <p14:nvPr/>
            </p14:nvContentPartPr>
            <p14:xfrm>
              <a:off x="1453472" y="3274838"/>
              <a:ext cx="116640" cy="2187000"/>
            </p14:xfrm>
          </p:contentPart>
        </mc:Choice>
        <mc:Fallback xmlns="">
          <p:pic>
            <p:nvPicPr>
              <p:cNvPr id="7" name="Input penna 6">
                <a:extLst>
                  <a:ext uri="{FF2B5EF4-FFF2-40B4-BE49-F238E27FC236}">
                    <a16:creationId xmlns:a16="http://schemas.microsoft.com/office/drawing/2014/main" id="{17E93064-7AAA-4BCB-BB6B-71E95B8319D1}"/>
                  </a:ext>
                </a:extLst>
              </p:cNvPr>
              <p:cNvPicPr/>
              <p:nvPr/>
            </p:nvPicPr>
            <p:blipFill>
              <a:blip r:embed="rId3"/>
              <a:stretch>
                <a:fillRect/>
              </a:stretch>
            </p:blipFill>
            <p:spPr>
              <a:xfrm>
                <a:off x="1435472" y="3256838"/>
                <a:ext cx="152280" cy="2222640"/>
              </a:xfrm>
              <a:prstGeom prst="rect">
                <a:avLst/>
              </a:prstGeom>
            </p:spPr>
          </p:pic>
        </mc:Fallback>
      </mc:AlternateContent>
    </p:spTree>
    <p:extLst>
      <p:ext uri="{BB962C8B-B14F-4D97-AF65-F5344CB8AC3E}">
        <p14:creationId xmlns:p14="http://schemas.microsoft.com/office/powerpoint/2010/main" val="418588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Altro esempio (SALTA)</a:t>
            </a:r>
          </a:p>
        </p:txBody>
      </p:sp>
      <p:sp>
        <p:nvSpPr>
          <p:cNvPr id="3" name="Segnaposto contenuto 2"/>
          <p:cNvSpPr>
            <a:spLocks noGrp="1"/>
          </p:cNvSpPr>
          <p:nvPr>
            <p:ph idx="1"/>
          </p:nvPr>
        </p:nvSpPr>
        <p:spPr/>
        <p:txBody>
          <a:bodyPr/>
          <a:lstStyle/>
          <a:p>
            <a:r>
              <a:rPr lang="it-IT" dirty="0"/>
              <a:t>Abbiamo già dimostrato il teorema 4.39:</a:t>
            </a:r>
          </a:p>
          <a:p>
            <a:pPr lvl="1"/>
            <a:r>
              <a:rPr lang="it-IT" sz="28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800" dirty="0"/>
              <a:t> </a:t>
            </a:r>
            <a:r>
              <a:rPr lang="it-IT" i="1" dirty="0">
                <a:latin typeface="Times New Roman" panose="02020603050405020304" pitchFamily="18" charset="0"/>
                <a:cs typeface="Times New Roman" panose="02020603050405020304" pitchFamily="18" charset="0"/>
              </a:rPr>
              <a:t>P</a:t>
            </a:r>
            <a:r>
              <a:rPr lang="it-IT" dirty="0">
                <a:latin typeface="Times New Roman" panose="02020603050405020304" pitchFamily="18" charset="0"/>
                <a:cs typeface="Times New Roman" panose="02020603050405020304" pitchFamily="18" charset="0"/>
              </a:rPr>
              <a:t> → (</a:t>
            </a:r>
            <a:r>
              <a:rPr lang="it-IT" i="1" dirty="0">
                <a:latin typeface="Times New Roman" panose="02020603050405020304" pitchFamily="18" charset="0"/>
                <a:cs typeface="Times New Roman" panose="02020603050405020304" pitchFamily="18" charset="0"/>
              </a:rPr>
              <a:t>P</a:t>
            </a:r>
            <a:r>
              <a:rPr lang="it-IT" dirty="0">
                <a:latin typeface="Times New Roman" panose="02020603050405020304" pitchFamily="18" charset="0"/>
                <a:cs typeface="Times New Roman" panose="02020603050405020304" pitchFamily="18" charset="0"/>
              </a:rPr>
              <a:t> </a:t>
            </a:r>
            <a:r>
              <a:rPr lang="it-IT" dirty="0">
                <a:latin typeface="Symbol" pitchFamily="2" charset="2"/>
                <a:cs typeface="Times New Roman" panose="02020603050405020304" pitchFamily="18" charset="0"/>
              </a:rPr>
              <a:t>Ú</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Q)</a:t>
            </a:r>
            <a:endParaRPr lang="it-IT" dirty="0"/>
          </a:p>
          <a:p>
            <a:r>
              <a:rPr lang="it-IT" dirty="0"/>
              <a:t>Ora dimostriamo il teorema 4.42 utilizzando 4.39 (e anche P v </a:t>
            </a:r>
            <a:r>
              <a:rPr lang="it-IT" dirty="0">
                <a:sym typeface="Symbol" pitchFamily="18" charset="2"/>
              </a:rPr>
              <a:t></a:t>
            </a:r>
            <a:r>
              <a:rPr lang="it-IT" dirty="0"/>
              <a:t>P)</a:t>
            </a:r>
          </a:p>
          <a:p>
            <a:pPr marL="0" indent="0">
              <a:buNone/>
            </a:pPr>
            <a:endParaRPr lang="it-IT" dirty="0"/>
          </a:p>
        </p:txBody>
      </p:sp>
    </p:spTree>
    <p:extLst>
      <p:ext uri="{BB962C8B-B14F-4D97-AF65-F5344CB8AC3E}">
        <p14:creationId xmlns:p14="http://schemas.microsoft.com/office/powerpoint/2010/main" val="406242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4.42 (SALTA)</a:t>
            </a:r>
          </a:p>
        </p:txBody>
      </p:sp>
      <p:sp>
        <p:nvSpPr>
          <p:cNvPr id="1331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 il teorema:</a:t>
            </a:r>
          </a:p>
          <a:p>
            <a:pPr algn="ctr" eaLnBrk="1" hangingPunct="1">
              <a:buFontTx/>
              <a:buNone/>
            </a:pPr>
            <a:r>
              <a:rPr lang="it-IT" dirty="0"/>
              <a:t>|– (</a:t>
            </a:r>
            <a:r>
              <a:rPr lang="it-IT" i="1" dirty="0"/>
              <a:t>P </a:t>
            </a:r>
            <a:r>
              <a:rPr lang="it-IT" dirty="0">
                <a:sym typeface="Symbol" pitchFamily="18" charset="2"/>
              </a:rPr>
              <a:t></a:t>
            </a:r>
            <a:r>
              <a:rPr lang="it-IT" i="1" dirty="0"/>
              <a:t> Q) </a:t>
            </a:r>
            <a:r>
              <a:rPr lang="it-IT" dirty="0">
                <a:sym typeface="Symbol" pitchFamily="18" charset="2"/>
              </a:rPr>
              <a:t></a:t>
            </a:r>
            <a:r>
              <a:rPr lang="it-IT" i="1" dirty="0"/>
              <a:t> (</a:t>
            </a:r>
            <a:r>
              <a:rPr lang="it-IT" dirty="0">
                <a:sym typeface="Symbol" pitchFamily="18" charset="2"/>
              </a:rPr>
              <a:t></a:t>
            </a:r>
            <a:r>
              <a:rPr lang="it-IT" i="1" dirty="0"/>
              <a:t>P </a:t>
            </a:r>
            <a:r>
              <a:rPr lang="it-IT" dirty="0">
                <a:sym typeface="Symbol" pitchFamily="18" charset="2"/>
              </a:rPr>
              <a:t></a:t>
            </a:r>
            <a:r>
              <a:rPr lang="it-IT" i="1" dirty="0"/>
              <a:t> </a:t>
            </a:r>
            <a:r>
              <a:rPr lang="it-IT" dirty="0">
                <a:sym typeface="Symbol" pitchFamily="18" charset="2"/>
              </a:rPr>
              <a:t></a:t>
            </a:r>
            <a:r>
              <a:rPr lang="it-IT" i="1" dirty="0"/>
              <a:t>Q)</a:t>
            </a:r>
          </a:p>
        </p:txBody>
      </p:sp>
      <p:sp>
        <p:nvSpPr>
          <p:cNvPr id="1331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endParaRPr lang="it-IT" sz="4000" dirty="0">
              <a:solidFill>
                <a:schemeClr val="tx2"/>
              </a:solidFill>
            </a:endParaRPr>
          </a:p>
        </p:txBody>
      </p:sp>
      <p:pic>
        <p:nvPicPr>
          <p:cNvPr id="193542" name="Picture 6"/>
          <p:cNvPicPr>
            <a:picLocks noChangeAspect="1" noChangeArrowheads="1"/>
          </p:cNvPicPr>
          <p:nvPr/>
        </p:nvPicPr>
        <p:blipFill>
          <a:blip r:embed="rId3" cstate="print"/>
          <a:srcRect/>
          <a:stretch>
            <a:fillRect/>
          </a:stretch>
        </p:blipFill>
        <p:spPr bwMode="auto">
          <a:xfrm>
            <a:off x="2143125" y="2847976"/>
            <a:ext cx="7905750" cy="16478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5" name="Input penna 4"/>
              <p14:cNvContentPartPr/>
              <p14:nvPr/>
            </p14:nvContentPartPr>
            <p14:xfrm>
              <a:off x="8909793" y="3067727"/>
              <a:ext cx="513360" cy="147600"/>
            </p14:xfrm>
          </p:contentPart>
        </mc:Choice>
        <mc:Fallback xmlns="">
          <p:pic>
            <p:nvPicPr>
              <p:cNvPr id="5" name="Input penna 4"/>
              <p:cNvPicPr/>
              <p:nvPr/>
            </p:nvPicPr>
            <p:blipFill>
              <a:blip r:embed="rId5"/>
              <a:stretch>
                <a:fillRect/>
              </a:stretch>
            </p:blipFill>
            <p:spPr>
              <a:xfrm>
                <a:off x="8894313" y="3054767"/>
                <a:ext cx="546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p14:cNvContentPartPr/>
              <p14:nvPr/>
            </p14:nvContentPartPr>
            <p14:xfrm>
              <a:off x="9759393" y="2909327"/>
              <a:ext cx="134640" cy="412920"/>
            </p14:xfrm>
          </p:contentPart>
        </mc:Choice>
        <mc:Fallback xmlns="">
          <p:pic>
            <p:nvPicPr>
              <p:cNvPr id="6" name="Input penna 5"/>
              <p:cNvPicPr/>
              <p:nvPr/>
            </p:nvPicPr>
            <p:blipFill>
              <a:blip r:embed="rId7"/>
              <a:stretch>
                <a:fillRect/>
              </a:stretch>
            </p:blipFill>
            <p:spPr>
              <a:xfrm>
                <a:off x="9745353" y="2895287"/>
                <a:ext cx="1648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p14:cNvContentPartPr/>
              <p14:nvPr/>
            </p14:nvContentPartPr>
            <p14:xfrm>
              <a:off x="9999153" y="3205247"/>
              <a:ext cx="67680" cy="43200"/>
            </p14:xfrm>
          </p:contentPart>
        </mc:Choice>
        <mc:Fallback xmlns="">
          <p:pic>
            <p:nvPicPr>
              <p:cNvPr id="7" name="Input penna 6"/>
              <p:cNvPicPr/>
              <p:nvPr/>
            </p:nvPicPr>
            <p:blipFill>
              <a:blip r:embed="rId9"/>
              <a:stretch>
                <a:fillRect/>
              </a:stretch>
            </p:blipFill>
            <p:spPr>
              <a:xfrm>
                <a:off x="9984393" y="3185807"/>
                <a:ext cx="101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put penna 7"/>
              <p14:cNvContentPartPr/>
              <p14:nvPr/>
            </p14:nvContentPartPr>
            <p14:xfrm>
              <a:off x="10199313" y="2896367"/>
              <a:ext cx="169200" cy="435960"/>
            </p14:xfrm>
          </p:contentPart>
        </mc:Choice>
        <mc:Fallback xmlns="">
          <p:pic>
            <p:nvPicPr>
              <p:cNvPr id="8" name="Input penna 7"/>
              <p:cNvPicPr/>
              <p:nvPr/>
            </p:nvPicPr>
            <p:blipFill>
              <a:blip r:embed="rId11"/>
              <a:stretch>
                <a:fillRect/>
              </a:stretch>
            </p:blipFill>
            <p:spPr>
              <a:xfrm>
                <a:off x="10181673" y="2878367"/>
                <a:ext cx="2044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put penna 8"/>
              <p14:cNvContentPartPr/>
              <p14:nvPr/>
            </p14:nvContentPartPr>
            <p14:xfrm>
              <a:off x="10450593" y="2955767"/>
              <a:ext cx="189360" cy="304920"/>
            </p14:xfrm>
          </p:contentPart>
        </mc:Choice>
        <mc:Fallback xmlns="">
          <p:pic>
            <p:nvPicPr>
              <p:cNvPr id="9" name="Input penna 8"/>
              <p:cNvPicPr/>
              <p:nvPr/>
            </p:nvPicPr>
            <p:blipFill>
              <a:blip r:embed="rId13"/>
              <a:stretch>
                <a:fillRect/>
              </a:stretch>
            </p:blipFill>
            <p:spPr>
              <a:xfrm>
                <a:off x="10438353" y="2937407"/>
                <a:ext cx="219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put penna 9"/>
              <p14:cNvContentPartPr/>
              <p14:nvPr/>
            </p14:nvContentPartPr>
            <p14:xfrm>
              <a:off x="8932113" y="3507287"/>
              <a:ext cx="106560" cy="33840"/>
            </p14:xfrm>
          </p:contentPart>
        </mc:Choice>
        <mc:Fallback xmlns="">
          <p:pic>
            <p:nvPicPr>
              <p:cNvPr id="10" name="Input penna 9"/>
              <p:cNvPicPr/>
              <p:nvPr/>
            </p:nvPicPr>
            <p:blipFill>
              <a:blip r:embed="rId15"/>
              <a:stretch>
                <a:fillRect/>
              </a:stretch>
            </p:blipFill>
            <p:spPr>
              <a:xfrm>
                <a:off x="8919513" y="3492167"/>
                <a:ext cx="134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put penna 10"/>
              <p14:cNvContentPartPr/>
              <p14:nvPr/>
            </p14:nvContentPartPr>
            <p14:xfrm>
              <a:off x="8952993" y="3417287"/>
              <a:ext cx="487080" cy="233640"/>
            </p14:xfrm>
          </p:contentPart>
        </mc:Choice>
        <mc:Fallback xmlns="">
          <p:pic>
            <p:nvPicPr>
              <p:cNvPr id="11" name="Input penna 10"/>
              <p:cNvPicPr/>
              <p:nvPr/>
            </p:nvPicPr>
            <p:blipFill>
              <a:blip r:embed="rId17"/>
              <a:stretch>
                <a:fillRect/>
              </a:stretch>
            </p:blipFill>
            <p:spPr>
              <a:xfrm>
                <a:off x="8940753" y="3398927"/>
                <a:ext cx="517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put penna 11"/>
              <p14:cNvContentPartPr/>
              <p14:nvPr/>
            </p14:nvContentPartPr>
            <p14:xfrm>
              <a:off x="9638073" y="3371207"/>
              <a:ext cx="218880" cy="362160"/>
            </p14:xfrm>
          </p:contentPart>
        </mc:Choice>
        <mc:Fallback xmlns="">
          <p:pic>
            <p:nvPicPr>
              <p:cNvPr id="12" name="Input penna 11"/>
              <p:cNvPicPr/>
              <p:nvPr/>
            </p:nvPicPr>
            <p:blipFill>
              <a:blip r:embed="rId19"/>
              <a:stretch>
                <a:fillRect/>
              </a:stretch>
            </p:blipFill>
            <p:spPr>
              <a:xfrm>
                <a:off x="9622593" y="3356807"/>
                <a:ext cx="2527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put penna 12"/>
              <p14:cNvContentPartPr/>
              <p14:nvPr/>
            </p14:nvContentPartPr>
            <p14:xfrm>
              <a:off x="10043793" y="3726887"/>
              <a:ext cx="13680" cy="29880"/>
            </p14:xfrm>
          </p:contentPart>
        </mc:Choice>
        <mc:Fallback xmlns="">
          <p:pic>
            <p:nvPicPr>
              <p:cNvPr id="13" name="Input penna 12"/>
              <p:cNvPicPr/>
              <p:nvPr/>
            </p:nvPicPr>
            <p:blipFill>
              <a:blip r:embed="rId21"/>
              <a:stretch>
                <a:fillRect/>
              </a:stretch>
            </p:blipFill>
            <p:spPr>
              <a:xfrm>
                <a:off x="10024713" y="3707087"/>
                <a:ext cx="51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put penna 13"/>
              <p14:cNvContentPartPr/>
              <p14:nvPr/>
            </p14:nvContentPartPr>
            <p14:xfrm>
              <a:off x="10223073" y="3353567"/>
              <a:ext cx="201240" cy="386280"/>
            </p14:xfrm>
          </p:contentPart>
        </mc:Choice>
        <mc:Fallback xmlns="">
          <p:pic>
            <p:nvPicPr>
              <p:cNvPr id="14" name="Input penna 13"/>
              <p:cNvPicPr/>
              <p:nvPr/>
            </p:nvPicPr>
            <p:blipFill>
              <a:blip r:embed="rId23"/>
              <a:stretch>
                <a:fillRect/>
              </a:stretch>
            </p:blipFill>
            <p:spPr>
              <a:xfrm>
                <a:off x="10209753" y="3338087"/>
                <a:ext cx="2300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put penna 14"/>
              <p14:cNvContentPartPr/>
              <p14:nvPr/>
            </p14:nvContentPartPr>
            <p14:xfrm>
              <a:off x="10483713" y="3357167"/>
              <a:ext cx="208440" cy="406800"/>
            </p14:xfrm>
          </p:contentPart>
        </mc:Choice>
        <mc:Fallback xmlns="">
          <p:pic>
            <p:nvPicPr>
              <p:cNvPr id="15" name="Input penna 14"/>
              <p:cNvPicPr/>
              <p:nvPr/>
            </p:nvPicPr>
            <p:blipFill>
              <a:blip r:embed="rId25"/>
              <a:stretch>
                <a:fillRect/>
              </a:stretch>
            </p:blipFill>
            <p:spPr>
              <a:xfrm>
                <a:off x="10468953" y="3341327"/>
                <a:ext cx="2386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put penna 15"/>
              <p14:cNvContentPartPr/>
              <p14:nvPr/>
            </p14:nvContentPartPr>
            <p14:xfrm>
              <a:off x="8894313" y="3799247"/>
              <a:ext cx="689040" cy="262440"/>
            </p14:xfrm>
          </p:contentPart>
        </mc:Choice>
        <mc:Fallback xmlns="">
          <p:pic>
            <p:nvPicPr>
              <p:cNvPr id="16" name="Input penna 15"/>
              <p:cNvPicPr/>
              <p:nvPr/>
            </p:nvPicPr>
            <p:blipFill>
              <a:blip r:embed="rId27"/>
              <a:stretch>
                <a:fillRect/>
              </a:stretch>
            </p:blipFill>
            <p:spPr>
              <a:xfrm>
                <a:off x="8879553" y="3780167"/>
                <a:ext cx="722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put penna 16"/>
              <p14:cNvContentPartPr/>
              <p14:nvPr/>
            </p14:nvContentPartPr>
            <p14:xfrm>
              <a:off x="9701073" y="3804287"/>
              <a:ext cx="192600" cy="351720"/>
            </p14:xfrm>
          </p:contentPart>
        </mc:Choice>
        <mc:Fallback xmlns="">
          <p:pic>
            <p:nvPicPr>
              <p:cNvPr id="17" name="Input penna 16"/>
              <p:cNvPicPr/>
              <p:nvPr/>
            </p:nvPicPr>
            <p:blipFill>
              <a:blip r:embed="rId29"/>
              <a:stretch>
                <a:fillRect/>
              </a:stretch>
            </p:blipFill>
            <p:spPr>
              <a:xfrm>
                <a:off x="9685953" y="3789167"/>
                <a:ext cx="2242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put penna 17"/>
              <p14:cNvContentPartPr/>
              <p14:nvPr/>
            </p14:nvContentPartPr>
            <p14:xfrm>
              <a:off x="9946953" y="4052327"/>
              <a:ext cx="57240" cy="12240"/>
            </p14:xfrm>
          </p:contentPart>
        </mc:Choice>
        <mc:Fallback xmlns="">
          <p:pic>
            <p:nvPicPr>
              <p:cNvPr id="18" name="Input penna 17"/>
              <p:cNvPicPr/>
              <p:nvPr/>
            </p:nvPicPr>
            <p:blipFill>
              <a:blip r:embed="rId31"/>
              <a:stretch>
                <a:fillRect/>
              </a:stretch>
            </p:blipFill>
            <p:spPr>
              <a:xfrm>
                <a:off x="9930753" y="4033247"/>
                <a:ext cx="91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put penna 18"/>
              <p14:cNvContentPartPr/>
              <p14:nvPr/>
            </p14:nvContentPartPr>
            <p14:xfrm>
              <a:off x="10138833" y="3798167"/>
              <a:ext cx="211320" cy="347760"/>
            </p14:xfrm>
          </p:contentPart>
        </mc:Choice>
        <mc:Fallback xmlns="">
          <p:pic>
            <p:nvPicPr>
              <p:cNvPr id="19" name="Input penna 18"/>
              <p:cNvPicPr/>
              <p:nvPr/>
            </p:nvPicPr>
            <p:blipFill>
              <a:blip r:embed="rId33"/>
              <a:stretch>
                <a:fillRect/>
              </a:stretch>
            </p:blipFill>
            <p:spPr>
              <a:xfrm>
                <a:off x="10124793" y="3780167"/>
                <a:ext cx="2433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put penna 19"/>
              <p14:cNvContentPartPr/>
              <p14:nvPr/>
            </p14:nvContentPartPr>
            <p14:xfrm>
              <a:off x="10487673" y="3798527"/>
              <a:ext cx="171720" cy="385560"/>
            </p14:xfrm>
          </p:contentPart>
        </mc:Choice>
        <mc:Fallback xmlns="">
          <p:pic>
            <p:nvPicPr>
              <p:cNvPr id="20" name="Input penna 19"/>
              <p:cNvPicPr/>
              <p:nvPr/>
            </p:nvPicPr>
            <p:blipFill>
              <a:blip r:embed="rId35"/>
              <a:stretch>
                <a:fillRect/>
              </a:stretch>
            </p:blipFill>
            <p:spPr>
              <a:xfrm>
                <a:off x="10471473" y="3781247"/>
                <a:ext cx="204840" cy="419400"/>
              </a:xfrm>
              <a:prstGeom prst="rect">
                <a:avLst/>
              </a:prstGeom>
            </p:spPr>
          </p:pic>
        </mc:Fallback>
      </mc:AlternateContent>
    </p:spTree>
    <p:extLst>
      <p:ext uri="{BB962C8B-B14F-4D97-AF65-F5344CB8AC3E}">
        <p14:creationId xmlns:p14="http://schemas.microsoft.com/office/powerpoint/2010/main" val="38365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additive="base">
                                        <p:cTn id="7" dur="500" fill="hold"/>
                                        <p:tgtEl>
                                          <p:spTgt spid="193542"/>
                                        </p:tgtEl>
                                        <p:attrNameLst>
                                          <p:attrName>ppt_x</p:attrName>
                                        </p:attrNameLst>
                                      </p:cBhvr>
                                      <p:tavLst>
                                        <p:tav tm="0">
                                          <p:val>
                                            <p:strVal val="0-#ppt_w/2"/>
                                          </p:val>
                                        </p:tav>
                                        <p:tav tm="100000">
                                          <p:val>
                                            <p:strVal val="#ppt_x"/>
                                          </p:val>
                                        </p:tav>
                                      </p:tavLst>
                                    </p:anim>
                                    <p:anim calcmode="lin" valueType="num">
                                      <p:cBhvr additive="base">
                                        <p:cTn id="8" dur="500" fill="hold"/>
                                        <p:tgtEl>
                                          <p:spTgt spid="193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r>
              <a:rPr lang="it-IT"/>
              <a:t>Equivalenze</a:t>
            </a:r>
          </a:p>
        </p:txBody>
      </p:sp>
      <p:sp>
        <p:nvSpPr>
          <p:cNvPr id="3" name="Segnaposto contenuto 2"/>
          <p:cNvSpPr>
            <a:spLocks noGrp="1"/>
          </p:cNvSpPr>
          <p:nvPr>
            <p:ph idx="1"/>
          </p:nvPr>
        </p:nvSpPr>
        <p:spPr/>
        <p:txBody>
          <a:bodyPr>
            <a:normAutofit/>
          </a:bodyPr>
          <a:lstStyle/>
          <a:p>
            <a:pPr eaLnBrk="1" hangingPunct="1">
              <a:defRPr/>
            </a:pPr>
            <a:r>
              <a:rPr lang="it-IT" dirty="0"/>
              <a:t>I teoremi che sono in forma bicondizionale si chiamano </a:t>
            </a:r>
            <a:r>
              <a:rPr lang="it-IT" i="1" dirty="0"/>
              <a:t>equivalenze.</a:t>
            </a:r>
          </a:p>
          <a:p>
            <a:pPr>
              <a:defRPr/>
            </a:pPr>
            <a:r>
              <a:rPr lang="it-IT" dirty="0"/>
              <a:t>Esempio: |– </a:t>
            </a:r>
            <a:r>
              <a:rPr lang="it-IT" i="1" dirty="0"/>
              <a:t>P</a:t>
            </a:r>
            <a:r>
              <a:rPr lang="it-IT" dirty="0"/>
              <a:t> ↔ </a:t>
            </a:r>
            <a:r>
              <a:rPr lang="it-IT" dirty="0">
                <a:sym typeface="Symbol" pitchFamily="18" charset="2"/>
              </a:rPr>
              <a:t></a:t>
            </a:r>
            <a:r>
              <a:rPr lang="it-IT" i="1" dirty="0"/>
              <a:t>P </a:t>
            </a:r>
            <a:r>
              <a:rPr lang="it-IT" dirty="0"/>
              <a:t>(esercizio 4.40), che chiamiamo </a:t>
            </a:r>
            <a:r>
              <a:rPr lang="it-IT" dirty="0" err="1"/>
              <a:t>DN</a:t>
            </a:r>
            <a:endParaRPr lang="it-IT" i="1" dirty="0"/>
          </a:p>
          <a:p>
            <a:pPr eaLnBrk="1" hangingPunct="1">
              <a:defRPr/>
            </a:pPr>
            <a:r>
              <a:rPr lang="it-IT" i="1" dirty="0"/>
              <a:t> Se φ ↔ ψ è </a:t>
            </a:r>
            <a:r>
              <a:rPr lang="it-IT" dirty="0"/>
              <a:t>un’equivalenza, allora φ e ψ si implicano validamente l’un l’altra e si dice che sono </a:t>
            </a:r>
            <a:r>
              <a:rPr lang="it-IT" i="1" dirty="0" err="1"/>
              <a:t>interderivabili</a:t>
            </a:r>
            <a:r>
              <a:rPr lang="it-IT" i="1" dirty="0"/>
              <a:t>.</a:t>
            </a:r>
          </a:p>
          <a:p>
            <a:pPr eaLnBrk="1" hangingPunct="1">
              <a:defRPr/>
            </a:pPr>
            <a:r>
              <a:rPr lang="it-IT" dirty="0"/>
              <a:t> Per esempio, ‘P’ e ‘∼∼P’ sono </a:t>
            </a:r>
            <a:r>
              <a:rPr lang="it-IT" dirty="0" err="1"/>
              <a:t>interderivabili</a:t>
            </a:r>
            <a:r>
              <a:rPr lang="it-IT" dirty="0"/>
              <a:t> alla luce dell’equivalenza dimostrata nell’Esercizio risolto 4.40.</a:t>
            </a:r>
          </a:p>
          <a:p>
            <a:pPr eaLnBrk="1" hangingPunct="1">
              <a:defRPr/>
            </a:pPr>
            <a:r>
              <a:rPr lang="it-IT" dirty="0"/>
              <a:t>Nella Tavola 4.1 (p. 130; la guarderemo) sono elencate alcune delle equivalenze più importanti.</a:t>
            </a:r>
          </a:p>
        </p:txBody>
      </p:sp>
    </p:spTree>
    <p:extLst>
      <p:ext uri="{BB962C8B-B14F-4D97-AF65-F5344CB8AC3E}">
        <p14:creationId xmlns:p14="http://schemas.microsoft.com/office/powerpoint/2010/main" val="621878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a:t>Equivalenze (cont.)</a:t>
            </a:r>
          </a:p>
        </p:txBody>
      </p:sp>
      <p:sp>
        <p:nvSpPr>
          <p:cNvPr id="3" name="Segnaposto contenuto 2"/>
          <p:cNvSpPr>
            <a:spLocks noGrp="1"/>
          </p:cNvSpPr>
          <p:nvPr>
            <p:ph idx="1"/>
          </p:nvPr>
        </p:nvSpPr>
        <p:spPr/>
        <p:txBody>
          <a:bodyPr>
            <a:normAutofit/>
          </a:bodyPr>
          <a:lstStyle/>
          <a:p>
            <a:pPr eaLnBrk="1" hangingPunct="1">
              <a:defRPr/>
            </a:pPr>
            <a:r>
              <a:rPr lang="it-IT" dirty="0"/>
              <a:t>Si può verificare che se una certa formula è ottenuta da un’altra sostituendo una o più occorrenze di una sua </a:t>
            </a:r>
            <a:r>
              <a:rPr lang="it-IT" dirty="0" err="1"/>
              <a:t>sfbf</a:t>
            </a:r>
            <a:r>
              <a:rPr lang="it-IT" dirty="0"/>
              <a:t> con una </a:t>
            </a:r>
            <a:r>
              <a:rPr lang="it-IT" dirty="0" err="1"/>
              <a:t>fbf</a:t>
            </a:r>
            <a:r>
              <a:rPr lang="it-IT" dirty="0"/>
              <a:t> equivalente, le dieci regole di base consentono di derivare la prima dalla seconda (e viceversa).</a:t>
            </a:r>
          </a:p>
          <a:p>
            <a:pPr eaLnBrk="1" hangingPunct="1">
              <a:defRPr/>
            </a:pPr>
            <a:r>
              <a:rPr lang="it-IT" dirty="0"/>
              <a:t>Per esempio, dato che DN stabilisce l’interderivabilità di ‘</a:t>
            </a:r>
            <a:r>
              <a:rPr lang="it-IT" i="1" dirty="0"/>
              <a:t>P’ e ‘∼∼P’, </a:t>
            </a:r>
            <a:r>
              <a:rPr lang="it-IT" dirty="0"/>
              <a:t>possiamo essere certi che anche ‘(Q → P)’ e ‘(Q → ∼∼P)’ sono </a:t>
            </a:r>
            <a:r>
              <a:rPr lang="it-IT" dirty="0" err="1"/>
              <a:t>interderivabili</a:t>
            </a:r>
            <a:r>
              <a:rPr lang="it-IT" dirty="0"/>
              <a:t>.</a:t>
            </a:r>
          </a:p>
        </p:txBody>
      </p:sp>
    </p:spTree>
    <p:extLst>
      <p:ext uri="{BB962C8B-B14F-4D97-AF65-F5344CB8AC3E}">
        <p14:creationId xmlns:p14="http://schemas.microsoft.com/office/powerpoint/2010/main" val="3651933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t>Introduzione di equivalenza (IE)</a:t>
            </a:r>
          </a:p>
        </p:txBody>
      </p:sp>
      <p:sp>
        <p:nvSpPr>
          <p:cNvPr id="16387" name="Segnaposto contenuto 2"/>
          <p:cNvSpPr>
            <a:spLocks noGrp="1"/>
          </p:cNvSpPr>
          <p:nvPr>
            <p:ph idx="1"/>
          </p:nvPr>
        </p:nvSpPr>
        <p:spPr/>
        <p:txBody>
          <a:bodyPr/>
          <a:lstStyle/>
          <a:p>
            <a:pPr eaLnBrk="1" hangingPunct="1"/>
            <a:r>
              <a:rPr lang="it-IT"/>
              <a:t>la regola di </a:t>
            </a:r>
            <a:r>
              <a:rPr lang="it-IT" i="1"/>
              <a:t>introduzione di equivalenza (IE) </a:t>
            </a:r>
            <a:r>
              <a:rPr lang="it-IT"/>
              <a:t>afferma che se φ e ψ sono equivalenti e φ è una sfbf di χ, possiamo inferire il risultato della sostituzione di una o più occorrenze di φ in χ con ψ.</a:t>
            </a:r>
          </a:p>
          <a:p>
            <a:pPr eaLnBrk="1" hangingPunct="1"/>
            <a:r>
              <a:rPr lang="it-IT"/>
              <a:t>Come giustificazione, quando usiamo questa regola citiamo la riga in cui compare χ e il nome dell’equivalenza.</a:t>
            </a:r>
          </a:p>
        </p:txBody>
      </p:sp>
    </p:spTree>
    <p:extLst>
      <p:ext uri="{BB962C8B-B14F-4D97-AF65-F5344CB8AC3E}">
        <p14:creationId xmlns:p14="http://schemas.microsoft.com/office/powerpoint/2010/main" val="221409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pPr eaLnBrk="1" hangingPunct="1"/>
            <a:r>
              <a:rPr lang="it-IT"/>
              <a:t>Esempio di uso di Introduzione di equivalenza </a:t>
            </a:r>
          </a:p>
        </p:txBody>
      </p:sp>
      <p:sp>
        <p:nvSpPr>
          <p:cNvPr id="17411" name="Segnaposto contenuto 2"/>
          <p:cNvSpPr>
            <a:spLocks noGrp="1"/>
          </p:cNvSpPr>
          <p:nvPr>
            <p:ph idx="1"/>
          </p:nvPr>
        </p:nvSpPr>
        <p:spPr/>
        <p:txBody>
          <a:bodyPr/>
          <a:lstStyle/>
          <a:p>
            <a:pPr eaLnBrk="1" hangingPunct="1"/>
            <a:r>
              <a:rPr lang="it-IT"/>
              <a:t>Dimostrare Q → P|- Q → ∼∼P </a:t>
            </a:r>
          </a:p>
          <a:p>
            <a:pPr eaLnBrk="1" hangingPunct="1"/>
            <a:r>
              <a:rPr lang="it-IT"/>
              <a:t>1     Q → P       A</a:t>
            </a:r>
          </a:p>
          <a:p>
            <a:pPr eaLnBrk="1" hangingPunct="1"/>
            <a:r>
              <a:rPr lang="it-IT"/>
              <a:t>2     Q → ∼∼P          1, DN</a:t>
            </a:r>
          </a:p>
        </p:txBody>
      </p:sp>
    </p:spTree>
    <p:extLst>
      <p:ext uri="{BB962C8B-B14F-4D97-AF65-F5344CB8AC3E}">
        <p14:creationId xmlns:p14="http://schemas.microsoft.com/office/powerpoint/2010/main" val="21743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Equivalenze notevoli</a:t>
            </a:r>
          </a:p>
        </p:txBody>
      </p:sp>
      <p:sp>
        <p:nvSpPr>
          <p:cNvPr id="3" name="Segnaposto contenuto 2"/>
          <p:cNvSpPr>
            <a:spLocks noGrp="1"/>
          </p:cNvSpPr>
          <p:nvPr>
            <p:ph idx="1"/>
          </p:nvPr>
        </p:nvSpPr>
        <p:spPr/>
        <p:txBody>
          <a:bodyPr>
            <a:normAutofit/>
          </a:bodyPr>
          <a:lstStyle/>
          <a:p>
            <a:r>
              <a:rPr lang="it-IT" dirty="0"/>
              <a:t>Guarderemo insieme nella prossima slide la tabella 4.1, p. 130 (p. 115)</a:t>
            </a:r>
          </a:p>
          <a:p>
            <a:r>
              <a:rPr lang="it-IT" dirty="0"/>
              <a:t>Vi consiglio di tenere a mente soprattutto le leggi di De Morgan (DM).</a:t>
            </a:r>
          </a:p>
          <a:p>
            <a:r>
              <a:rPr lang="it-IT" dirty="0"/>
              <a:t>Poi di commutazione (COM)</a:t>
            </a:r>
          </a:p>
          <a:p>
            <a:r>
              <a:rPr lang="it-IT" dirty="0"/>
              <a:t>Poi quelle sull'implicazione (IM)</a:t>
            </a:r>
          </a:p>
          <a:p>
            <a:r>
              <a:rPr lang="it-IT" dirty="0"/>
              <a:t>Non le dimostreremo in classe (a meno che ci sarà tempo a disposizione), ma ci consentiremo di usarle, quando opportuno.</a:t>
            </a:r>
          </a:p>
          <a:p>
            <a:endParaRPr lang="it-IT" dirty="0"/>
          </a:p>
        </p:txBody>
      </p:sp>
    </p:spTree>
    <p:extLst>
      <p:ext uri="{BB962C8B-B14F-4D97-AF65-F5344CB8AC3E}">
        <p14:creationId xmlns:p14="http://schemas.microsoft.com/office/powerpoint/2010/main" val="168460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436" y="138762"/>
            <a:ext cx="11731849" cy="6599165"/>
          </a:xfrm>
        </p:spPr>
      </p:pic>
    </p:spTree>
    <p:extLst>
      <p:ext uri="{BB962C8B-B14F-4D97-AF65-F5344CB8AC3E}">
        <p14:creationId xmlns:p14="http://schemas.microsoft.com/office/powerpoint/2010/main" val="63345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Implicazione negata</a:t>
            </a:r>
          </a:p>
        </p:txBody>
      </p:sp>
      <p:sp>
        <p:nvSpPr>
          <p:cNvPr id="3" name="Segnaposto contenuto 2"/>
          <p:cNvSpPr>
            <a:spLocks noGrp="1"/>
          </p:cNvSpPr>
          <p:nvPr>
            <p:ph idx="1"/>
          </p:nvPr>
        </p:nvSpPr>
        <p:spPr/>
        <p:txBody>
          <a:bodyPr/>
          <a:lstStyle/>
          <a:p>
            <a:r>
              <a:rPr lang="it-IT" dirty="0"/>
              <a:t>Alle equivalenze della tabella 4.1, aggiungerei questa:</a:t>
            </a:r>
          </a:p>
          <a:p>
            <a:r>
              <a:rPr lang="it-IT" dirty="0"/>
              <a:t>Implicazione Negata (IN): ~(P -&gt; Q) &lt;-&gt; (P &amp; ~Q)</a:t>
            </a:r>
          </a:p>
        </p:txBody>
      </p:sp>
    </p:spTree>
    <p:extLst>
      <p:ext uri="{BB962C8B-B14F-4D97-AF65-F5344CB8AC3E}">
        <p14:creationId xmlns:p14="http://schemas.microsoft.com/office/powerpoint/2010/main" val="136456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4.4	Regole derivate</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1"/>
            <a:ext cx="830579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Le dieci regole d’inferenza formano un sistema </a:t>
            </a:r>
            <a:r>
              <a:rPr lang="it-IT" i="1" dirty="0"/>
              <a:t>corretto </a:t>
            </a:r>
            <a:r>
              <a:rPr lang="it-IT" dirty="0"/>
              <a:t>e </a:t>
            </a:r>
            <a:r>
              <a:rPr lang="it-IT" i="1" dirty="0"/>
              <a:t>completo</a:t>
            </a:r>
            <a:r>
              <a:rPr lang="it-IT" dirty="0"/>
              <a:t>: esse consentono di dimostrare tutte e sole le forme argomentative valide esprimibili nel linguaggio della logica proposizionale. </a:t>
            </a:r>
          </a:p>
          <a:p>
            <a:pPr eaLnBrk="0" fontAlgn="base" hangingPunct="0">
              <a:lnSpc>
                <a:spcPts val="2520"/>
              </a:lnSpc>
              <a:spcBef>
                <a:spcPts val="1100"/>
              </a:spcBef>
              <a:spcAft>
                <a:spcPct val="0"/>
              </a:spcAft>
            </a:pPr>
            <a:r>
              <a:rPr lang="it-IT" dirty="0"/>
              <a:t>In certi casi le dimostrazioni sono piuttosto laboriose; le si può abbreviare utilizzando qualunque forma argomentativa dimostrata precedentemente alla stregua di una nuova regola d’inferenza:</a:t>
            </a:r>
          </a:p>
          <a:p>
            <a:pPr marL="365760" eaLnBrk="0" fontAlgn="base" hangingPunct="0">
              <a:lnSpc>
                <a:spcPts val="2520"/>
              </a:lnSpc>
              <a:spcBef>
                <a:spcPts val="1100"/>
              </a:spcBef>
              <a:spcAft>
                <a:spcPct val="0"/>
              </a:spcAft>
            </a:pPr>
            <a:r>
              <a:rPr lang="it-IT" i="1" dirty="0"/>
              <a:t>Dalle premesse di un qualunque esempio per sostituzione di una forma argomentativa già dimostrata si può inferire la conclusione di quello stesso esempio per sostituzione.</a:t>
            </a:r>
            <a:r>
              <a:rPr lang="en-US" i="1" dirty="0"/>
              <a:t> </a:t>
            </a:r>
            <a:endParaRPr lang="it-IT" i="1" dirty="0"/>
          </a:p>
          <a:p>
            <a:pPr eaLnBrk="0" fontAlgn="base" hangingPunct="0">
              <a:lnSpc>
                <a:spcPts val="2520"/>
              </a:lnSpc>
              <a:spcBef>
                <a:spcPts val="1100"/>
              </a:spcBef>
              <a:spcAft>
                <a:spcPct val="0"/>
              </a:spcAft>
            </a:pPr>
            <a:r>
              <a:rPr lang="it-IT" dirty="0"/>
              <a:t>Queste nuove regole non permettono di dimostrare niente che non sia già dimostrabile con le dieci regole di base; sono </a:t>
            </a:r>
            <a:r>
              <a:rPr lang="it-IT" i="1" dirty="0"/>
              <a:t>regole derivate</a:t>
            </a:r>
            <a:r>
              <a:rPr lang="it-IT" dirty="0"/>
              <a:t>.</a:t>
            </a:r>
          </a:p>
        </p:txBody>
      </p:sp>
    </p:spTree>
    <p:extLst>
      <p:ext uri="{BB962C8B-B14F-4D97-AF65-F5344CB8AC3E}">
        <p14:creationId xmlns:p14="http://schemas.microsoft.com/office/powerpoint/2010/main" val="533578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SALTA</a:t>
            </a:r>
          </a:p>
        </p:txBody>
      </p:sp>
      <p:sp>
        <p:nvSpPr>
          <p:cNvPr id="3" name="Segnaposto contenuto 2"/>
          <p:cNvSpPr>
            <a:spLocks noGrp="1"/>
          </p:cNvSpPr>
          <p:nvPr>
            <p:ph idx="1"/>
          </p:nvPr>
        </p:nvSpPr>
        <p:spPr/>
        <p:txBody>
          <a:bodyPr/>
          <a:lstStyle/>
          <a:p>
            <a:r>
              <a:rPr lang="it-IT" dirty="0"/>
              <a:t>Vediamo un esempio in cui sono usate DN, DM e IM (prossima diapositiva)</a:t>
            </a:r>
          </a:p>
        </p:txBody>
      </p:sp>
    </p:spTree>
    <p:extLst>
      <p:ext uri="{BB962C8B-B14F-4D97-AF65-F5344CB8AC3E}">
        <p14:creationId xmlns:p14="http://schemas.microsoft.com/office/powerpoint/2010/main" val="392753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152401"/>
            <a:ext cx="8229600" cy="563563"/>
          </a:xfrm>
        </p:spPr>
        <p:txBody>
          <a:bodyPr>
            <a:normAutofit fontScale="90000"/>
          </a:bodyPr>
          <a:lstStyle/>
          <a:p>
            <a:pPr eaLnBrk="1" hangingPunct="1"/>
            <a:r>
              <a:rPr lang="it-IT" dirty="0"/>
              <a:t>Esercizio risolto 4.44 (SALTA)</a:t>
            </a:r>
          </a:p>
        </p:txBody>
      </p:sp>
      <p:sp>
        <p:nvSpPr>
          <p:cNvPr id="1843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i="1" dirty="0"/>
              <a:t>P</a:t>
            </a:r>
            <a:r>
              <a:rPr lang="it-IT" dirty="0"/>
              <a:t> ↔ </a:t>
            </a:r>
            <a:r>
              <a:rPr lang="it-IT" i="1" dirty="0"/>
              <a:t>Q</a:t>
            </a:r>
            <a:r>
              <a:rPr lang="it-IT" dirty="0"/>
              <a:t> |– </a:t>
            </a:r>
            <a:r>
              <a:rPr lang="it-IT" dirty="0">
                <a:sym typeface="Symbol" pitchFamily="18" charset="2"/>
              </a:rPr>
              <a:t></a:t>
            </a:r>
            <a:r>
              <a:rPr lang="it-IT" dirty="0"/>
              <a:t>((</a:t>
            </a:r>
            <a:r>
              <a:rPr lang="it-IT" i="1" dirty="0"/>
              <a:t>P</a:t>
            </a:r>
            <a:r>
              <a:rPr lang="it-IT" dirty="0"/>
              <a:t> → </a:t>
            </a:r>
            <a:r>
              <a:rPr lang="it-IT" i="1" dirty="0"/>
              <a:t>Q</a:t>
            </a:r>
            <a:r>
              <a:rPr lang="it-IT" dirty="0"/>
              <a:t>) → </a:t>
            </a:r>
            <a:r>
              <a:rPr lang="it-IT" dirty="0">
                <a:sym typeface="Symbol" pitchFamily="18" charset="2"/>
              </a:rPr>
              <a:t></a:t>
            </a:r>
            <a:r>
              <a:rPr lang="it-IT" dirty="0"/>
              <a:t>(</a:t>
            </a:r>
            <a:r>
              <a:rPr lang="it-IT" i="1" dirty="0"/>
              <a:t>Q</a:t>
            </a:r>
            <a:r>
              <a:rPr lang="it-IT" dirty="0"/>
              <a:t> → </a:t>
            </a:r>
            <a:r>
              <a:rPr lang="it-IT" i="1" dirty="0"/>
              <a:t>P</a:t>
            </a:r>
            <a:r>
              <a:rPr lang="it-IT" dirty="0"/>
              <a:t>))</a:t>
            </a:r>
          </a:p>
        </p:txBody>
      </p:sp>
      <p:sp>
        <p:nvSpPr>
          <p:cNvPr id="1843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94566" name="Picture 6"/>
          <p:cNvPicPr>
            <a:picLocks noChangeAspect="1" noChangeArrowheads="1"/>
          </p:cNvPicPr>
          <p:nvPr/>
        </p:nvPicPr>
        <p:blipFill>
          <a:blip r:embed="rId3" cstate="print"/>
          <a:srcRect/>
          <a:stretch>
            <a:fillRect/>
          </a:stretch>
        </p:blipFill>
        <p:spPr bwMode="auto">
          <a:xfrm>
            <a:off x="3386139" y="2443164"/>
            <a:ext cx="5419725" cy="1971675"/>
          </a:xfrm>
          <a:prstGeom prst="rect">
            <a:avLst/>
          </a:prstGeom>
          <a:noFill/>
          <a:ln w="9525">
            <a:noFill/>
            <a:miter lim="800000"/>
            <a:headEnd/>
            <a:tailEnd/>
          </a:ln>
        </p:spPr>
      </p:pic>
      <p:sp>
        <p:nvSpPr>
          <p:cNvPr id="194567" name="Text Box 7"/>
          <p:cNvSpPr txBox="1">
            <a:spLocks noChangeArrowheads="1"/>
          </p:cNvSpPr>
          <p:nvPr/>
        </p:nvSpPr>
        <p:spPr bwMode="auto">
          <a:xfrm>
            <a:off x="1524000" y="4860926"/>
            <a:ext cx="8915400" cy="1006475"/>
          </a:xfrm>
          <a:prstGeom prst="rect">
            <a:avLst/>
          </a:prstGeom>
          <a:noFill/>
          <a:ln w="9525">
            <a:noFill/>
            <a:miter lim="800000"/>
            <a:headEnd/>
            <a:tailEnd/>
          </a:ln>
        </p:spPr>
        <p:txBody>
          <a:bodyPr>
            <a:spAutoFit/>
          </a:bodyPr>
          <a:lstStyle/>
          <a:p>
            <a:r>
              <a:rPr lang="it-IT" sz="2000"/>
              <a:t>Alla riga 5 applichiamo DN all’intera formula ‘(</a:t>
            </a:r>
            <a:r>
              <a:rPr lang="it-IT" sz="2000" i="1"/>
              <a:t>P</a:t>
            </a:r>
            <a:r>
              <a:rPr lang="it-IT" sz="2000"/>
              <a:t> → </a:t>
            </a:r>
            <a:r>
              <a:rPr lang="it-IT" sz="2000" i="1"/>
              <a:t>Q</a:t>
            </a:r>
            <a:r>
              <a:rPr lang="it-IT" sz="2000"/>
              <a:t>) &amp; (</a:t>
            </a:r>
            <a:r>
              <a:rPr lang="it-IT" sz="2000" i="1"/>
              <a:t>Q</a:t>
            </a:r>
            <a:r>
              <a:rPr lang="it-IT" sz="2000"/>
              <a:t> → </a:t>
            </a:r>
            <a:r>
              <a:rPr lang="it-IT" sz="2000" i="1"/>
              <a:t>P</a:t>
            </a:r>
            <a:r>
              <a:rPr lang="it-IT" sz="2000"/>
              <a:t>)’, alla riga 6 applichiamo DM alla sfbf ‘</a:t>
            </a:r>
            <a:r>
              <a:rPr lang="it-IT" sz="2000">
                <a:sym typeface="Symbol" pitchFamily="18" charset="2"/>
              </a:rPr>
              <a:t></a:t>
            </a:r>
            <a:r>
              <a:rPr lang="it-IT" sz="2000"/>
              <a:t>((</a:t>
            </a:r>
            <a:r>
              <a:rPr lang="it-IT" sz="2000" i="1"/>
              <a:t>P</a:t>
            </a:r>
            <a:r>
              <a:rPr lang="it-IT" sz="2000"/>
              <a:t> → </a:t>
            </a:r>
            <a:r>
              <a:rPr lang="it-IT" sz="2000" i="1"/>
              <a:t>Q</a:t>
            </a:r>
            <a:r>
              <a:rPr lang="it-IT" sz="2000"/>
              <a:t>) &amp; (</a:t>
            </a:r>
            <a:r>
              <a:rPr lang="it-IT" sz="2000" i="1"/>
              <a:t>Q</a:t>
            </a:r>
            <a:r>
              <a:rPr lang="it-IT" sz="2000"/>
              <a:t> → </a:t>
            </a:r>
            <a:r>
              <a:rPr lang="it-IT" sz="2000" i="1"/>
              <a:t>P</a:t>
            </a:r>
            <a:r>
              <a:rPr lang="it-IT" sz="2000"/>
              <a:t>))’, che è la negazione di una congiunzione, e alla riga 7 applichiamo IM alla formula così ottenuta.</a:t>
            </a:r>
          </a:p>
        </p:txBody>
      </p:sp>
    </p:spTree>
    <p:extLst>
      <p:ext uri="{BB962C8B-B14F-4D97-AF65-F5344CB8AC3E}">
        <p14:creationId xmlns:p14="http://schemas.microsoft.com/office/powerpoint/2010/main" val="38544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additive="base">
                                        <p:cTn id="7" dur="500" fill="hold"/>
                                        <p:tgtEl>
                                          <p:spTgt spid="194566"/>
                                        </p:tgtEl>
                                        <p:attrNameLst>
                                          <p:attrName>ppt_x</p:attrName>
                                        </p:attrNameLst>
                                      </p:cBhvr>
                                      <p:tavLst>
                                        <p:tav tm="0">
                                          <p:val>
                                            <p:strVal val="0-#ppt_w/2"/>
                                          </p:val>
                                        </p:tav>
                                        <p:tav tm="100000">
                                          <p:val>
                                            <p:strVal val="#ppt_x"/>
                                          </p:val>
                                        </p:tav>
                                      </p:tavLst>
                                    </p:anim>
                                    <p:anim calcmode="lin" valueType="num">
                                      <p:cBhvr additive="base">
                                        <p:cTn id="8" dur="500" fill="hold"/>
                                        <p:tgtEl>
                                          <p:spTgt spid="1945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additive="base">
                                        <p:cTn id="13" dur="500" fill="hold"/>
                                        <p:tgtEl>
                                          <p:spTgt spid="194567"/>
                                        </p:tgtEl>
                                        <p:attrNameLst>
                                          <p:attrName>ppt_x</p:attrName>
                                        </p:attrNameLst>
                                      </p:cBhvr>
                                      <p:tavLst>
                                        <p:tav tm="0">
                                          <p:val>
                                            <p:strVal val="0-#ppt_w/2"/>
                                          </p:val>
                                        </p:tav>
                                        <p:tav tm="100000">
                                          <p:val>
                                            <p:strVal val="#ppt_x"/>
                                          </p:val>
                                        </p:tav>
                                      </p:tavLst>
                                    </p:anim>
                                    <p:anim calcmode="lin" valueType="num">
                                      <p:cBhvr additive="base">
                                        <p:cTn id="14" dur="500" fill="hold"/>
                                        <p:tgtEl>
                                          <p:spTgt spid="194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ea typeface="Times New Roman" panose="02020603050405020304" pitchFamily="18" charset="0"/>
              </a:rPr>
              <a:t>4.6	Equivalenze (SALTA)</a:t>
            </a:r>
            <a:endParaRPr lang="it-IT" sz="3000" b="1" dirty="0"/>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447800"/>
            <a:ext cx="8305799"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Esempio: dimostrare </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it-IT" sz="2600" i="1"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i="1"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it-IT" sz="2200"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Q</a:t>
            </a:r>
            <a:r>
              <a:rPr lang="en-US" sz="220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eaLnBrk="0" fontAlgn="base" hangingPunct="0">
              <a:lnSpc>
                <a:spcPts val="2520"/>
              </a:lnSpc>
              <a:spcBef>
                <a:spcPts val="1100"/>
              </a:spcBef>
              <a:spcAft>
                <a:spcPct val="0"/>
              </a:spcAft>
            </a:pPr>
            <a:endParaRPr lang="it-IT" sz="2000" dirty="0"/>
          </a:p>
        </p:txBody>
      </p:sp>
      <p:pic>
        <p:nvPicPr>
          <p:cNvPr id="7" name="Picture 6">
            <a:extLst>
              <a:ext uri="{FF2B5EF4-FFF2-40B4-BE49-F238E27FC236}">
                <a16:creationId xmlns:a16="http://schemas.microsoft.com/office/drawing/2014/main" id="{8244C82E-4B67-647B-A738-521E7C761394}"/>
              </a:ext>
            </a:extLst>
          </p:cNvPr>
          <p:cNvPicPr>
            <a:picLocks noChangeAspect="1"/>
          </p:cNvPicPr>
          <p:nvPr/>
        </p:nvPicPr>
        <p:blipFill>
          <a:blip r:embed="rId2"/>
          <a:stretch>
            <a:fillRect/>
          </a:stretch>
        </p:blipFill>
        <p:spPr>
          <a:xfrm>
            <a:off x="2590800" y="2180669"/>
            <a:ext cx="5923280" cy="1473200"/>
          </a:xfrm>
          <a:prstGeom prst="rect">
            <a:avLst/>
          </a:prstGeom>
        </p:spPr>
      </p:pic>
    </p:spTree>
    <p:extLst>
      <p:ext uri="{BB962C8B-B14F-4D97-AF65-F5344CB8AC3E}">
        <p14:creationId xmlns:p14="http://schemas.microsoft.com/office/powerpoint/2010/main" val="221869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4.6	</a:t>
            </a:r>
            <a:r>
              <a:rPr lang="it-IT" altLang="en-US" sz="3000" dirty="0">
                <a:ea typeface="Times New Roman" panose="02020603050405020304" pitchFamily="18" charset="0"/>
              </a:rPr>
              <a:t>Equivalenze (SALTA)</a:t>
            </a:r>
            <a:endParaRPr lang="it-IT" sz="3000" dirty="0"/>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447800"/>
            <a:ext cx="8305799" cy="8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Esempio: dimostrare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P</a:t>
            </a:r>
            <a:r>
              <a:rPr lang="it-IT" sz="2200" i="1"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Q</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Q</a:t>
            </a:r>
            <a:r>
              <a:rPr lang="it-IT" sz="2200" i="1" dirty="0">
                <a:latin typeface="Times New Roman" panose="02020603050405020304" pitchFamily="18" charset="0"/>
                <a:cs typeface="Times New Roman" panose="02020603050405020304" pitchFamily="18" charset="0"/>
              </a:rPr>
              <a:t> </a:t>
            </a:r>
            <a:r>
              <a:rPr lang="it-IT" sz="2200" dirty="0" err="1">
                <a:latin typeface="Symbol" pitchFamily="2" charset="2"/>
                <a:cs typeface="Times New Roman" panose="02020603050405020304" pitchFamily="18" charset="0"/>
              </a:rPr>
              <a:t>Ú</a:t>
            </a:r>
            <a:r>
              <a:rPr lang="it-IT" sz="2200" dirty="0">
                <a:latin typeface="Symbol" pitchFamily="2" charset="2"/>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S</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R</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a:t>
            </a:r>
            <a:r>
              <a:rPr lang="it-IT" sz="2600" dirty="0">
                <a:latin typeface="Times New Roman" panose="02020603050405020304" pitchFamily="18" charset="0"/>
                <a:cs typeface="Times New Roman" panose="02020603050405020304" pitchFamily="18" charset="0"/>
              </a:rPr>
              <a:t> </a:t>
            </a:r>
            <a:r>
              <a:rPr lang="it-IT" sz="26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600" i="1"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S</a:t>
            </a:r>
            <a:r>
              <a:rPr lang="it-IT" sz="2200"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a:t>
            </a:r>
            <a:r>
              <a:rPr lang="it-IT" sz="2200" dirty="0">
                <a:latin typeface="Times New Roman" panose="02020603050405020304" pitchFamily="18" charset="0"/>
                <a:cs typeface="Times New Roman" panose="02020603050405020304" pitchFamily="18" charset="0"/>
              </a:rPr>
              <a:t> </a:t>
            </a:r>
            <a:r>
              <a:rPr lang="it-IT" sz="2200" dirty="0">
                <a:latin typeface="Symbol" pitchFamily="2" charset="2"/>
                <a:cs typeface="Times New Roman" panose="02020603050405020304" pitchFamily="18" charset="0"/>
              </a:rPr>
              <a:t>~</a:t>
            </a:r>
            <a:r>
              <a:rPr lang="it-IT" sz="2200" i="1" dirty="0" err="1">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eaLnBrk="0" fontAlgn="base" hangingPunct="0">
              <a:lnSpc>
                <a:spcPts val="2520"/>
              </a:lnSpc>
              <a:spcBef>
                <a:spcPts val="1100"/>
              </a:spcBef>
              <a:spcAft>
                <a:spcPct val="0"/>
              </a:spcAft>
            </a:pPr>
            <a:endParaRPr lang="it-IT" sz="2000" dirty="0"/>
          </a:p>
        </p:txBody>
      </p:sp>
      <p:pic>
        <p:nvPicPr>
          <p:cNvPr id="6" name="Picture 5">
            <a:extLst>
              <a:ext uri="{FF2B5EF4-FFF2-40B4-BE49-F238E27FC236}">
                <a16:creationId xmlns:a16="http://schemas.microsoft.com/office/drawing/2014/main" id="{39F28EF6-5C45-50BE-BC76-C9A04F2C0944}"/>
              </a:ext>
            </a:extLst>
          </p:cNvPr>
          <p:cNvPicPr>
            <a:picLocks noChangeAspect="1"/>
          </p:cNvPicPr>
          <p:nvPr/>
        </p:nvPicPr>
        <p:blipFill>
          <a:blip r:embed="rId2"/>
          <a:stretch>
            <a:fillRect/>
          </a:stretch>
        </p:blipFill>
        <p:spPr>
          <a:xfrm>
            <a:off x="2590800" y="2180669"/>
            <a:ext cx="5923280" cy="266192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put penna 7"/>
              <p14:cNvContentPartPr/>
              <p14:nvPr/>
            </p14:nvContentPartPr>
            <p14:xfrm>
              <a:off x="6542073" y="3505240"/>
              <a:ext cx="142560" cy="100080"/>
            </p14:xfrm>
          </p:contentPart>
        </mc:Choice>
        <mc:Fallback xmlns="">
          <p:pic>
            <p:nvPicPr>
              <p:cNvPr id="8" name="Input penna 7"/>
              <p:cNvPicPr/>
              <p:nvPr/>
            </p:nvPicPr>
            <p:blipFill>
              <a:blip r:embed="rId4"/>
              <a:stretch>
                <a:fillRect/>
              </a:stretch>
            </p:blipFill>
            <p:spPr>
              <a:xfrm>
                <a:off x="6527673" y="3490840"/>
                <a:ext cx="17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put penna 8"/>
              <p14:cNvContentPartPr/>
              <p14:nvPr/>
            </p14:nvContentPartPr>
            <p14:xfrm>
              <a:off x="6523353" y="3603520"/>
              <a:ext cx="93600" cy="407880"/>
            </p14:xfrm>
          </p:contentPart>
        </mc:Choice>
        <mc:Fallback xmlns="">
          <p:pic>
            <p:nvPicPr>
              <p:cNvPr id="9" name="Input penna 8"/>
              <p:cNvPicPr/>
              <p:nvPr/>
            </p:nvPicPr>
            <p:blipFill>
              <a:blip r:embed="rId6"/>
              <a:stretch>
                <a:fillRect/>
              </a:stretch>
            </p:blipFill>
            <p:spPr>
              <a:xfrm>
                <a:off x="6507153" y="3592360"/>
                <a:ext cx="1252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put penna 9"/>
              <p14:cNvContentPartPr/>
              <p14:nvPr/>
            </p14:nvContentPartPr>
            <p14:xfrm>
              <a:off x="6885153" y="3698200"/>
              <a:ext cx="240120" cy="146160"/>
            </p14:xfrm>
          </p:contentPart>
        </mc:Choice>
        <mc:Fallback xmlns="">
          <p:pic>
            <p:nvPicPr>
              <p:cNvPr id="10" name="Input penna 9"/>
              <p:cNvPicPr/>
              <p:nvPr/>
            </p:nvPicPr>
            <p:blipFill>
              <a:blip r:embed="rId8"/>
              <a:stretch>
                <a:fillRect/>
              </a:stretch>
            </p:blipFill>
            <p:spPr>
              <a:xfrm>
                <a:off x="6872553" y="3681640"/>
                <a:ext cx="269640" cy="177480"/>
              </a:xfrm>
              <a:prstGeom prst="rect">
                <a:avLst/>
              </a:prstGeom>
            </p:spPr>
          </p:pic>
        </mc:Fallback>
      </mc:AlternateContent>
    </p:spTree>
    <p:extLst>
      <p:ext uri="{BB962C8B-B14F-4D97-AF65-F5344CB8AC3E}">
        <p14:creationId xmlns:p14="http://schemas.microsoft.com/office/powerpoint/2010/main" val="411110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620000" cy="605869"/>
          </a:xfrm>
        </p:spPr>
        <p:txBody>
          <a:bodyPr anchor="t">
            <a:noAutofit/>
          </a:bodyPr>
          <a:lstStyle/>
          <a:p>
            <a:r>
              <a:rPr lang="it-IT" altLang="en-US" sz="2850" dirty="0">
                <a:ea typeface="Times New Roman" panose="02020603050405020304" pitchFamily="18" charset="0"/>
              </a:rPr>
              <a:t>Appendice: Correttezza e completezza del calcolo </a:t>
            </a:r>
            <a:r>
              <a:rPr lang="it-IT" altLang="en-US" sz="2850" b="1" dirty="0">
                <a:solidFill>
                  <a:srgbClr val="FF0000"/>
                </a:solidFill>
                <a:ea typeface="Times New Roman" panose="02020603050405020304" pitchFamily="18" charset="0"/>
              </a:rPr>
              <a:t>(salta)</a:t>
            </a:r>
            <a:endParaRPr lang="it-IT" sz="2850" b="1" dirty="0">
              <a:solidFill>
                <a:srgbClr val="FF0000"/>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1"/>
            <a:ext cx="8458199" cy="535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i="1" dirty="0"/>
              <a:t>Teorema di correttezza:</a:t>
            </a:r>
            <a:r>
              <a:rPr lang="it-IT" dirty="0"/>
              <a:t> Ogni forma argomentativa dimostrabile è valida</a:t>
            </a:r>
            <a:r>
              <a:rPr lang="it-IT" dirty="0">
                <a:latin typeface="Calibri" panose="020F0502020204030204" pitchFamily="34" charset="0"/>
                <a:cs typeface="Calibri" panose="020F0502020204030204" pitchFamily="34" charset="0"/>
              </a:rPr>
              <a:t>.</a:t>
            </a:r>
          </a:p>
          <a:p>
            <a:pPr eaLnBrk="0" fontAlgn="base" hangingPunct="0">
              <a:lnSpc>
                <a:spcPts val="2520"/>
              </a:lnSpc>
              <a:spcBef>
                <a:spcPts val="1100"/>
              </a:spcBef>
              <a:spcAft>
                <a:spcPct val="0"/>
              </a:spcAft>
            </a:pPr>
            <a:r>
              <a:rPr lang="it-IT" i="1" dirty="0"/>
              <a:t>Teorema di completezza:</a:t>
            </a:r>
            <a:r>
              <a:rPr lang="it-IT" dirty="0"/>
              <a:t> Ogni forma argomentativa valida è dimostrabile.</a:t>
            </a:r>
            <a:r>
              <a:rPr lang="en-US" dirty="0"/>
              <a:t> </a:t>
            </a:r>
          </a:p>
          <a:p>
            <a:pPr eaLnBrk="0" fontAlgn="base" hangingPunct="0">
              <a:lnSpc>
                <a:spcPts val="2520"/>
              </a:lnSpc>
              <a:spcBef>
                <a:spcPts val="1200"/>
              </a:spcBef>
              <a:spcAft>
                <a:spcPct val="0"/>
              </a:spcAft>
            </a:pPr>
            <a:r>
              <a:rPr lang="it-IT" dirty="0">
                <a:latin typeface="Calibri" panose="020F0502020204030204" pitchFamily="34" charset="0"/>
                <a:cs typeface="Calibri" panose="020F0502020204030204" pitchFamily="34" charset="0"/>
              </a:rPr>
              <a:t>Insieme, questi due teoremi metalogici confermano che </a:t>
            </a:r>
            <a:r>
              <a:rPr lang="it-IT" dirty="0"/>
              <a:t>le dieci regole del calcolo proposizionale permettono di dimostrare tutte e solo le forme argomentative che risultano valide nel senso precisato attraverso i metodi semantici del Capitolo 3.</a:t>
            </a:r>
          </a:p>
          <a:p>
            <a:pPr eaLnBrk="0" fontAlgn="base" hangingPunct="0">
              <a:lnSpc>
                <a:spcPts val="2520"/>
              </a:lnSpc>
              <a:spcBef>
                <a:spcPts val="1200"/>
              </a:spcBef>
              <a:spcAft>
                <a:spcPct val="0"/>
              </a:spcAft>
            </a:pPr>
            <a:r>
              <a:rPr lang="it-IT" dirty="0"/>
              <a:t>In altre parole, le regole del calcolo sono adeguate – abbastanza potenti ma non troppo potenti – ai fini di una caratterizzazione puramente sintattica della nozione di validità deduttiva.</a:t>
            </a:r>
            <a:r>
              <a:rPr lang="en-US" dirty="0">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a:p>
            <a:pPr marL="0" indent="0" eaLnBrk="0" fontAlgn="base" hangingPunct="0">
              <a:lnSpc>
                <a:spcPts val="2520"/>
              </a:lnSpc>
              <a:spcBef>
                <a:spcPct val="0"/>
              </a:spcBef>
              <a:spcAft>
                <a:spcPct val="0"/>
              </a:spcAft>
              <a:buNone/>
            </a:pPr>
            <a:endParaRPr lang="it-IT" altLang="en-US" dirty="0">
              <a:latin typeface="Calibri" panose="020F0502020204030204" pitchFamily="34" charset="0"/>
              <a:ea typeface="Times New Roman" panose="02020603050405020304" pitchFamily="18" charset="0"/>
              <a:cs typeface="Calibri" panose="020F0502020204030204" pitchFamily="34" charset="0"/>
            </a:endParaRPr>
          </a:p>
          <a:p>
            <a:pPr marL="0" indent="0" eaLnBrk="0" fontAlgn="base" hangingPunct="0">
              <a:lnSpc>
                <a:spcPts val="2520"/>
              </a:lnSpc>
              <a:spcBef>
                <a:spcPct val="0"/>
              </a:spcBef>
              <a:spcAft>
                <a:spcPct val="0"/>
              </a:spcAft>
              <a:buNone/>
            </a:pPr>
            <a:endParaRPr lang="it-IT" alt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158834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RIPASSO DELLE REGOLE</a:t>
            </a:r>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279009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132" y="563417"/>
            <a:ext cx="10427214" cy="5865308"/>
          </a:xfrm>
        </p:spPr>
      </p:pic>
    </p:spTree>
    <p:extLst>
      <p:ext uri="{BB962C8B-B14F-4D97-AF65-F5344CB8AC3E}">
        <p14:creationId xmlns:p14="http://schemas.microsoft.com/office/powerpoint/2010/main" val="193136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703" y="434109"/>
            <a:ext cx="10886594" cy="6123709"/>
          </a:xfrm>
        </p:spPr>
      </p:pic>
    </p:spTree>
    <p:extLst>
      <p:ext uri="{BB962C8B-B14F-4D97-AF65-F5344CB8AC3E}">
        <p14:creationId xmlns:p14="http://schemas.microsoft.com/office/powerpoint/2010/main" val="1316748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endParaRPr lang="it-IT" dirty="0"/>
          </a:p>
        </p:txBody>
      </p:sp>
      <p:sp>
        <p:nvSpPr>
          <p:cNvPr id="8" name="Segnaposto contenuto 7"/>
          <p:cNvSpPr>
            <a:spLocks noGrp="1"/>
          </p:cNvSpPr>
          <p:nvPr>
            <p:ph idx="1"/>
          </p:nvPr>
        </p:nvSpPr>
        <p:spPr/>
        <p:txBody>
          <a:bodyPr/>
          <a:lstStyle/>
          <a:p>
            <a:endParaRPr lang="it-IT"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25" y="365125"/>
            <a:ext cx="10788075" cy="6068291"/>
          </a:xfrm>
          <a:prstGeom prst="rect">
            <a:avLst/>
          </a:prstGeom>
        </p:spPr>
      </p:pic>
    </p:spTree>
    <p:extLst>
      <p:ext uri="{BB962C8B-B14F-4D97-AF65-F5344CB8AC3E}">
        <p14:creationId xmlns:p14="http://schemas.microsoft.com/office/powerpoint/2010/main" val="4026153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Altra equivalenza</a:t>
            </a:r>
          </a:p>
        </p:txBody>
      </p:sp>
      <p:sp>
        <p:nvSpPr>
          <p:cNvPr id="3" name="Segnaposto contenuto 2"/>
          <p:cNvSpPr>
            <a:spLocks noGrp="1"/>
          </p:cNvSpPr>
          <p:nvPr>
            <p:ph idx="1"/>
          </p:nvPr>
        </p:nvSpPr>
        <p:spPr/>
        <p:txBody>
          <a:bodyPr/>
          <a:lstStyle/>
          <a:p>
            <a:r>
              <a:rPr lang="it-IT" dirty="0"/>
              <a:t>Implicazione Negata (IN) ~(P -&gt; Q) &lt;-&gt; (P &amp; ~Q)</a:t>
            </a:r>
          </a:p>
        </p:txBody>
      </p:sp>
    </p:spTree>
    <p:extLst>
      <p:ext uri="{BB962C8B-B14F-4D97-AF65-F5344CB8AC3E}">
        <p14:creationId xmlns:p14="http://schemas.microsoft.com/office/powerpoint/2010/main" val="392805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57400" y="838201"/>
            <a:ext cx="7239000" cy="605869"/>
          </a:xfrm>
        </p:spPr>
        <p:txBody>
          <a:bodyPr anchor="t">
            <a:normAutofit/>
          </a:bodyPr>
          <a:lstStyle/>
          <a:p>
            <a:r>
              <a:rPr lang="it-IT" altLang="en-US" sz="3000" b="1" dirty="0">
                <a:solidFill>
                  <a:schemeClr val="bg1">
                    <a:lumMod val="65000"/>
                  </a:schemeClr>
                </a:solidFill>
                <a:ea typeface="Times New Roman" panose="02020603050405020304" pitchFamily="18" charset="0"/>
              </a:rPr>
              <a:t>4.4	Regole derivate (v. tabella p. 134)</a:t>
            </a:r>
            <a:endParaRPr lang="it-IT" sz="3000" b="1" dirty="0">
              <a:solidFill>
                <a:schemeClr val="bg1">
                  <a:lumMod val="65000"/>
                </a:schemeClr>
              </a:solidFill>
            </a:endParaRPr>
          </a:p>
        </p:txBody>
      </p:sp>
      <p:sp>
        <p:nvSpPr>
          <p:cNvPr id="5" name="Rectangle 1">
            <a:extLst>
              <a:ext uri="{FF2B5EF4-FFF2-40B4-BE49-F238E27FC236}">
                <a16:creationId xmlns:a16="http://schemas.microsoft.com/office/drawing/2014/main" id="{77CB2526-220C-646D-ADB3-0F47A0C3573F}"/>
              </a:ext>
            </a:extLst>
          </p:cNvPr>
          <p:cNvSpPr>
            <a:spLocks noGrp="1" noChangeArrowheads="1"/>
          </p:cNvSpPr>
          <p:nvPr>
            <p:ph idx="1"/>
          </p:nvPr>
        </p:nvSpPr>
        <p:spPr bwMode="auto">
          <a:xfrm>
            <a:off x="2057402" y="1524000"/>
            <a:ext cx="8458199" cy="53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fontAlgn="base" hangingPunct="0">
              <a:lnSpc>
                <a:spcPts val="2520"/>
              </a:lnSpc>
              <a:spcBef>
                <a:spcPct val="0"/>
              </a:spcBef>
              <a:spcAft>
                <a:spcPct val="0"/>
              </a:spcAft>
            </a:pPr>
            <a:r>
              <a:rPr lang="it-IT" dirty="0"/>
              <a:t>Regole derivate più comuni:</a:t>
            </a:r>
          </a:p>
          <a:p>
            <a:pPr marL="566928" indent="-566928">
              <a:lnSpc>
                <a:spcPts val="1902"/>
              </a:lnSpc>
              <a:spcBef>
                <a:spcPts val="1600"/>
              </a:spcBef>
            </a:pPr>
            <a:r>
              <a:rPr lang="it-IT" sz="1750" dirty="0"/>
              <a:t>MT	</a:t>
            </a:r>
            <a:r>
              <a:rPr lang="it-IT" sz="1750" i="1" dirty="0"/>
              <a:t>Modus </a:t>
            </a:r>
            <a:r>
              <a:rPr lang="it-IT" sz="1750" i="1" dirty="0" err="1"/>
              <a:t>tollens</a:t>
            </a:r>
            <a:r>
              <a:rPr lang="it-IT" sz="1750" dirty="0"/>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700" dirty="0">
                <a:latin typeface="Times New Roman" panose="02020603050405020304" pitchFamily="18" charset="0"/>
                <a:cs typeface="Times New Roman" panose="02020603050405020304" pitchFamily="18" charset="0"/>
              </a:rPr>
              <a:t>, </a:t>
            </a:r>
            <a:r>
              <a:rPr lang="it-IT" sz="1700" dirty="0">
                <a:latin typeface="Symbol" pitchFamily="2" charset="2"/>
                <a:cs typeface="Times New Roman" panose="02020603050405020304" pitchFamily="18" charset="0"/>
              </a:rPr>
              <a:t>~</a:t>
            </a:r>
            <a:r>
              <a:rPr lang="it-IT" sz="800" dirty="0">
                <a:latin typeface="Symbol" pitchFamily="2" charset="2"/>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2000" dirty="0">
                <a:latin typeface="Times New Roman" panose="02020603050405020304" pitchFamily="18" charset="0"/>
                <a:cs typeface="Times New Roman" panose="02020603050405020304" pitchFamily="18" charset="0"/>
              </a:rPr>
              <a:t> </a:t>
            </a:r>
            <a:r>
              <a:rPr lang="it-IT" sz="24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dirty="0">
                <a:latin typeface="Symbol" pitchFamily="2" charset="2"/>
                <a:cs typeface="Times New Roman" panose="02020603050405020304" pitchFamily="18" charset="0"/>
              </a:rPr>
              <a:t>~</a:t>
            </a:r>
            <a:r>
              <a:rPr lang="it-IT" sz="800" dirty="0">
                <a:latin typeface="Symbol" pitchFamily="2" charset="2"/>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a:t>
            </a:r>
            <a:r>
              <a:rPr lang="it-IT" sz="1750" dirty="0" err="1"/>
              <a:t>fbf</a:t>
            </a:r>
            <a:r>
              <a:rPr lang="it-IT" sz="1750" dirty="0"/>
              <a:t> della forma </a:t>
            </a:r>
            <a:r>
              <a:rPr lang="it-IT" sz="1750" dirty="0" err="1">
                <a:latin typeface="Symbol" pitchFamily="2" charset="2"/>
              </a:rPr>
              <a:t>f</a:t>
            </a:r>
            <a:r>
              <a:rPr lang="it-IT" sz="1750" dirty="0">
                <a:latin typeface="Symbol" pitchFamily="2" charset="2"/>
              </a:rPr>
              <a:t>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y</a:t>
            </a:r>
            <a:r>
              <a:rPr lang="it-IT" sz="1750" dirty="0"/>
              <a:t> e </a:t>
            </a:r>
            <a:r>
              <a:rPr lang="it-IT" sz="1750" dirty="0">
                <a:latin typeface="Symbol" pitchFamily="2" charset="2"/>
              </a:rPr>
              <a:t>~y</a:t>
            </a:r>
            <a:r>
              <a:rPr lang="it-IT" sz="1750" dirty="0"/>
              <a:t> si può sempre inferire </a:t>
            </a:r>
            <a:r>
              <a:rPr lang="it-IT" sz="1750" dirty="0">
                <a:latin typeface="Symbol" pitchFamily="2" charset="2"/>
              </a:rPr>
              <a:t>~</a:t>
            </a:r>
            <a:r>
              <a:rPr lang="it-IT" sz="1750" dirty="0" err="1">
                <a:latin typeface="Symbol" pitchFamily="2" charset="2"/>
              </a:rPr>
              <a:t>f</a:t>
            </a:r>
            <a:r>
              <a:rPr lang="it-IT" sz="1750" dirty="0"/>
              <a:t>.</a:t>
            </a:r>
            <a:endParaRPr lang="en-US" sz="1750" dirty="0"/>
          </a:p>
          <a:p>
            <a:pPr marL="566928" indent="-566928">
              <a:lnSpc>
                <a:spcPts val="1902"/>
              </a:lnSpc>
            </a:pPr>
            <a:r>
              <a:rPr lang="it-IT" sz="1750" dirty="0"/>
              <a:t>SD	</a:t>
            </a:r>
            <a:r>
              <a:rPr lang="it-IT" sz="1750" i="1" dirty="0"/>
              <a:t>Sillogismo disgiuntivo</a:t>
            </a:r>
            <a:r>
              <a:rPr lang="it-IT" sz="1750" dirty="0"/>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err="1">
                <a:latin typeface="Symbol" pitchFamily="2" charset="2"/>
              </a:rPr>
              <a:t>Ú</a:t>
            </a:r>
            <a:r>
              <a:rPr lang="it-IT" sz="1700" dirty="0">
                <a:latin typeface="Symbol" pitchFamily="2" charset="2"/>
              </a:rPr>
              <a:t> </a:t>
            </a:r>
            <a:r>
              <a:rPr lang="it-IT" sz="1700" i="1" dirty="0" err="1">
                <a:latin typeface="Times New Roman" panose="02020603050405020304" pitchFamily="18" charset="0"/>
                <a:cs typeface="Times New Roman" panose="02020603050405020304" pitchFamily="18" charset="0"/>
              </a:rPr>
              <a:t>Q</a:t>
            </a:r>
            <a:r>
              <a:rPr lang="it-IT" sz="1700" dirty="0">
                <a:latin typeface="Times New Roman" panose="02020603050405020304" pitchFamily="18" charset="0"/>
                <a:cs typeface="Times New Roman" panose="02020603050405020304" pitchFamily="18" charset="0"/>
              </a:rPr>
              <a:t>, </a:t>
            </a:r>
            <a:r>
              <a:rPr lang="it-IT" sz="1700" dirty="0">
                <a:latin typeface="Symbol" pitchFamily="2" charset="2"/>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20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24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a:t>
            </a:r>
            <a:r>
              <a:rPr lang="it-IT" sz="1750" dirty="0" err="1"/>
              <a:t>fbf</a:t>
            </a:r>
            <a:r>
              <a:rPr lang="it-IT" sz="1750" dirty="0"/>
              <a:t> della forma </a:t>
            </a:r>
            <a:r>
              <a:rPr lang="it-IT" sz="1750" dirty="0" err="1">
                <a:latin typeface="Symbol" pitchFamily="2" charset="2"/>
              </a:rPr>
              <a:t>f</a:t>
            </a:r>
            <a:r>
              <a:rPr lang="it-IT" sz="1750" dirty="0">
                <a:latin typeface="Symbol" pitchFamily="2" charset="2"/>
              </a:rPr>
              <a:t> </a:t>
            </a:r>
            <a:r>
              <a:rPr lang="it-IT" sz="1750" dirty="0" err="1">
                <a:latin typeface="Symbol" pitchFamily="2" charset="2"/>
              </a:rPr>
              <a:t>Ú</a:t>
            </a:r>
            <a:r>
              <a:rPr lang="it-IT" sz="1750" dirty="0">
                <a:latin typeface="Symbol" pitchFamily="2" charset="2"/>
              </a:rPr>
              <a:t> y </a:t>
            </a:r>
            <a:r>
              <a:rPr lang="it-IT" sz="1750" dirty="0"/>
              <a:t>e </a:t>
            </a:r>
            <a:r>
              <a:rPr lang="it-IT" sz="1750" dirty="0">
                <a:latin typeface="Symbol" pitchFamily="2" charset="2"/>
              </a:rPr>
              <a:t>~</a:t>
            </a:r>
            <a:r>
              <a:rPr lang="it-IT" sz="1750" dirty="0" err="1">
                <a:latin typeface="Symbol" pitchFamily="2" charset="2"/>
              </a:rPr>
              <a:t>f</a:t>
            </a:r>
            <a:r>
              <a:rPr lang="it-IT" sz="1750" dirty="0"/>
              <a:t> si può sempre inferire </a:t>
            </a:r>
            <a:r>
              <a:rPr lang="it-IT" sz="1750" dirty="0">
                <a:latin typeface="Symbol" pitchFamily="2" charset="2"/>
              </a:rPr>
              <a:t>y</a:t>
            </a:r>
            <a:r>
              <a:rPr lang="it-IT" sz="1750" dirty="0"/>
              <a:t>.</a:t>
            </a:r>
            <a:endParaRPr lang="en-US" sz="1750" dirty="0"/>
          </a:p>
          <a:p>
            <a:pPr marL="566928" indent="-566928">
              <a:lnSpc>
                <a:spcPts val="1902"/>
              </a:lnSpc>
            </a:pPr>
            <a:r>
              <a:rPr lang="it-IT" sz="1750" dirty="0"/>
              <a:t>SI	</a:t>
            </a:r>
            <a:r>
              <a:rPr lang="it-IT" sz="1750" i="1" dirty="0"/>
              <a:t>Sillogismo ipotetico</a:t>
            </a:r>
            <a:r>
              <a:rPr lang="it-IT" sz="1750" dirty="0"/>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7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R</a:t>
            </a:r>
            <a:r>
              <a:rPr lang="it-IT" sz="17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R</a:t>
            </a:r>
            <a:r>
              <a:rPr lang="it-IT" sz="20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a:t>
            </a:r>
            <a:r>
              <a:rPr lang="it-IT" sz="1750" dirty="0" err="1"/>
              <a:t>fbf</a:t>
            </a:r>
            <a:r>
              <a:rPr lang="it-IT" sz="1750" dirty="0"/>
              <a:t> della forma </a:t>
            </a:r>
            <a:r>
              <a:rPr lang="it-IT" sz="1750" dirty="0">
                <a:latin typeface="Symbol" pitchFamily="2" charset="2"/>
              </a:rPr>
              <a:t>f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y </a:t>
            </a:r>
            <a:r>
              <a:rPr lang="it-IT" sz="1750" dirty="0"/>
              <a:t>e </a:t>
            </a:r>
            <a:r>
              <a:rPr lang="it-IT" sz="1750" dirty="0">
                <a:latin typeface="Symbol" pitchFamily="2" charset="2"/>
              </a:rPr>
              <a:t>y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c </a:t>
            </a:r>
            <a:r>
              <a:rPr lang="it-IT" sz="1750" dirty="0"/>
              <a:t>si può sempre inferire </a:t>
            </a:r>
            <a:r>
              <a:rPr lang="it-IT" sz="1750" dirty="0">
                <a:latin typeface="Symbol" pitchFamily="2" charset="2"/>
              </a:rPr>
              <a:t>f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c</a:t>
            </a:r>
            <a:r>
              <a:rPr lang="it-IT" sz="1750" dirty="0"/>
              <a:t>.</a:t>
            </a:r>
            <a:endParaRPr lang="en-US" sz="1750" dirty="0"/>
          </a:p>
          <a:p>
            <a:pPr marL="566928" indent="-566928">
              <a:lnSpc>
                <a:spcPts val="1902"/>
              </a:lnSpc>
            </a:pPr>
            <a:r>
              <a:rPr lang="it-IT" sz="1750" dirty="0"/>
              <a:t>ASS	</a:t>
            </a:r>
            <a:r>
              <a:rPr lang="it-IT" sz="1750" i="1" dirty="0"/>
              <a:t>Assimilazione</a:t>
            </a:r>
            <a:r>
              <a:rPr lang="it-IT" sz="1750" dirty="0"/>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20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1700" dirty="0">
                <a:latin typeface="Times New Roman" panose="02020603050405020304" pitchFamily="18" charset="0"/>
                <a:cs typeface="Times New Roman" panose="02020603050405020304" pitchFamily="18" charset="0"/>
              </a:rPr>
              <a:t> &amp; </a:t>
            </a:r>
            <a:r>
              <a:rPr lang="it-IT" sz="1700" i="1" dirty="0" err="1">
                <a:latin typeface="Times New Roman" panose="02020603050405020304" pitchFamily="18" charset="0"/>
                <a:cs typeface="Times New Roman" panose="02020603050405020304" pitchFamily="18" charset="0"/>
              </a:rPr>
              <a:t>Q</a:t>
            </a:r>
            <a:r>
              <a:rPr lang="it-IT" sz="1700" dirty="0">
                <a:latin typeface="Times New Roman" panose="02020603050405020304" pitchFamily="18" charset="0"/>
                <a:cs typeface="Times New Roman" panose="02020603050405020304" pitchFamily="18" charset="0"/>
              </a:rPr>
              <a:t>)</a:t>
            </a:r>
            <a:r>
              <a:rPr lang="it-IT" sz="16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una </a:t>
            </a:r>
            <a:r>
              <a:rPr lang="it-IT" sz="1750" dirty="0" err="1"/>
              <a:t>fbf</a:t>
            </a:r>
            <a:r>
              <a:rPr lang="it-IT" sz="1750" dirty="0"/>
              <a:t> della forma </a:t>
            </a:r>
            <a:r>
              <a:rPr lang="it-IT" sz="1750" dirty="0" err="1">
                <a:latin typeface="Symbol" pitchFamily="2" charset="2"/>
              </a:rPr>
              <a:t>f</a:t>
            </a:r>
            <a:r>
              <a:rPr lang="it-IT" sz="1750" dirty="0">
                <a:latin typeface="Symbol" pitchFamily="2" charset="2"/>
              </a:rPr>
              <a:t>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y </a:t>
            </a:r>
            <a:r>
              <a:rPr lang="it-IT" sz="1750" dirty="0"/>
              <a:t>si può sempre inferire </a:t>
            </a:r>
            <a:r>
              <a:rPr lang="it-IT" sz="1750" dirty="0" err="1">
                <a:latin typeface="Symbol" pitchFamily="2" charset="2"/>
              </a:rPr>
              <a:t>f</a:t>
            </a:r>
            <a:r>
              <a:rPr lang="it-IT" sz="1750" dirty="0">
                <a:latin typeface="Symbol" pitchFamily="2" charset="2"/>
              </a:rPr>
              <a:t>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a:t>
            </a:r>
            <a:r>
              <a:rPr lang="it-IT" sz="1750" dirty="0" err="1">
                <a:latin typeface="Symbol" pitchFamily="2" charset="2"/>
              </a:rPr>
              <a:t>f</a:t>
            </a:r>
            <a:r>
              <a:rPr lang="it-IT" sz="1750" dirty="0">
                <a:latin typeface="Symbol" pitchFamily="2" charset="2"/>
              </a:rPr>
              <a:t> &amp; y)</a:t>
            </a:r>
            <a:r>
              <a:rPr lang="it-IT" sz="1750" dirty="0"/>
              <a:t>.</a:t>
            </a:r>
            <a:endParaRPr lang="en-US" sz="1750" dirty="0"/>
          </a:p>
          <a:p>
            <a:pPr marL="566928" indent="-566928">
              <a:lnSpc>
                <a:spcPts val="1902"/>
              </a:lnSpc>
            </a:pPr>
            <a:r>
              <a:rPr lang="it-IT" sz="1750" dirty="0"/>
              <a:t>DC	</a:t>
            </a:r>
            <a:r>
              <a:rPr lang="it-IT" sz="1750" i="1" dirty="0"/>
              <a:t>Dilemma costruttivo</a:t>
            </a:r>
            <a:r>
              <a:rPr lang="it-IT" sz="1750" dirty="0"/>
              <a:t>: </a:t>
            </a:r>
            <a:r>
              <a:rPr lang="it-IT" sz="1700" i="1" dirty="0" err="1">
                <a:latin typeface="Times New Roman" panose="02020603050405020304" pitchFamily="18" charset="0"/>
                <a:cs typeface="Times New Roman" panose="02020603050405020304" pitchFamily="18" charset="0"/>
              </a:rPr>
              <a:t>P</a:t>
            </a:r>
            <a:r>
              <a:rPr lang="it-IT" sz="1600" dirty="0">
                <a:latin typeface="Symbol" pitchFamily="2" charset="2"/>
              </a:rPr>
              <a:t> </a:t>
            </a:r>
            <a:r>
              <a:rPr lang="it-IT" sz="1600" dirty="0" err="1">
                <a:latin typeface="Symbol" pitchFamily="2" charset="2"/>
              </a:rPr>
              <a:t>Ú</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7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R</a:t>
            </a:r>
            <a:r>
              <a:rPr lang="it-IT" sz="17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700" i="1" dirty="0">
                <a:latin typeface="Times New Roman" panose="02020603050405020304" pitchFamily="18" charset="0"/>
                <a:cs typeface="Times New Roman" panose="02020603050405020304" pitchFamily="18" charset="0"/>
              </a:rPr>
              <a:t> </a:t>
            </a:r>
            <a:r>
              <a:rPr lang="it-IT" sz="1700" dirty="0">
                <a:latin typeface="Times New Roman" panose="02020603050405020304" pitchFamily="18" charset="0"/>
                <a:cs typeface="Times New Roman" panose="02020603050405020304" pitchFamily="18" charset="0"/>
              </a:rPr>
              <a:t>→</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S</a:t>
            </a:r>
            <a:r>
              <a:rPr lang="it-IT" sz="20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R</a:t>
            </a:r>
            <a:r>
              <a:rPr lang="it-IT" sz="1600" dirty="0">
                <a:latin typeface="Symbol" pitchFamily="2" charset="2"/>
              </a:rPr>
              <a:t> </a:t>
            </a:r>
            <a:r>
              <a:rPr lang="it-IT" sz="1600" dirty="0" err="1">
                <a:latin typeface="Symbol" pitchFamily="2" charset="2"/>
              </a:rPr>
              <a:t>Ú</a:t>
            </a:r>
            <a:r>
              <a:rPr lang="it-IT" sz="1700" i="1"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S</a:t>
            </a:r>
            <a:r>
              <a:rPr lang="it-IT" sz="24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a:t>
            </a:r>
            <a:r>
              <a:rPr lang="it-IT" sz="1750" dirty="0" err="1"/>
              <a:t>fbf</a:t>
            </a:r>
            <a:r>
              <a:rPr lang="it-IT" sz="1750" dirty="0"/>
              <a:t> della forma </a:t>
            </a:r>
            <a:r>
              <a:rPr lang="it-IT" sz="1750" dirty="0" err="1">
                <a:latin typeface="Symbol" pitchFamily="2" charset="2"/>
              </a:rPr>
              <a:t>f</a:t>
            </a:r>
            <a:r>
              <a:rPr lang="it-IT" sz="1750" dirty="0">
                <a:latin typeface="Symbol" pitchFamily="2" charset="2"/>
              </a:rPr>
              <a:t> </a:t>
            </a:r>
            <a:r>
              <a:rPr lang="it-IT" sz="1750" dirty="0" err="1">
                <a:latin typeface="Symbol" pitchFamily="2" charset="2"/>
              </a:rPr>
              <a:t>Ú</a:t>
            </a:r>
            <a:r>
              <a:rPr lang="it-IT" sz="1750" dirty="0">
                <a:latin typeface="Symbol" pitchFamily="2" charset="2"/>
              </a:rPr>
              <a:t> y</a:t>
            </a:r>
            <a:r>
              <a:rPr lang="it-IT" sz="1750" dirty="0"/>
              <a:t>, </a:t>
            </a:r>
            <a:r>
              <a:rPr lang="it-IT" sz="1750" dirty="0" err="1">
                <a:latin typeface="Symbol" pitchFamily="2" charset="2"/>
              </a:rPr>
              <a:t>f</a:t>
            </a:r>
            <a:r>
              <a:rPr lang="it-IT" sz="1750" dirty="0">
                <a:latin typeface="Symbol" pitchFamily="2" charset="2"/>
              </a:rPr>
              <a:t>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c </a:t>
            </a:r>
            <a:r>
              <a:rPr lang="it-IT" sz="1750" dirty="0"/>
              <a:t>e </a:t>
            </a:r>
            <a:r>
              <a:rPr lang="it-IT" sz="1750" dirty="0">
                <a:latin typeface="Symbol" pitchFamily="2" charset="2"/>
              </a:rPr>
              <a:t>y </a:t>
            </a:r>
            <a:r>
              <a:rPr lang="it-IT" sz="1750" dirty="0">
                <a:latin typeface="Times New Roman" panose="02020603050405020304" pitchFamily="18" charset="0"/>
                <a:cs typeface="Times New Roman" panose="02020603050405020304" pitchFamily="18" charset="0"/>
              </a:rPr>
              <a:t>→</a:t>
            </a:r>
            <a:r>
              <a:rPr lang="it-IT" sz="1750" dirty="0">
                <a:latin typeface="Symbol" pitchFamily="2" charset="2"/>
              </a:rPr>
              <a:t> </a:t>
            </a:r>
            <a:r>
              <a:rPr lang="it-IT" sz="1750" dirty="0" err="1">
                <a:latin typeface="Symbol" pitchFamily="2" charset="2"/>
              </a:rPr>
              <a:t>w</a:t>
            </a:r>
            <a:r>
              <a:rPr lang="it-IT" sz="1750" dirty="0">
                <a:latin typeface="Symbol" pitchFamily="2" charset="2"/>
              </a:rPr>
              <a:t> </a:t>
            </a:r>
            <a:r>
              <a:rPr lang="it-IT" sz="1750" dirty="0"/>
              <a:t>si può sempre inferire </a:t>
            </a:r>
            <a:r>
              <a:rPr lang="it-IT" sz="1750" dirty="0">
                <a:latin typeface="Symbol" pitchFamily="2" charset="2"/>
              </a:rPr>
              <a:t>c </a:t>
            </a:r>
            <a:r>
              <a:rPr lang="it-IT" sz="1750" dirty="0" err="1">
                <a:latin typeface="Symbol" pitchFamily="2" charset="2"/>
              </a:rPr>
              <a:t>Ú</a:t>
            </a:r>
            <a:r>
              <a:rPr lang="it-IT" sz="1750" dirty="0">
                <a:latin typeface="Symbol" pitchFamily="2" charset="2"/>
              </a:rPr>
              <a:t> </a:t>
            </a:r>
            <a:r>
              <a:rPr lang="it-IT" sz="1750" dirty="0" err="1">
                <a:latin typeface="Symbol" pitchFamily="2" charset="2"/>
              </a:rPr>
              <a:t>w</a:t>
            </a:r>
            <a:r>
              <a:rPr lang="it-IT" sz="1750" dirty="0"/>
              <a:t>.</a:t>
            </a:r>
            <a:endParaRPr lang="en-US" sz="1750" dirty="0"/>
          </a:p>
          <a:p>
            <a:pPr marL="566928" indent="-566928">
              <a:lnSpc>
                <a:spcPts val="1902"/>
              </a:lnSpc>
            </a:pPr>
            <a:r>
              <a:rPr lang="it-IT" sz="1750" dirty="0"/>
              <a:t>RE	</a:t>
            </a:r>
            <a:r>
              <a:rPr lang="it-IT" sz="1750" i="1" dirty="0"/>
              <a:t>Reiterazione</a:t>
            </a:r>
            <a:r>
              <a:rPr lang="it-IT" sz="1750" dirty="0"/>
              <a:t>: </a:t>
            </a:r>
            <a:r>
              <a:rPr lang="it-IT" sz="1700" i="1" dirty="0" err="1">
                <a:latin typeface="Times New Roman" panose="02020603050405020304" pitchFamily="18" charset="0"/>
                <a:cs typeface="Times New Roman" panose="02020603050405020304" pitchFamily="18" charset="0"/>
              </a:rPr>
              <a:t>P</a:t>
            </a:r>
            <a:r>
              <a:rPr lang="it-IT" sz="20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16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banalmente</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qualunque </a:t>
            </a:r>
            <a:r>
              <a:rPr lang="it-IT" sz="1750" dirty="0" err="1"/>
              <a:t>fbf</a:t>
            </a:r>
            <a:r>
              <a:rPr lang="it-IT" sz="1750" dirty="0"/>
              <a:t> </a:t>
            </a:r>
            <a:r>
              <a:rPr lang="it-IT" sz="1750" dirty="0" err="1">
                <a:latin typeface="Symbol" pitchFamily="2" charset="2"/>
              </a:rPr>
              <a:t>f</a:t>
            </a:r>
            <a:r>
              <a:rPr lang="it-IT" sz="1750" dirty="0"/>
              <a:t> si può sempre inferire </a:t>
            </a:r>
            <a:r>
              <a:rPr lang="it-IT" sz="1750" dirty="0" err="1">
                <a:latin typeface="Symbol" pitchFamily="2" charset="2"/>
              </a:rPr>
              <a:t>f</a:t>
            </a:r>
            <a:r>
              <a:rPr lang="it-IT" sz="1750" dirty="0"/>
              <a:t>.</a:t>
            </a:r>
            <a:endParaRPr lang="en-US" sz="1750" dirty="0"/>
          </a:p>
          <a:p>
            <a:pPr marL="566928" indent="-566928">
              <a:lnSpc>
                <a:spcPts val="1902"/>
              </a:lnSpc>
            </a:pPr>
            <a:r>
              <a:rPr lang="it-IT" sz="1750" dirty="0"/>
              <a:t>CON	</a:t>
            </a:r>
            <a:r>
              <a:rPr lang="it-IT" sz="1750" i="1" dirty="0"/>
              <a:t>Contraddizione</a:t>
            </a:r>
            <a:r>
              <a:rPr lang="it-IT" sz="1750" dirty="0"/>
              <a:t>: </a:t>
            </a:r>
            <a:r>
              <a:rPr lang="it-IT" sz="1700" i="1" dirty="0" err="1">
                <a:latin typeface="Times New Roman" panose="02020603050405020304" pitchFamily="18" charset="0"/>
                <a:cs typeface="Times New Roman" panose="02020603050405020304" pitchFamily="18" charset="0"/>
              </a:rPr>
              <a:t>P</a:t>
            </a:r>
            <a:r>
              <a:rPr lang="it-IT" sz="1700" dirty="0">
                <a:latin typeface="Times New Roman" panose="02020603050405020304" pitchFamily="18" charset="0"/>
                <a:cs typeface="Times New Roman" panose="02020603050405020304" pitchFamily="18" charset="0"/>
              </a:rPr>
              <a:t>, </a:t>
            </a:r>
            <a:r>
              <a:rPr lang="it-IT" sz="1700" dirty="0">
                <a:latin typeface="Symbol" pitchFamily="2" charset="2"/>
                <a:cs typeface="Times New Roman" panose="02020603050405020304" pitchFamily="18" charset="0"/>
              </a:rPr>
              <a:t>~</a:t>
            </a:r>
            <a:r>
              <a:rPr lang="it-IT" sz="600" dirty="0">
                <a:latin typeface="Symbol" pitchFamily="2" charset="2"/>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P</a:t>
            </a:r>
            <a:r>
              <a:rPr lang="it-IT" sz="2000" dirty="0">
                <a:latin typeface="Times New Roman" panose="02020603050405020304" pitchFamily="18" charset="0"/>
                <a:cs typeface="Times New Roman" panose="02020603050405020304" pitchFamily="18" charset="0"/>
              </a:rPr>
              <a:t> </a:t>
            </a:r>
            <a:r>
              <a:rPr lang="it-IT" sz="20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2000" dirty="0">
                <a:latin typeface="Times New Roman" panose="02020603050405020304" pitchFamily="18" charset="0"/>
                <a:cs typeface="Times New Roman" panose="02020603050405020304" pitchFamily="18" charset="0"/>
              </a:rPr>
              <a:t> </a:t>
            </a:r>
            <a:r>
              <a:rPr lang="it-IT" sz="1700" i="1" dirty="0" err="1">
                <a:latin typeface="Times New Roman" panose="02020603050405020304" pitchFamily="18" charset="0"/>
                <a:cs typeface="Times New Roman" panose="02020603050405020304" pitchFamily="18" charset="0"/>
              </a:rPr>
              <a:t>Q</a:t>
            </a:r>
            <a:r>
              <a:rPr lang="it-IT" sz="1600" i="1" dirty="0">
                <a:latin typeface="Times New Roman" panose="02020603050405020304" pitchFamily="18" charset="0"/>
                <a:cs typeface="Times New Roman" panose="02020603050405020304" pitchFamily="18" charset="0"/>
              </a:rPr>
              <a:t> </a:t>
            </a:r>
            <a:r>
              <a:rPr lang="en-US" sz="1750" dirty="0" err="1"/>
              <a:t>è</a:t>
            </a:r>
            <a:r>
              <a:rPr lang="en-US" sz="1750" dirty="0"/>
              <a:t> </a:t>
            </a:r>
            <a:r>
              <a:rPr lang="en-US" sz="1750" dirty="0" err="1"/>
              <a:t>dimostrabile</a:t>
            </a:r>
            <a:r>
              <a:rPr lang="en-US" sz="1750" dirty="0"/>
              <a:t>. </a:t>
            </a:r>
            <a:br>
              <a:rPr lang="en-US" sz="1750" dirty="0"/>
            </a:br>
            <a:r>
              <a:rPr lang="en-US" sz="1750" dirty="0" err="1"/>
              <a:t>Quindi</a:t>
            </a:r>
            <a:r>
              <a:rPr lang="en-US" sz="1750" dirty="0"/>
              <a:t>:</a:t>
            </a:r>
            <a:r>
              <a:rPr lang="it-IT" sz="1750" dirty="0"/>
              <a:t> da </a:t>
            </a:r>
            <a:r>
              <a:rPr lang="it-IT" sz="1750" dirty="0" err="1"/>
              <a:t>fbf</a:t>
            </a:r>
            <a:r>
              <a:rPr lang="it-IT" sz="1750" dirty="0"/>
              <a:t> della forma </a:t>
            </a:r>
            <a:r>
              <a:rPr lang="it-IT" sz="1750" dirty="0" err="1">
                <a:latin typeface="Symbol" pitchFamily="2" charset="2"/>
              </a:rPr>
              <a:t>f</a:t>
            </a:r>
            <a:r>
              <a:rPr lang="it-IT" sz="1750" dirty="0"/>
              <a:t> e </a:t>
            </a:r>
            <a:r>
              <a:rPr lang="it-IT" sz="1750" dirty="0">
                <a:latin typeface="Symbol" pitchFamily="2" charset="2"/>
              </a:rPr>
              <a:t>~</a:t>
            </a:r>
            <a:r>
              <a:rPr lang="it-IT" sz="1750" dirty="0" err="1">
                <a:latin typeface="Symbol" pitchFamily="2" charset="2"/>
              </a:rPr>
              <a:t>f</a:t>
            </a:r>
            <a:r>
              <a:rPr lang="it-IT" sz="1750" dirty="0"/>
              <a:t> si può inferire qualunque </a:t>
            </a:r>
            <a:r>
              <a:rPr lang="it-IT" sz="1750" dirty="0" err="1"/>
              <a:t>fbf</a:t>
            </a:r>
            <a:r>
              <a:rPr lang="it-IT" sz="1750" dirty="0"/>
              <a:t>.</a:t>
            </a:r>
            <a:endParaRPr lang="en-US" sz="1750" dirty="0"/>
          </a:p>
          <a:p>
            <a:endParaRPr lang="en-US" dirty="0"/>
          </a:p>
        </p:txBody>
      </p:sp>
    </p:spTree>
    <p:extLst>
      <p:ext uri="{BB962C8B-B14F-4D97-AF65-F5344CB8AC3E}">
        <p14:creationId xmlns:p14="http://schemas.microsoft.com/office/powerpoint/2010/main" val="3652351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normAutofit/>
          </a:bodyPr>
          <a:lstStyle/>
          <a:p>
            <a:pPr eaLnBrk="1" hangingPunct="1"/>
            <a:r>
              <a:rPr lang="it-IT" dirty="0"/>
              <a:t>LOGICA DEI PREDICATI DEL PRIM’ORDINE (</a:t>
            </a:r>
            <a:r>
              <a:rPr lang="it-IT" dirty="0" err="1"/>
              <a:t>FOL</a:t>
            </a:r>
            <a:r>
              <a:rPr lang="it-IT" dirty="0"/>
              <a:t>)</a:t>
            </a:r>
          </a:p>
        </p:txBody>
      </p:sp>
      <p:sp>
        <p:nvSpPr>
          <p:cNvPr id="2" name="Segnaposto testo 1"/>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725070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Chiarimenti sul libro di testo</a:t>
            </a:r>
          </a:p>
        </p:txBody>
      </p:sp>
      <p:sp>
        <p:nvSpPr>
          <p:cNvPr id="3" name="Segnaposto contenuto 2"/>
          <p:cNvSpPr>
            <a:spLocks noGrp="1"/>
          </p:cNvSpPr>
          <p:nvPr>
            <p:ph idx="1"/>
          </p:nvPr>
        </p:nvSpPr>
        <p:spPr/>
        <p:txBody>
          <a:bodyPr>
            <a:normAutofit fontScale="92500" lnSpcReduction="20000"/>
          </a:bodyPr>
          <a:lstStyle/>
          <a:p>
            <a:r>
              <a:rPr lang="it-IT" dirty="0" err="1"/>
              <a:t>FOL</a:t>
            </a:r>
            <a:r>
              <a:rPr lang="it-IT" dirty="0"/>
              <a:t> = first-</a:t>
            </a:r>
            <a:r>
              <a:rPr lang="it-IT" dirty="0" err="1"/>
              <a:t>order</a:t>
            </a:r>
            <a:r>
              <a:rPr lang="it-IT" dirty="0"/>
              <a:t> </a:t>
            </a:r>
            <a:r>
              <a:rPr lang="it-IT" dirty="0" err="1"/>
              <a:t>logic</a:t>
            </a:r>
            <a:r>
              <a:rPr lang="it-IT" dirty="0"/>
              <a:t>, logica (dei predicati) del prim’ordine</a:t>
            </a:r>
          </a:p>
          <a:p>
            <a:r>
              <a:rPr lang="it-IT" dirty="0"/>
              <a:t>Il libro distingue tra</a:t>
            </a:r>
          </a:p>
          <a:p>
            <a:pPr lvl="1"/>
            <a:r>
              <a:rPr lang="it-IT" dirty="0"/>
              <a:t>cap. 6, logica dei predicati (modelli, alberi di refutazione)</a:t>
            </a:r>
          </a:p>
          <a:p>
            <a:pPr lvl="1"/>
            <a:r>
              <a:rPr lang="it-IT" dirty="0" err="1"/>
              <a:t>cap</a:t>
            </a:r>
            <a:r>
              <a:rPr lang="it-IT" dirty="0"/>
              <a:t> 7, calcolo dei predicati (deduzione naturale)</a:t>
            </a:r>
          </a:p>
          <a:p>
            <a:r>
              <a:rPr lang="it-IT" dirty="0"/>
              <a:t>Gli argomenti riguardanti il linguaggio di </a:t>
            </a:r>
            <a:r>
              <a:rPr lang="it-IT" dirty="0" err="1"/>
              <a:t>FOL</a:t>
            </a:r>
            <a:r>
              <a:rPr lang="it-IT" dirty="0"/>
              <a:t> che ci accingiamo a trattare sono nel cap. 6 «La logica dei predicati»</a:t>
            </a:r>
          </a:p>
          <a:p>
            <a:r>
              <a:rPr lang="it-IT" dirty="0"/>
              <a:t>Di questo capitolo ci interessa quello che riguarda il </a:t>
            </a:r>
            <a:r>
              <a:rPr lang="it-IT" b="1" dirty="0"/>
              <a:t>linguaggio</a:t>
            </a:r>
            <a:r>
              <a:rPr lang="it-IT" dirty="0"/>
              <a:t> della logica dei predicati.</a:t>
            </a:r>
          </a:p>
          <a:p>
            <a:r>
              <a:rPr lang="it-IT" dirty="0"/>
              <a:t>Salteremo quindi le parti riguardanti i modelli (§ 6.4, § 6.5), gli alberi di refutazione (§ 6.5) e l’appendice (indecidibilità).</a:t>
            </a:r>
          </a:p>
          <a:p>
            <a:r>
              <a:rPr lang="it-IT" dirty="0"/>
              <a:t>La sezione riguardante l’identità (§ 6.7) la considereremo dopo la trattazione della deduzione naturale (cap. 7)</a:t>
            </a:r>
          </a:p>
        </p:txBody>
      </p:sp>
    </p:spTree>
    <p:extLst>
      <p:ext uri="{BB962C8B-B14F-4D97-AF65-F5344CB8AC3E}">
        <p14:creationId xmlns:p14="http://schemas.microsoft.com/office/powerpoint/2010/main" val="510986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dirty="0"/>
              <a:t>Il Linguaggio (i)</a:t>
            </a:r>
          </a:p>
        </p:txBody>
      </p:sp>
      <p:sp>
        <p:nvSpPr>
          <p:cNvPr id="20483" name="Segnaposto contenuto 2"/>
          <p:cNvSpPr>
            <a:spLocks noGrp="1"/>
          </p:cNvSpPr>
          <p:nvPr>
            <p:ph idx="1"/>
          </p:nvPr>
        </p:nvSpPr>
        <p:spPr/>
        <p:txBody>
          <a:bodyPr>
            <a:normAutofit lnSpcReduction="10000"/>
          </a:bodyPr>
          <a:lstStyle/>
          <a:p>
            <a:pPr eaLnBrk="1" hangingPunct="1"/>
            <a:r>
              <a:rPr lang="it-IT" b="1" dirty="0"/>
              <a:t>enunciati atomici</a:t>
            </a:r>
          </a:p>
          <a:p>
            <a:pPr eaLnBrk="1" hangingPunct="1"/>
            <a:r>
              <a:rPr lang="it-IT" dirty="0"/>
              <a:t>(1)  Mattarella è italiano</a:t>
            </a:r>
          </a:p>
          <a:p>
            <a:pPr eaLnBrk="1" hangingPunct="1"/>
            <a:r>
              <a:rPr lang="it-IT" dirty="0"/>
              <a:t>(1a) Im</a:t>
            </a:r>
          </a:p>
          <a:p>
            <a:pPr eaLnBrk="1" hangingPunct="1"/>
            <a:r>
              <a:rPr lang="it-IT" dirty="0"/>
              <a:t>(2) Parigi è una città</a:t>
            </a:r>
          </a:p>
          <a:p>
            <a:pPr eaLnBrk="1" hangingPunct="1"/>
            <a:r>
              <a:rPr lang="it-IT" dirty="0"/>
              <a:t>(2a) </a:t>
            </a:r>
            <a:r>
              <a:rPr lang="it-IT" dirty="0" err="1"/>
              <a:t>Cp</a:t>
            </a:r>
            <a:endParaRPr lang="it-IT" dirty="0"/>
          </a:p>
          <a:p>
            <a:pPr eaLnBrk="1" hangingPunct="1"/>
            <a:r>
              <a:rPr lang="it-IT" dirty="0"/>
              <a:t>(3)  Obama ama Michelle</a:t>
            </a:r>
          </a:p>
          <a:p>
            <a:pPr eaLnBrk="1" hangingPunct="1"/>
            <a:r>
              <a:rPr lang="it-IT" dirty="0"/>
              <a:t>(3a)  </a:t>
            </a:r>
            <a:r>
              <a:rPr lang="it-IT" dirty="0" err="1"/>
              <a:t>Aom</a:t>
            </a:r>
            <a:endParaRPr lang="it-IT" dirty="0"/>
          </a:p>
          <a:p>
            <a:r>
              <a:rPr lang="it-IT" dirty="0"/>
              <a:t>(4) Bianca è seduta tra Giovanni e Donatella </a:t>
            </a:r>
          </a:p>
          <a:p>
            <a:r>
              <a:rPr lang="it-IT" dirty="0"/>
              <a:t>(4a) </a:t>
            </a:r>
            <a:r>
              <a:rPr lang="it-IT" dirty="0" err="1"/>
              <a:t>Sbgd</a:t>
            </a:r>
            <a:endParaRPr lang="it-IT" dirty="0"/>
          </a:p>
        </p:txBody>
      </p:sp>
    </p:spTree>
    <p:extLst>
      <p:ext uri="{BB962C8B-B14F-4D97-AF65-F5344CB8AC3E}">
        <p14:creationId xmlns:p14="http://schemas.microsoft.com/office/powerpoint/2010/main" val="3095679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linguaggio (ii)</a:t>
            </a:r>
          </a:p>
        </p:txBody>
      </p:sp>
      <p:sp>
        <p:nvSpPr>
          <p:cNvPr id="3" name="Segnaposto contenuto 2"/>
          <p:cNvSpPr>
            <a:spLocks noGrp="1"/>
          </p:cNvSpPr>
          <p:nvPr>
            <p:ph idx="1"/>
          </p:nvPr>
        </p:nvSpPr>
        <p:spPr/>
        <p:txBody>
          <a:bodyPr/>
          <a:lstStyle/>
          <a:p>
            <a:r>
              <a:rPr lang="it-IT" b="1" dirty="0"/>
              <a:t>Enunciati molecolari</a:t>
            </a:r>
            <a:endParaRPr lang="it-IT" dirty="0"/>
          </a:p>
          <a:p>
            <a:r>
              <a:rPr lang="it-IT" dirty="0"/>
              <a:t>(5) </a:t>
            </a:r>
            <a:r>
              <a:rPr lang="it-IT" dirty="0" err="1"/>
              <a:t>Aom</a:t>
            </a:r>
            <a:r>
              <a:rPr lang="it-IT" dirty="0"/>
              <a:t> &amp; Im</a:t>
            </a:r>
          </a:p>
          <a:p>
            <a:r>
              <a:rPr lang="it-IT" dirty="0"/>
              <a:t>(6) </a:t>
            </a:r>
            <a:r>
              <a:rPr lang="it-IT" dirty="0" err="1"/>
              <a:t>Aom</a:t>
            </a:r>
            <a:r>
              <a:rPr lang="it-IT" dirty="0"/>
              <a:t> </a:t>
            </a:r>
            <a:r>
              <a:rPr lang="it-IT" dirty="0">
                <a:sym typeface="Symbol"/>
              </a:rPr>
              <a:t> </a:t>
            </a:r>
            <a:r>
              <a:rPr lang="it-IT" dirty="0" err="1"/>
              <a:t>Sbgd</a:t>
            </a:r>
            <a:endParaRPr lang="it-IT" dirty="0"/>
          </a:p>
          <a:p>
            <a:r>
              <a:rPr lang="it-IT" dirty="0"/>
              <a:t>(7) </a:t>
            </a:r>
            <a:r>
              <a:rPr lang="it-IT" dirty="0" err="1"/>
              <a:t>Aom</a:t>
            </a:r>
            <a:r>
              <a:rPr lang="it-IT" dirty="0"/>
              <a:t> v (</a:t>
            </a:r>
            <a:r>
              <a:rPr lang="it-IT" dirty="0" err="1"/>
              <a:t>Aom</a:t>
            </a:r>
            <a:r>
              <a:rPr lang="it-IT" dirty="0"/>
              <a:t> </a:t>
            </a:r>
            <a:r>
              <a:rPr lang="it-IT" dirty="0">
                <a:sym typeface="Symbol"/>
              </a:rPr>
              <a:t> </a:t>
            </a:r>
            <a:r>
              <a:rPr lang="it-IT" dirty="0" err="1"/>
              <a:t>Sbgd</a:t>
            </a:r>
            <a:r>
              <a:rPr lang="it-IT" dirty="0"/>
              <a:t>)</a:t>
            </a:r>
          </a:p>
          <a:p>
            <a:endParaRPr lang="it-IT" dirty="0"/>
          </a:p>
        </p:txBody>
      </p:sp>
    </p:spTree>
    <p:extLst>
      <p:ext uri="{BB962C8B-B14F-4D97-AF65-F5344CB8AC3E}">
        <p14:creationId xmlns:p14="http://schemas.microsoft.com/office/powerpoint/2010/main" val="2070685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Schema di interpretazione (i)</a:t>
            </a:r>
          </a:p>
        </p:txBody>
      </p:sp>
      <p:sp>
        <p:nvSpPr>
          <p:cNvPr id="3" name="Segnaposto contenuto 2"/>
          <p:cNvSpPr>
            <a:spLocks noGrp="1"/>
          </p:cNvSpPr>
          <p:nvPr>
            <p:ph idx="1"/>
          </p:nvPr>
        </p:nvSpPr>
        <p:spPr/>
        <p:txBody>
          <a:bodyPr>
            <a:normAutofit lnSpcReduction="10000"/>
          </a:bodyPr>
          <a:lstStyle/>
          <a:p>
            <a:r>
              <a:rPr lang="it-IT" dirty="0"/>
              <a:t>Montague et al. </a:t>
            </a:r>
            <a:r>
              <a:rPr lang="it-IT" i="1" dirty="0" err="1"/>
              <a:t>Logic</a:t>
            </a:r>
            <a:r>
              <a:rPr lang="it-IT" i="1" dirty="0"/>
              <a:t> </a:t>
            </a:r>
            <a:r>
              <a:rPr lang="it-IT" dirty="0"/>
              <a:t>(1964, 1980) e </a:t>
            </a:r>
            <a:r>
              <a:rPr lang="it-IT" dirty="0" err="1"/>
              <a:t>Hodges</a:t>
            </a:r>
            <a:r>
              <a:rPr lang="it-IT" dirty="0"/>
              <a:t>, </a:t>
            </a:r>
            <a:r>
              <a:rPr lang="it-IT" i="1" dirty="0"/>
              <a:t>Logica </a:t>
            </a:r>
            <a:r>
              <a:rPr lang="it-IT" dirty="0"/>
              <a:t>(Garzanti 1977, p. 240) usano il termine «schema di abbreviazione»; il nostro libro parla di «formalizzazione». Seguo Montague e </a:t>
            </a:r>
            <a:r>
              <a:rPr lang="it-IT" dirty="0" err="1"/>
              <a:t>Hodges</a:t>
            </a:r>
            <a:r>
              <a:rPr lang="it-IT" dirty="0"/>
              <a:t> nell’usare variabili per specificare i predicati. Il nostro libro non lo fa (v. § 6.2). Penso che la mia trattazione sia più chiara e rigorosa.</a:t>
            </a:r>
          </a:p>
          <a:p>
            <a:r>
              <a:rPr lang="it-IT" dirty="0"/>
              <a:t>Nel linguaggio </a:t>
            </a:r>
            <a:r>
              <a:rPr lang="it-IT" dirty="0" err="1"/>
              <a:t>FOL</a:t>
            </a:r>
            <a:r>
              <a:rPr lang="it-IT" dirty="0"/>
              <a:t> abbiamo a disposizione solo l'ordine con cui scriviamo i nomi per veicolare l'informazione che nelle lingue naturali veicoliamo con almeno 3 tipi di rappresentazione: preposizioni, ordine con cui scriviamo i termini singolari, desinenze (flessione dei nomi)</a:t>
            </a:r>
          </a:p>
          <a:p>
            <a:r>
              <a:rPr lang="it-IT" dirty="0"/>
              <a:t>Allora procediamo così:</a:t>
            </a:r>
          </a:p>
        </p:txBody>
      </p:sp>
    </p:spTree>
    <p:extLst>
      <p:ext uri="{BB962C8B-B14F-4D97-AF65-F5344CB8AC3E}">
        <p14:creationId xmlns:p14="http://schemas.microsoft.com/office/powerpoint/2010/main" val="452162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Schemi di interpretazione (ii)</a:t>
            </a:r>
          </a:p>
        </p:txBody>
      </p:sp>
      <p:sp>
        <p:nvSpPr>
          <p:cNvPr id="3" name="Segnaposto contenuto 2"/>
          <p:cNvSpPr>
            <a:spLocks noGrp="1"/>
          </p:cNvSpPr>
          <p:nvPr>
            <p:ph idx="1"/>
          </p:nvPr>
        </p:nvSpPr>
        <p:spPr/>
        <p:txBody>
          <a:bodyPr>
            <a:normAutofit fontScale="92500" lnSpcReduction="10000"/>
          </a:bodyPr>
          <a:lstStyle/>
          <a:p>
            <a:r>
              <a:rPr lang="it-IT" dirty="0"/>
              <a:t>Alle costanti individuali associamo nomi propri della lingua italiana</a:t>
            </a:r>
          </a:p>
          <a:p>
            <a:r>
              <a:rPr lang="it-IT" dirty="0"/>
              <a:t>A lettere predicative n-adiche seguite da n variabili distinte associamo </a:t>
            </a:r>
            <a:r>
              <a:rPr lang="it-IT" b="1" dirty="0"/>
              <a:t>predicati a n posti della lingua italiana</a:t>
            </a:r>
            <a:r>
              <a:rPr lang="it-IT" dirty="0"/>
              <a:t>, ossia espressioni ottenute da enunciati dell’italiano mettendo le stesse n variabili distinte al posto di sintagmi nominali</a:t>
            </a:r>
          </a:p>
          <a:p>
            <a:r>
              <a:rPr lang="it-IT" dirty="0"/>
              <a:t>Su questa base enunciati atomici sono interpretati come enunciati della lingua italiana. Ossia, enunciati in italiano sono tradotti in enunciati atomici di </a:t>
            </a:r>
            <a:r>
              <a:rPr lang="it-IT" dirty="0" err="1"/>
              <a:t>FOL</a:t>
            </a:r>
            <a:r>
              <a:rPr lang="it-IT" dirty="0"/>
              <a:t>.</a:t>
            </a:r>
          </a:p>
          <a:p>
            <a:r>
              <a:rPr lang="it-IT" dirty="0"/>
              <a:t>Gli schemi di interpretazione possono essere usati anche per interpretare enunciati di </a:t>
            </a:r>
            <a:r>
              <a:rPr lang="it-IT" dirty="0" err="1"/>
              <a:t>FOL</a:t>
            </a:r>
            <a:r>
              <a:rPr lang="it-IT" dirty="0"/>
              <a:t> con quantificatori (come vedremo)</a:t>
            </a:r>
          </a:p>
          <a:p>
            <a:r>
              <a:rPr lang="it-IT" dirty="0"/>
              <a:t>Esempi ...</a:t>
            </a:r>
          </a:p>
        </p:txBody>
      </p:sp>
    </p:spTree>
    <p:extLst>
      <p:ext uri="{BB962C8B-B14F-4D97-AF65-F5344CB8AC3E}">
        <p14:creationId xmlns:p14="http://schemas.microsoft.com/office/powerpoint/2010/main" val="3026924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 </a:t>
            </a:r>
          </a:p>
        </p:txBody>
      </p:sp>
      <p:sp>
        <p:nvSpPr>
          <p:cNvPr id="3" name="Segnaposto contenuto 2"/>
          <p:cNvSpPr>
            <a:spLocks noGrp="1"/>
          </p:cNvSpPr>
          <p:nvPr>
            <p:ph sz="half" idx="1"/>
          </p:nvPr>
        </p:nvSpPr>
        <p:spPr/>
        <p:txBody>
          <a:bodyPr>
            <a:normAutofit fontScale="77500" lnSpcReduction="20000"/>
          </a:bodyPr>
          <a:lstStyle/>
          <a:p>
            <a:r>
              <a:rPr lang="it-IT"/>
              <a:t>m : Maria</a:t>
            </a:r>
          </a:p>
          <a:p>
            <a:r>
              <a:rPr lang="it-IT"/>
              <a:t>g : Giorgio</a:t>
            </a:r>
          </a:p>
          <a:p>
            <a:r>
              <a:rPr lang="it-IT"/>
              <a:t>p : Parigi</a:t>
            </a:r>
          </a:p>
          <a:p>
            <a:r>
              <a:rPr lang="it-IT"/>
              <a:t>n : Narciso</a:t>
            </a:r>
          </a:p>
          <a:p>
            <a:r>
              <a:rPr lang="it-IT"/>
              <a:t>Dx : x è una donna</a:t>
            </a:r>
          </a:p>
          <a:p>
            <a:r>
              <a:rPr lang="it-IT"/>
              <a:t>A</a:t>
            </a:r>
            <a:r>
              <a:rPr lang="it-IT" i="1"/>
              <a:t>xy</a:t>
            </a:r>
            <a:r>
              <a:rPr lang="it-IT"/>
              <a:t> : </a:t>
            </a:r>
            <a:r>
              <a:rPr lang="it-IT" i="1"/>
              <a:t>x</a:t>
            </a:r>
            <a:r>
              <a:rPr lang="it-IT"/>
              <a:t> ama </a:t>
            </a:r>
            <a:r>
              <a:rPr lang="it-IT" i="1"/>
              <a:t>y</a:t>
            </a:r>
          </a:p>
          <a:p>
            <a:r>
              <a:rPr lang="it-IT"/>
              <a:t>I</a:t>
            </a:r>
            <a:r>
              <a:rPr lang="it-IT" i="1"/>
              <a:t>xyz</a:t>
            </a:r>
            <a:r>
              <a:rPr lang="it-IT"/>
              <a:t> : </a:t>
            </a:r>
            <a:r>
              <a:rPr lang="it-IT" i="1"/>
              <a:t>x</a:t>
            </a:r>
            <a:r>
              <a:rPr lang="it-IT"/>
              <a:t> incontra </a:t>
            </a:r>
            <a:r>
              <a:rPr lang="it-IT" i="1"/>
              <a:t>y</a:t>
            </a:r>
            <a:r>
              <a:rPr lang="it-IT"/>
              <a:t> a </a:t>
            </a:r>
            <a:r>
              <a:rPr lang="it-IT" i="1"/>
              <a:t>z</a:t>
            </a:r>
          </a:p>
          <a:p>
            <a:r>
              <a:rPr lang="it-IT"/>
              <a:t>Pxy : </a:t>
            </a:r>
            <a:r>
              <a:rPr lang="it-IT" i="1"/>
              <a:t>y</a:t>
            </a:r>
            <a:r>
              <a:rPr lang="it-IT"/>
              <a:t> piace a </a:t>
            </a:r>
            <a:r>
              <a:rPr lang="it-IT" i="1"/>
              <a:t>x</a:t>
            </a:r>
          </a:p>
          <a:p>
            <a:r>
              <a:rPr lang="it-IT"/>
              <a:t>A</a:t>
            </a:r>
            <a:r>
              <a:rPr lang="it-IT" baseline="-25000"/>
              <a:t>1</a:t>
            </a:r>
            <a:r>
              <a:rPr lang="it-IT" i="1"/>
              <a:t>xy</a:t>
            </a:r>
            <a:r>
              <a:rPr lang="it-IT"/>
              <a:t> : </a:t>
            </a:r>
            <a:r>
              <a:rPr lang="it-IT" i="1"/>
              <a:t>x</a:t>
            </a:r>
            <a:r>
              <a:rPr lang="it-IT"/>
              <a:t> è amato da </a:t>
            </a:r>
            <a:r>
              <a:rPr lang="it-IT" i="1"/>
              <a:t>y</a:t>
            </a:r>
          </a:p>
        </p:txBody>
      </p:sp>
      <p:sp>
        <p:nvSpPr>
          <p:cNvPr id="8" name="Segnaposto contenuto 7"/>
          <p:cNvSpPr>
            <a:spLocks noGrp="1"/>
          </p:cNvSpPr>
          <p:nvPr>
            <p:ph sz="half" idx="2"/>
          </p:nvPr>
        </p:nvSpPr>
        <p:spPr/>
        <p:txBody>
          <a:bodyPr>
            <a:normAutofit fontScale="77500" lnSpcReduction="20000"/>
          </a:bodyPr>
          <a:lstStyle/>
          <a:p>
            <a:r>
              <a:rPr lang="it-IT"/>
              <a:t>(0) Maria è una donna</a:t>
            </a:r>
          </a:p>
          <a:p>
            <a:r>
              <a:rPr lang="it-IT"/>
              <a:t>(0a) Dm</a:t>
            </a:r>
          </a:p>
          <a:p>
            <a:r>
              <a:rPr lang="it-IT"/>
              <a:t>(1) Maria ama Giorgio</a:t>
            </a:r>
          </a:p>
          <a:p>
            <a:r>
              <a:rPr lang="it-IT"/>
              <a:t>(1a) Amg</a:t>
            </a:r>
          </a:p>
          <a:p>
            <a:r>
              <a:rPr lang="it-IT"/>
              <a:t>(2) Giorgio è amato da Maria</a:t>
            </a:r>
          </a:p>
          <a:p>
            <a:r>
              <a:rPr lang="it-IT"/>
              <a:t>(2a) A</a:t>
            </a:r>
            <a:r>
              <a:rPr lang="it-IT" baseline="-25000"/>
              <a:t>1</a:t>
            </a:r>
            <a:r>
              <a:rPr lang="it-IT"/>
              <a:t>gm</a:t>
            </a:r>
          </a:p>
          <a:p>
            <a:r>
              <a:rPr lang="it-IT"/>
              <a:t>(3) Narciso ama sé stesso </a:t>
            </a:r>
          </a:p>
          <a:p>
            <a:r>
              <a:rPr lang="it-IT"/>
              <a:t>(3a) Ann</a:t>
            </a:r>
          </a:p>
          <a:p>
            <a:r>
              <a:rPr lang="it-IT"/>
              <a:t>(4) Parigi piace a Maria</a:t>
            </a:r>
          </a:p>
          <a:p>
            <a:r>
              <a:rPr lang="it-IT"/>
              <a:t>(4a) Pmp</a:t>
            </a:r>
          </a:p>
          <a:p>
            <a:r>
              <a:rPr lang="it-IT"/>
              <a:t>(5) Giorgio incontra Maria a Parigi</a:t>
            </a:r>
          </a:p>
          <a:p>
            <a:r>
              <a:rPr lang="it-IT"/>
              <a:t>(5a) Igmp</a:t>
            </a:r>
          </a:p>
          <a:p>
            <a:endParaRPr lang="it-IT"/>
          </a:p>
        </p:txBody>
      </p:sp>
    </p:spTree>
    <p:extLst>
      <p:ext uri="{BB962C8B-B14F-4D97-AF65-F5344CB8AC3E}">
        <p14:creationId xmlns:p14="http://schemas.microsoft.com/office/powerpoint/2010/main" val="2647028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a:t>Stabilire con un'apposita convenzione l'ordine degli argomenti</a:t>
            </a:r>
          </a:p>
        </p:txBody>
      </p:sp>
      <p:sp>
        <p:nvSpPr>
          <p:cNvPr id="3" name="Segnaposto contenuto 2"/>
          <p:cNvSpPr>
            <a:spLocks noGrp="1"/>
          </p:cNvSpPr>
          <p:nvPr>
            <p:ph sz="half" idx="1"/>
          </p:nvPr>
        </p:nvSpPr>
        <p:spPr/>
        <p:txBody>
          <a:bodyPr>
            <a:normAutofit lnSpcReduction="10000"/>
          </a:bodyPr>
          <a:lstStyle/>
          <a:p>
            <a:r>
              <a:rPr lang="en-US" b="1" dirty="0" err="1"/>
              <a:t>Convenzione</a:t>
            </a:r>
            <a:r>
              <a:rPr lang="en-US" b="1" dirty="0"/>
              <a:t> 1</a:t>
            </a:r>
          </a:p>
          <a:p>
            <a:r>
              <a:rPr lang="en-US" dirty="0"/>
              <a:t>(1) Giovanni </a:t>
            </a:r>
            <a:r>
              <a:rPr lang="en-US" dirty="0" err="1"/>
              <a:t>va</a:t>
            </a:r>
            <a:r>
              <a:rPr lang="en-US" dirty="0"/>
              <a:t> da Roma a Milano con </a:t>
            </a:r>
            <a:r>
              <a:rPr lang="en-US" dirty="0" err="1"/>
              <a:t>Anselmo</a:t>
            </a:r>
            <a:endParaRPr lang="en-US" dirty="0"/>
          </a:p>
          <a:p>
            <a:r>
              <a:rPr lang="en-US" dirty="0" err="1">
                <a:solidFill>
                  <a:srgbClr val="FF0000"/>
                </a:solidFill>
              </a:rPr>
              <a:t>Txyzw</a:t>
            </a:r>
            <a:r>
              <a:rPr lang="en-US" dirty="0">
                <a:solidFill>
                  <a:srgbClr val="FF0000"/>
                </a:solidFill>
              </a:rPr>
              <a:t>: x </a:t>
            </a:r>
            <a:r>
              <a:rPr lang="en-US" dirty="0" err="1">
                <a:solidFill>
                  <a:srgbClr val="FF0000"/>
                </a:solidFill>
              </a:rPr>
              <a:t>va</a:t>
            </a:r>
            <a:r>
              <a:rPr lang="en-US" dirty="0">
                <a:solidFill>
                  <a:srgbClr val="FF0000"/>
                </a:solidFill>
              </a:rPr>
              <a:t> da y a z con w </a:t>
            </a:r>
          </a:p>
          <a:p>
            <a:r>
              <a:rPr lang="en-US" dirty="0"/>
              <a:t>g: giovanni</a:t>
            </a:r>
          </a:p>
          <a:p>
            <a:r>
              <a:rPr lang="en-US" dirty="0"/>
              <a:t>a: </a:t>
            </a:r>
            <a:r>
              <a:rPr lang="en-US" dirty="0" err="1"/>
              <a:t>anselmo</a:t>
            </a:r>
            <a:endParaRPr lang="en-US" dirty="0"/>
          </a:p>
          <a:p>
            <a:r>
              <a:rPr lang="en-US" dirty="0"/>
              <a:t>r: </a:t>
            </a:r>
            <a:r>
              <a:rPr lang="en-US" dirty="0" err="1"/>
              <a:t>roma</a:t>
            </a:r>
            <a:endParaRPr lang="en-US" dirty="0"/>
          </a:p>
          <a:p>
            <a:r>
              <a:rPr lang="en-US" dirty="0"/>
              <a:t>m: </a:t>
            </a:r>
            <a:r>
              <a:rPr lang="en-US" dirty="0" err="1"/>
              <a:t>milano</a:t>
            </a:r>
            <a:endParaRPr lang="en-US" dirty="0"/>
          </a:p>
          <a:p>
            <a:r>
              <a:rPr lang="en-US" dirty="0">
                <a:solidFill>
                  <a:srgbClr val="FF0000"/>
                </a:solidFill>
              </a:rPr>
              <a:t>(1a) </a:t>
            </a:r>
            <a:r>
              <a:rPr lang="en-US" dirty="0" err="1">
                <a:solidFill>
                  <a:srgbClr val="FF0000"/>
                </a:solidFill>
              </a:rPr>
              <a:t>Tgrma</a:t>
            </a:r>
            <a:endParaRPr lang="en-US" dirty="0">
              <a:solidFill>
                <a:srgbClr val="FF0000"/>
              </a:solidFill>
            </a:endParaRPr>
          </a:p>
          <a:p>
            <a:endParaRPr lang="en-US" dirty="0"/>
          </a:p>
        </p:txBody>
      </p:sp>
      <p:sp>
        <p:nvSpPr>
          <p:cNvPr id="11" name="Segnaposto contenuto 10"/>
          <p:cNvSpPr>
            <a:spLocks noGrp="1"/>
          </p:cNvSpPr>
          <p:nvPr>
            <p:ph sz="half" idx="2"/>
          </p:nvPr>
        </p:nvSpPr>
        <p:spPr/>
        <p:txBody>
          <a:bodyPr>
            <a:normAutofit lnSpcReduction="10000"/>
          </a:bodyPr>
          <a:lstStyle/>
          <a:p>
            <a:r>
              <a:rPr lang="it-IT" b="1" dirty="0"/>
              <a:t>Convenzione 2</a:t>
            </a:r>
          </a:p>
          <a:p>
            <a:r>
              <a:rPr lang="en-US" dirty="0"/>
              <a:t>(2) Giovanni </a:t>
            </a:r>
            <a:r>
              <a:rPr lang="en-US" dirty="0" err="1"/>
              <a:t>va</a:t>
            </a:r>
            <a:r>
              <a:rPr lang="en-US" dirty="0"/>
              <a:t> a Milano con </a:t>
            </a:r>
            <a:r>
              <a:rPr lang="en-US" dirty="0" err="1"/>
              <a:t>Anselmo</a:t>
            </a:r>
            <a:r>
              <a:rPr lang="en-US" dirty="0"/>
              <a:t> da </a:t>
            </a:r>
            <a:r>
              <a:rPr lang="en-US" dirty="0" err="1"/>
              <a:t>roma</a:t>
            </a:r>
            <a:r>
              <a:rPr lang="en-US" dirty="0"/>
              <a:t> </a:t>
            </a:r>
          </a:p>
          <a:p>
            <a:r>
              <a:rPr lang="en-US" dirty="0" err="1">
                <a:solidFill>
                  <a:srgbClr val="0070C0"/>
                </a:solidFill>
              </a:rPr>
              <a:t>Txyzw</a:t>
            </a:r>
            <a:r>
              <a:rPr lang="en-US" dirty="0">
                <a:solidFill>
                  <a:srgbClr val="0070C0"/>
                </a:solidFill>
              </a:rPr>
              <a:t>: x </a:t>
            </a:r>
            <a:r>
              <a:rPr lang="en-US" dirty="0" err="1">
                <a:solidFill>
                  <a:srgbClr val="0070C0"/>
                </a:solidFill>
              </a:rPr>
              <a:t>va</a:t>
            </a:r>
            <a:r>
              <a:rPr lang="en-US" dirty="0">
                <a:solidFill>
                  <a:srgbClr val="0070C0"/>
                </a:solidFill>
              </a:rPr>
              <a:t> a y con z da w</a:t>
            </a:r>
          </a:p>
          <a:p>
            <a:r>
              <a:rPr lang="en-US" dirty="0"/>
              <a:t>g: </a:t>
            </a:r>
            <a:r>
              <a:rPr lang="en-US" dirty="0" err="1"/>
              <a:t>giovanni</a:t>
            </a:r>
            <a:endParaRPr lang="en-US" dirty="0"/>
          </a:p>
          <a:p>
            <a:r>
              <a:rPr lang="en-US" dirty="0"/>
              <a:t>a: </a:t>
            </a:r>
            <a:r>
              <a:rPr lang="en-US" dirty="0" err="1"/>
              <a:t>anselmo</a:t>
            </a:r>
            <a:endParaRPr lang="en-US" dirty="0"/>
          </a:p>
          <a:p>
            <a:r>
              <a:rPr lang="en-US" dirty="0"/>
              <a:t>r: </a:t>
            </a:r>
            <a:r>
              <a:rPr lang="en-US" dirty="0" err="1"/>
              <a:t>roma</a:t>
            </a:r>
            <a:endParaRPr lang="en-US" dirty="0"/>
          </a:p>
          <a:p>
            <a:r>
              <a:rPr lang="en-US" dirty="0"/>
              <a:t>m: </a:t>
            </a:r>
            <a:r>
              <a:rPr lang="en-US" dirty="0" err="1"/>
              <a:t>milano</a:t>
            </a:r>
            <a:endParaRPr lang="en-US" dirty="0"/>
          </a:p>
          <a:p>
            <a:r>
              <a:rPr lang="en-US" dirty="0">
                <a:solidFill>
                  <a:srgbClr val="0070C0"/>
                </a:solidFill>
              </a:rPr>
              <a:t>(2a) </a:t>
            </a:r>
            <a:r>
              <a:rPr lang="en-US" dirty="0" err="1">
                <a:solidFill>
                  <a:srgbClr val="0070C0"/>
                </a:solidFill>
              </a:rPr>
              <a:t>Tgmar</a:t>
            </a:r>
            <a:endParaRPr lang="en-US" dirty="0">
              <a:solidFill>
                <a:srgbClr val="0070C0"/>
              </a:solidFill>
            </a:endParaRPr>
          </a:p>
        </p:txBody>
      </p:sp>
    </p:spTree>
    <p:extLst>
      <p:ext uri="{BB962C8B-B14F-4D97-AF65-F5344CB8AC3E}">
        <p14:creationId xmlns:p14="http://schemas.microsoft.com/office/powerpoint/2010/main" val="396462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linguaggio </a:t>
            </a:r>
            <a:r>
              <a:rPr lang="it-IT"/>
              <a:t>(iii)</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a:t>enunciati con quantificatori</a:t>
            </a:r>
          </a:p>
          <a:p>
            <a:r>
              <a:rPr lang="it-IT" dirty="0"/>
              <a:t>In tali enunciati le lettere predicative sono seguite da variabili (o anche da nomi propri, in casi più complicati che vedremo in seguito)</a:t>
            </a:r>
          </a:p>
          <a:p>
            <a:r>
              <a:rPr lang="it-IT" dirty="0"/>
              <a:t>(1) tutte le cose sono fisiche</a:t>
            </a:r>
          </a:p>
          <a:p>
            <a:r>
              <a:rPr lang="it-IT" dirty="0"/>
              <a:t>(1a) </a:t>
            </a:r>
            <a:r>
              <a:rPr lang="it-IT" dirty="0">
                <a:sym typeface="Symbol"/>
              </a:rPr>
              <a:t></a:t>
            </a:r>
            <a:r>
              <a:rPr lang="it-IT" dirty="0" err="1">
                <a:sym typeface="Symbol"/>
              </a:rPr>
              <a:t>xFx</a:t>
            </a:r>
            <a:endParaRPr lang="it-IT" dirty="0">
              <a:sym typeface="Symbol"/>
            </a:endParaRPr>
          </a:p>
          <a:p>
            <a:r>
              <a:rPr lang="it-IT" dirty="0">
                <a:sym typeface="Symbol"/>
              </a:rPr>
              <a:t>(2) ogni cosa è mentale</a:t>
            </a:r>
          </a:p>
          <a:p>
            <a:r>
              <a:rPr lang="it-IT" dirty="0">
                <a:sym typeface="Symbol"/>
              </a:rPr>
              <a:t>(2a) </a:t>
            </a:r>
            <a:r>
              <a:rPr lang="it-IT" dirty="0" err="1">
                <a:sym typeface="Symbol"/>
              </a:rPr>
              <a:t>xMx</a:t>
            </a:r>
            <a:endParaRPr lang="it-IT" dirty="0">
              <a:sym typeface="Symbol"/>
            </a:endParaRPr>
          </a:p>
          <a:p>
            <a:r>
              <a:rPr lang="it-IT" dirty="0">
                <a:sym typeface="Symbol"/>
              </a:rPr>
              <a:t>(3) qualche cosa è mentale</a:t>
            </a:r>
          </a:p>
          <a:p>
            <a:r>
              <a:rPr lang="it-IT" dirty="0">
                <a:sym typeface="Symbol"/>
              </a:rPr>
              <a:t>(3a) </a:t>
            </a:r>
            <a:r>
              <a:rPr lang="it-IT" dirty="0" err="1">
                <a:sym typeface="Symbol"/>
              </a:rPr>
              <a:t>xMx</a:t>
            </a:r>
            <a:endParaRPr lang="it-IT" dirty="0">
              <a:sym typeface="Symbol"/>
            </a:endParaRPr>
          </a:p>
          <a:p>
            <a:r>
              <a:rPr lang="it-IT" dirty="0">
                <a:sym typeface="Symbol"/>
              </a:rPr>
              <a:t>(4) alcune cose sono mentali</a:t>
            </a:r>
          </a:p>
          <a:p>
            <a:r>
              <a:rPr lang="it-IT" dirty="0">
                <a:sym typeface="Symbol"/>
              </a:rPr>
              <a:t>(4a) </a:t>
            </a:r>
            <a:r>
              <a:rPr lang="it-IT" dirty="0" err="1">
                <a:sym typeface="Symbol"/>
              </a:rPr>
              <a:t>xMx</a:t>
            </a:r>
            <a:endParaRPr lang="it-IT" dirty="0"/>
          </a:p>
        </p:txBody>
      </p:sp>
    </p:spTree>
    <p:extLst>
      <p:ext uri="{BB962C8B-B14F-4D97-AF65-F5344CB8AC3E}">
        <p14:creationId xmlns:p14="http://schemas.microsoft.com/office/powerpoint/2010/main" val="2044076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dirty="0"/>
              <a:t>Il linguaggio (iv)</a:t>
            </a:r>
          </a:p>
        </p:txBody>
      </p:sp>
      <p:sp>
        <p:nvSpPr>
          <p:cNvPr id="3075" name="Segnaposto contenuto 2"/>
          <p:cNvSpPr>
            <a:spLocks noGrp="1"/>
          </p:cNvSpPr>
          <p:nvPr>
            <p:ph idx="1"/>
          </p:nvPr>
        </p:nvSpPr>
        <p:spPr/>
        <p:txBody>
          <a:bodyPr/>
          <a:lstStyle/>
          <a:p>
            <a:pPr eaLnBrk="1" hangingPunct="1"/>
            <a:r>
              <a:rPr lang="it-IT" b="1" dirty="0"/>
              <a:t>quantificatori insieme ad altri operatori</a:t>
            </a:r>
          </a:p>
          <a:p>
            <a:pPr eaLnBrk="1" hangingPunct="1"/>
            <a:r>
              <a:rPr lang="it-IT" dirty="0"/>
              <a:t>(1) ci sono cose sia mentali che fisiche</a:t>
            </a:r>
          </a:p>
          <a:p>
            <a:pPr eaLnBrk="1" hangingPunct="1"/>
            <a:r>
              <a:rPr lang="it-IT" dirty="0"/>
              <a:t>(1a) </a:t>
            </a:r>
            <a:r>
              <a:rPr lang="it-IT" dirty="0">
                <a:sym typeface="Symbol" pitchFamily="18" charset="2"/>
              </a:rPr>
              <a:t>x(</a:t>
            </a:r>
            <a:r>
              <a:rPr lang="it-IT" dirty="0" err="1">
                <a:sym typeface="Symbol" pitchFamily="18" charset="2"/>
              </a:rPr>
              <a:t>Mx</a:t>
            </a:r>
            <a:r>
              <a:rPr lang="it-IT" dirty="0">
                <a:sym typeface="Symbol" pitchFamily="18" charset="2"/>
              </a:rPr>
              <a:t> &amp; </a:t>
            </a:r>
            <a:r>
              <a:rPr lang="it-IT" dirty="0" err="1">
                <a:sym typeface="Symbol" pitchFamily="18" charset="2"/>
              </a:rPr>
              <a:t>Fx</a:t>
            </a:r>
            <a:r>
              <a:rPr lang="it-IT" dirty="0">
                <a:sym typeface="Symbol" pitchFamily="18" charset="2"/>
              </a:rPr>
              <a:t>)</a:t>
            </a:r>
          </a:p>
          <a:p>
            <a:pPr eaLnBrk="1" hangingPunct="1"/>
            <a:r>
              <a:rPr lang="it-IT" dirty="0">
                <a:sym typeface="Symbol" pitchFamily="18" charset="2"/>
              </a:rPr>
              <a:t>(2) tutte le cose sono o fisiche o non mentali</a:t>
            </a:r>
          </a:p>
          <a:p>
            <a:pPr eaLnBrk="1" hangingPunct="1"/>
            <a:r>
              <a:rPr lang="it-IT" dirty="0">
                <a:sym typeface="Symbol" pitchFamily="18" charset="2"/>
              </a:rPr>
              <a:t>(2a) x(</a:t>
            </a:r>
            <a:r>
              <a:rPr lang="it-IT" dirty="0" err="1">
                <a:sym typeface="Symbol" pitchFamily="18" charset="2"/>
              </a:rPr>
              <a:t>Fx</a:t>
            </a:r>
            <a:r>
              <a:rPr lang="it-IT" dirty="0">
                <a:sym typeface="Symbol" pitchFamily="18" charset="2"/>
              </a:rPr>
              <a:t> v </a:t>
            </a:r>
            <a:r>
              <a:rPr lang="it-IT" dirty="0" err="1">
                <a:sym typeface="Symbol" pitchFamily="18" charset="2"/>
              </a:rPr>
              <a:t>Mx</a:t>
            </a:r>
            <a:r>
              <a:rPr lang="it-IT" dirty="0">
                <a:sym typeface="Symbol" pitchFamily="18" charset="2"/>
              </a:rPr>
              <a:t>)</a:t>
            </a:r>
            <a:endParaRPr lang="it-IT" dirty="0"/>
          </a:p>
        </p:txBody>
      </p:sp>
    </p:spTree>
    <p:extLst>
      <p:ext uri="{BB962C8B-B14F-4D97-AF65-F5344CB8AC3E}">
        <p14:creationId xmlns:p14="http://schemas.microsoft.com/office/powerpoint/2010/main" val="112785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152401"/>
            <a:ext cx="9179442" cy="563563"/>
          </a:xfrm>
        </p:spPr>
        <p:txBody>
          <a:bodyPr>
            <a:normAutofit fontScale="90000"/>
          </a:bodyPr>
          <a:lstStyle/>
          <a:p>
            <a:pPr eaLnBrk="1" hangingPunct="1"/>
            <a:r>
              <a:rPr lang="it-IT" dirty="0"/>
              <a:t>Es. 4.30 (ex 4.25): uso di regola derivata MT</a:t>
            </a:r>
          </a:p>
        </p:txBody>
      </p:sp>
      <p:sp>
        <p:nvSpPr>
          <p:cNvPr id="18435" name="Rectangle 3"/>
          <p:cNvSpPr>
            <a:spLocks noGrp="1" noChangeArrowheads="1"/>
          </p:cNvSpPr>
          <p:nvPr>
            <p:ph type="body" idx="1"/>
          </p:nvPr>
        </p:nvSpPr>
        <p:spPr>
          <a:xfrm>
            <a:off x="1676400" y="685800"/>
            <a:ext cx="8839200" cy="2057400"/>
          </a:xfrm>
        </p:spPr>
        <p:txBody>
          <a:bodyPr/>
          <a:lstStyle/>
          <a:p>
            <a:pPr eaLnBrk="1" hangingPunct="1">
              <a:buFontTx/>
              <a:buNone/>
            </a:pPr>
            <a:r>
              <a:rPr lang="it-IT" dirty="0"/>
              <a:t>Dimostrare:</a:t>
            </a:r>
          </a:p>
          <a:p>
            <a:pPr algn="ctr" eaLnBrk="1" hangingPunct="1">
              <a:buFontTx/>
              <a:buNone/>
            </a:pPr>
            <a:r>
              <a:rPr lang="it-IT" dirty="0"/>
              <a:t>(</a:t>
            </a:r>
            <a:r>
              <a:rPr lang="it-IT" i="1" dirty="0"/>
              <a:t>P</a:t>
            </a:r>
            <a:r>
              <a:rPr lang="it-IT" dirty="0"/>
              <a:t> </a:t>
            </a:r>
            <a:r>
              <a:rPr lang="it-IT" dirty="0">
                <a:sym typeface="Symbol" pitchFamily="18" charset="2"/>
              </a:rPr>
              <a:t></a:t>
            </a:r>
            <a:r>
              <a:rPr lang="it-IT" dirty="0"/>
              <a:t> </a:t>
            </a:r>
            <a:r>
              <a:rPr lang="it-IT" i="1" dirty="0"/>
              <a:t>N</a:t>
            </a:r>
            <a:r>
              <a:rPr lang="it-IT" dirty="0"/>
              <a:t>) → </a:t>
            </a:r>
            <a:r>
              <a:rPr lang="it-IT" dirty="0">
                <a:sym typeface="Symbol" pitchFamily="18" charset="2"/>
              </a:rPr>
              <a:t></a:t>
            </a:r>
            <a:r>
              <a:rPr lang="it-IT" i="1" dirty="0"/>
              <a:t>S</a:t>
            </a:r>
            <a:r>
              <a:rPr lang="it-IT" dirty="0"/>
              <a:t> |– </a:t>
            </a:r>
            <a:r>
              <a:rPr lang="it-IT" dirty="0">
                <a:sym typeface="Symbol" pitchFamily="18" charset="2"/>
              </a:rPr>
              <a:t></a:t>
            </a:r>
            <a:r>
              <a:rPr lang="it-IT" i="1" dirty="0"/>
              <a:t>S</a:t>
            </a:r>
            <a:r>
              <a:rPr lang="it-IT" dirty="0"/>
              <a:t> → </a:t>
            </a:r>
            <a:r>
              <a:rPr lang="it-IT" dirty="0">
                <a:sym typeface="Symbol" pitchFamily="18" charset="2"/>
              </a:rPr>
              <a:t></a:t>
            </a:r>
            <a:r>
              <a:rPr lang="it-IT" dirty="0"/>
              <a:t>(</a:t>
            </a:r>
            <a:r>
              <a:rPr lang="it-IT" i="1" dirty="0"/>
              <a:t>P</a:t>
            </a:r>
            <a:r>
              <a:rPr lang="it-IT" dirty="0"/>
              <a:t> </a:t>
            </a:r>
            <a:r>
              <a:rPr lang="it-IT" dirty="0">
                <a:sym typeface="Symbol" pitchFamily="18" charset="2"/>
              </a:rPr>
              <a:t></a:t>
            </a:r>
            <a:r>
              <a:rPr lang="it-IT" dirty="0"/>
              <a:t> </a:t>
            </a:r>
            <a:r>
              <a:rPr lang="it-IT" i="1" dirty="0"/>
              <a:t>N</a:t>
            </a:r>
            <a:r>
              <a:rPr lang="it-IT" dirty="0"/>
              <a:t>)</a:t>
            </a:r>
          </a:p>
        </p:txBody>
      </p:sp>
      <p:sp>
        <p:nvSpPr>
          <p:cNvPr id="18436" name="Rectangle 4"/>
          <p:cNvSpPr>
            <a:spLocks noChangeArrowheads="1"/>
          </p:cNvSpPr>
          <p:nvPr/>
        </p:nvSpPr>
        <p:spPr bwMode="auto">
          <a:xfrm>
            <a:off x="1752600" y="1905001"/>
            <a:ext cx="8229600" cy="563563"/>
          </a:xfrm>
          <a:prstGeom prst="rect">
            <a:avLst/>
          </a:prstGeom>
          <a:noFill/>
          <a:ln w="9525">
            <a:noFill/>
            <a:miter lim="800000"/>
            <a:headEnd/>
            <a:tailEnd/>
          </a:ln>
        </p:spPr>
        <p:txBody>
          <a:bodyPr anchor="ctr"/>
          <a:lstStyle/>
          <a:p>
            <a:r>
              <a:rPr lang="it-IT" sz="4000">
                <a:solidFill>
                  <a:schemeClr val="tx2"/>
                </a:solidFill>
              </a:rPr>
              <a:t>Soluzione</a:t>
            </a:r>
          </a:p>
        </p:txBody>
      </p:sp>
      <p:pic>
        <p:nvPicPr>
          <p:cNvPr id="187398" name="Picture 6"/>
          <p:cNvPicPr>
            <a:picLocks noChangeAspect="1" noChangeArrowheads="1"/>
          </p:cNvPicPr>
          <p:nvPr/>
        </p:nvPicPr>
        <p:blipFill>
          <a:blip r:embed="rId3" cstate="print"/>
          <a:srcRect/>
          <a:stretch>
            <a:fillRect/>
          </a:stretch>
        </p:blipFill>
        <p:spPr bwMode="auto">
          <a:xfrm>
            <a:off x="3143250" y="2438400"/>
            <a:ext cx="5905500" cy="1066800"/>
          </a:xfrm>
          <a:prstGeom prst="rect">
            <a:avLst/>
          </a:prstGeom>
          <a:noFill/>
          <a:ln w="9525">
            <a:noFill/>
            <a:miter lim="800000"/>
            <a:headEnd/>
            <a:tailEnd/>
          </a:ln>
        </p:spPr>
      </p:pic>
      <p:sp>
        <p:nvSpPr>
          <p:cNvPr id="187399" name="Text Box 7"/>
          <p:cNvSpPr txBox="1">
            <a:spLocks noChangeArrowheads="1"/>
          </p:cNvSpPr>
          <p:nvPr/>
        </p:nvSpPr>
        <p:spPr bwMode="auto">
          <a:xfrm>
            <a:off x="1584326" y="3717925"/>
            <a:ext cx="8931275" cy="825500"/>
          </a:xfrm>
          <a:prstGeom prst="rect">
            <a:avLst/>
          </a:prstGeom>
          <a:noFill/>
          <a:ln w="9525">
            <a:noFill/>
            <a:miter lim="800000"/>
            <a:headEnd/>
            <a:tailEnd/>
          </a:ln>
        </p:spPr>
        <p:txBody>
          <a:bodyPr>
            <a:spAutoFit/>
          </a:bodyPr>
          <a:lstStyle/>
          <a:p>
            <a:r>
              <a:rPr lang="it-IT" sz="1600" dirty="0"/>
              <a:t>Per apprezzare l’utilità pratica delle regole derivate è sufficiente confrontare questa dimostrazione con quella riportata qui sotto, in cui si fa a meno del richiamo a MT [dimostrato in es. 4.21, p. 119] e si riproduce invece per intero la derivazione del corrispondente esempio per sostituzione:</a:t>
            </a:r>
          </a:p>
        </p:txBody>
      </p:sp>
      <p:pic>
        <p:nvPicPr>
          <p:cNvPr id="187400" name="Picture 8"/>
          <p:cNvPicPr>
            <a:picLocks noChangeAspect="1" noChangeArrowheads="1"/>
          </p:cNvPicPr>
          <p:nvPr/>
        </p:nvPicPr>
        <p:blipFill>
          <a:blip r:embed="rId4" cstate="print"/>
          <a:srcRect/>
          <a:stretch>
            <a:fillRect/>
          </a:stretch>
        </p:blipFill>
        <p:spPr bwMode="auto">
          <a:xfrm>
            <a:off x="3148014" y="4505326"/>
            <a:ext cx="5895975" cy="1971675"/>
          </a:xfrm>
          <a:prstGeom prst="rect">
            <a:avLst/>
          </a:prstGeom>
          <a:noFill/>
          <a:ln w="9525">
            <a:noFill/>
            <a:miter lim="800000"/>
            <a:headEnd/>
            <a:tailEnd/>
          </a:ln>
        </p:spPr>
      </p:pic>
    </p:spTree>
    <p:extLst>
      <p:ext uri="{BB962C8B-B14F-4D97-AF65-F5344CB8AC3E}">
        <p14:creationId xmlns:p14="http://schemas.microsoft.com/office/powerpoint/2010/main" val="1954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additive="base">
                                        <p:cTn id="7" dur="500" fill="hold"/>
                                        <p:tgtEl>
                                          <p:spTgt spid="187398"/>
                                        </p:tgtEl>
                                        <p:attrNameLst>
                                          <p:attrName>ppt_x</p:attrName>
                                        </p:attrNameLst>
                                      </p:cBhvr>
                                      <p:tavLst>
                                        <p:tav tm="0">
                                          <p:val>
                                            <p:strVal val="0-#ppt_w/2"/>
                                          </p:val>
                                        </p:tav>
                                        <p:tav tm="100000">
                                          <p:val>
                                            <p:strVal val="#ppt_x"/>
                                          </p:val>
                                        </p:tav>
                                      </p:tavLst>
                                    </p:anim>
                                    <p:anim calcmode="lin" valueType="num">
                                      <p:cBhvr additive="base">
                                        <p:cTn id="8" dur="500" fill="hold"/>
                                        <p:tgtEl>
                                          <p:spTgt spid="1873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9"/>
                                        </p:tgtEl>
                                        <p:attrNameLst>
                                          <p:attrName>style.visibility</p:attrName>
                                        </p:attrNameLst>
                                      </p:cBhvr>
                                      <p:to>
                                        <p:strVal val="visible"/>
                                      </p:to>
                                    </p:set>
                                    <p:anim calcmode="lin" valueType="num">
                                      <p:cBhvr additive="base">
                                        <p:cTn id="13" dur="500" fill="hold"/>
                                        <p:tgtEl>
                                          <p:spTgt spid="187399"/>
                                        </p:tgtEl>
                                        <p:attrNameLst>
                                          <p:attrName>ppt_x</p:attrName>
                                        </p:attrNameLst>
                                      </p:cBhvr>
                                      <p:tavLst>
                                        <p:tav tm="0">
                                          <p:val>
                                            <p:strVal val="0-#ppt_w/2"/>
                                          </p:val>
                                        </p:tav>
                                        <p:tav tm="100000">
                                          <p:val>
                                            <p:strVal val="#ppt_x"/>
                                          </p:val>
                                        </p:tav>
                                      </p:tavLst>
                                    </p:anim>
                                    <p:anim calcmode="lin" valueType="num">
                                      <p:cBhvr additive="base">
                                        <p:cTn id="14" dur="500" fill="hold"/>
                                        <p:tgtEl>
                                          <p:spTgt spid="1873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7400"/>
                                        </p:tgtEl>
                                        <p:attrNameLst>
                                          <p:attrName>style.visibility</p:attrName>
                                        </p:attrNameLst>
                                      </p:cBhvr>
                                      <p:to>
                                        <p:strVal val="visible"/>
                                      </p:to>
                                    </p:set>
                                    <p:anim calcmode="lin" valueType="num">
                                      <p:cBhvr additive="base">
                                        <p:cTn id="19" dur="500" fill="hold"/>
                                        <p:tgtEl>
                                          <p:spTgt spid="187400"/>
                                        </p:tgtEl>
                                        <p:attrNameLst>
                                          <p:attrName>ppt_x</p:attrName>
                                        </p:attrNameLst>
                                      </p:cBhvr>
                                      <p:tavLst>
                                        <p:tav tm="0">
                                          <p:val>
                                            <p:strVal val="0-#ppt_w/2"/>
                                          </p:val>
                                        </p:tav>
                                        <p:tav tm="100000">
                                          <p:val>
                                            <p:strVal val="#ppt_x"/>
                                          </p:val>
                                        </p:tav>
                                      </p:tavLst>
                                    </p:anim>
                                    <p:anim calcmode="lin" valueType="num">
                                      <p:cBhvr additive="base">
                                        <p:cTn id="20" dur="500" fill="hold"/>
                                        <p:tgtEl>
                                          <p:spTgt spid="1874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linguaggio (v)</a:t>
            </a:r>
          </a:p>
        </p:txBody>
      </p:sp>
      <p:sp>
        <p:nvSpPr>
          <p:cNvPr id="3" name="Segnaposto contenuto 2"/>
          <p:cNvSpPr>
            <a:spLocks noGrp="1"/>
          </p:cNvSpPr>
          <p:nvPr>
            <p:ph idx="1"/>
          </p:nvPr>
        </p:nvSpPr>
        <p:spPr/>
        <p:txBody>
          <a:bodyPr>
            <a:normAutofit/>
          </a:bodyPr>
          <a:lstStyle/>
          <a:p>
            <a:r>
              <a:rPr lang="it-IT" b="1" dirty="0"/>
              <a:t>quantificatori e predicati relazionali</a:t>
            </a:r>
          </a:p>
          <a:p>
            <a:r>
              <a:rPr lang="it-IT" dirty="0"/>
              <a:t>(1) Maria ama tutto (ogni cosa)</a:t>
            </a:r>
          </a:p>
          <a:p>
            <a:r>
              <a:rPr lang="it-IT" dirty="0"/>
              <a:t>(1a) </a:t>
            </a:r>
            <a:r>
              <a:rPr lang="it-IT" dirty="0">
                <a:sym typeface="Symbol" pitchFamily="18" charset="2"/>
              </a:rPr>
              <a:t></a:t>
            </a:r>
            <a:r>
              <a:rPr lang="it-IT" dirty="0" err="1">
                <a:sym typeface="Symbol" pitchFamily="18" charset="2"/>
              </a:rPr>
              <a:t>xAmx</a:t>
            </a:r>
            <a:r>
              <a:rPr lang="it-IT" dirty="0">
                <a:sym typeface="Symbol" pitchFamily="18" charset="2"/>
              </a:rPr>
              <a:t> </a:t>
            </a:r>
          </a:p>
          <a:p>
            <a:r>
              <a:rPr lang="it-IT" dirty="0"/>
              <a:t>(2) Giovanni ama qualcosa</a:t>
            </a:r>
          </a:p>
          <a:p>
            <a:r>
              <a:rPr lang="it-IT" dirty="0"/>
              <a:t>(2a) </a:t>
            </a:r>
            <a:r>
              <a:rPr lang="it-IT" dirty="0">
                <a:sym typeface="Symbol" pitchFamily="18" charset="2"/>
              </a:rPr>
              <a:t></a:t>
            </a:r>
            <a:r>
              <a:rPr lang="it-IT" dirty="0" err="1">
                <a:sym typeface="Symbol" pitchFamily="18" charset="2"/>
              </a:rPr>
              <a:t>xAgx</a:t>
            </a:r>
            <a:endParaRPr lang="it-IT" dirty="0">
              <a:sym typeface="Symbol" pitchFamily="18" charset="2"/>
            </a:endParaRPr>
          </a:p>
          <a:p>
            <a:r>
              <a:rPr lang="it-IT" dirty="0">
                <a:sym typeface="Symbol" pitchFamily="18" charset="2"/>
              </a:rPr>
              <a:t>(3) c’è una causa di se stessa (una ‘causa sui’)</a:t>
            </a:r>
          </a:p>
          <a:p>
            <a:r>
              <a:rPr lang="it-IT" dirty="0">
                <a:sym typeface="Symbol" pitchFamily="18" charset="2"/>
              </a:rPr>
              <a:t>(3a) </a:t>
            </a:r>
            <a:r>
              <a:rPr lang="it-IT" dirty="0" err="1">
                <a:sym typeface="Symbol" pitchFamily="18" charset="2"/>
              </a:rPr>
              <a:t>xCxx</a:t>
            </a:r>
            <a:endParaRPr lang="it-IT" dirty="0">
              <a:sym typeface="Symbol" pitchFamily="18" charset="2"/>
            </a:endParaRPr>
          </a:p>
          <a:p>
            <a:pPr marL="0" indent="0">
              <a:buNone/>
            </a:pPr>
            <a:endParaRPr lang="it-IT" dirty="0">
              <a:sym typeface="Symbol" pitchFamily="18" charset="2"/>
            </a:endParaRPr>
          </a:p>
          <a:p>
            <a:endParaRPr lang="it-IT" dirty="0"/>
          </a:p>
        </p:txBody>
      </p:sp>
    </p:spTree>
    <p:extLst>
      <p:ext uri="{BB962C8B-B14F-4D97-AF65-F5344CB8AC3E}">
        <p14:creationId xmlns:p14="http://schemas.microsoft.com/office/powerpoint/2010/main" val="43117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linguaggio (vi)</a:t>
            </a:r>
          </a:p>
        </p:txBody>
      </p:sp>
      <p:sp>
        <p:nvSpPr>
          <p:cNvPr id="3" name="Segnaposto contenuto 2"/>
          <p:cNvSpPr>
            <a:spLocks noGrp="1"/>
          </p:cNvSpPr>
          <p:nvPr>
            <p:ph idx="1"/>
          </p:nvPr>
        </p:nvSpPr>
        <p:spPr/>
        <p:txBody>
          <a:bodyPr/>
          <a:lstStyle/>
          <a:p>
            <a:r>
              <a:rPr lang="it-IT" dirty="0">
                <a:sym typeface="Symbol" pitchFamily="18" charset="2"/>
              </a:rPr>
              <a:t>(4) Esiste una cosa più grande di qualsiasi cosa</a:t>
            </a:r>
          </a:p>
          <a:p>
            <a:r>
              <a:rPr lang="it-IT" dirty="0">
                <a:sym typeface="Symbol" pitchFamily="18" charset="2"/>
              </a:rPr>
              <a:t>(4a) ???</a:t>
            </a:r>
          </a:p>
          <a:p>
            <a:r>
              <a:rPr lang="it-IT" dirty="0">
                <a:sym typeface="Symbol" pitchFamily="18" charset="2"/>
              </a:rPr>
              <a:t>(5) c’è un cugino di Maria che è innamorato di lei</a:t>
            </a:r>
          </a:p>
          <a:p>
            <a:r>
              <a:rPr lang="it-IT" dirty="0">
                <a:sym typeface="Symbol" pitchFamily="18" charset="2"/>
              </a:rPr>
              <a:t>(5a) ???</a:t>
            </a:r>
          </a:p>
          <a:p>
            <a:r>
              <a:rPr lang="it-IT" dirty="0">
                <a:sym typeface="Symbol" pitchFamily="18" charset="2"/>
              </a:rPr>
              <a:t>(6) Giovanni detesta un suo rivale</a:t>
            </a:r>
          </a:p>
          <a:p>
            <a:r>
              <a:rPr lang="it-IT" dirty="0">
                <a:sym typeface="Symbol" pitchFamily="18" charset="2"/>
              </a:rPr>
              <a:t>(6a) ???</a:t>
            </a:r>
          </a:p>
          <a:p>
            <a:endParaRPr lang="it-IT" dirty="0"/>
          </a:p>
        </p:txBody>
      </p:sp>
    </p:spTree>
    <p:extLst>
      <p:ext uri="{BB962C8B-B14F-4D97-AF65-F5344CB8AC3E}">
        <p14:creationId xmlns:p14="http://schemas.microsoft.com/office/powerpoint/2010/main" val="2676348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linguaggio (vii)</a:t>
            </a:r>
          </a:p>
        </p:txBody>
      </p:sp>
      <p:sp>
        <p:nvSpPr>
          <p:cNvPr id="3" name="Segnaposto contenuto 2"/>
          <p:cNvSpPr>
            <a:spLocks noGrp="1"/>
          </p:cNvSpPr>
          <p:nvPr>
            <p:ph idx="1"/>
          </p:nvPr>
        </p:nvSpPr>
        <p:spPr/>
        <p:txBody>
          <a:bodyPr/>
          <a:lstStyle/>
          <a:p>
            <a:r>
              <a:rPr lang="it-IT" dirty="0">
                <a:sym typeface="Symbol" pitchFamily="18" charset="2"/>
              </a:rPr>
              <a:t>(4) Esiste una cosa più grande di qualsiasi cosa</a:t>
            </a:r>
          </a:p>
          <a:p>
            <a:r>
              <a:rPr lang="it-IT" dirty="0">
                <a:sym typeface="Symbol" pitchFamily="18" charset="2"/>
              </a:rPr>
              <a:t>(4a) </a:t>
            </a:r>
            <a:r>
              <a:rPr lang="it-IT" dirty="0" err="1">
                <a:sym typeface="Symbol" pitchFamily="18" charset="2"/>
              </a:rPr>
              <a:t>xyGxy</a:t>
            </a:r>
            <a:endParaRPr lang="it-IT" dirty="0">
              <a:sym typeface="Symbol" pitchFamily="18" charset="2"/>
            </a:endParaRPr>
          </a:p>
          <a:p>
            <a:r>
              <a:rPr lang="it-IT" dirty="0">
                <a:sym typeface="Symbol" pitchFamily="18" charset="2"/>
              </a:rPr>
              <a:t>(5) c’è un cugino di Maria che è innamorato di lei</a:t>
            </a:r>
          </a:p>
          <a:p>
            <a:r>
              <a:rPr lang="it-IT" dirty="0">
                <a:sym typeface="Symbol" pitchFamily="18" charset="2"/>
              </a:rPr>
              <a:t>(5a) x(</a:t>
            </a:r>
            <a:r>
              <a:rPr lang="it-IT" dirty="0" err="1">
                <a:sym typeface="Symbol" pitchFamily="18" charset="2"/>
              </a:rPr>
              <a:t>Cxm</a:t>
            </a:r>
            <a:r>
              <a:rPr lang="it-IT" dirty="0">
                <a:sym typeface="Symbol" pitchFamily="18" charset="2"/>
              </a:rPr>
              <a:t> &amp; </a:t>
            </a:r>
            <a:r>
              <a:rPr lang="it-IT" dirty="0" err="1">
                <a:sym typeface="Symbol" pitchFamily="18" charset="2"/>
              </a:rPr>
              <a:t>Ixm</a:t>
            </a:r>
            <a:r>
              <a:rPr lang="it-IT" dirty="0">
                <a:sym typeface="Symbol" pitchFamily="18" charset="2"/>
              </a:rPr>
              <a:t>)</a:t>
            </a:r>
          </a:p>
          <a:p>
            <a:r>
              <a:rPr lang="it-IT" dirty="0">
                <a:sym typeface="Symbol" pitchFamily="18" charset="2"/>
              </a:rPr>
              <a:t>(6) Giovanni detesta un suo rivale</a:t>
            </a:r>
          </a:p>
          <a:p>
            <a:r>
              <a:rPr lang="it-IT" dirty="0">
                <a:sym typeface="Symbol" pitchFamily="18" charset="2"/>
              </a:rPr>
              <a:t>(6a) x(</a:t>
            </a:r>
            <a:r>
              <a:rPr lang="it-IT" dirty="0" err="1">
                <a:sym typeface="Symbol" pitchFamily="18" charset="2"/>
              </a:rPr>
              <a:t>Rxg</a:t>
            </a:r>
            <a:r>
              <a:rPr lang="it-IT" dirty="0">
                <a:sym typeface="Symbol" pitchFamily="18" charset="2"/>
              </a:rPr>
              <a:t> &amp; </a:t>
            </a:r>
            <a:r>
              <a:rPr lang="it-IT" dirty="0" err="1">
                <a:sym typeface="Symbol" pitchFamily="18" charset="2"/>
              </a:rPr>
              <a:t>Dgx</a:t>
            </a:r>
            <a:r>
              <a:rPr lang="it-IT" dirty="0">
                <a:sym typeface="Symbol" pitchFamily="18" charset="2"/>
              </a:rPr>
              <a:t>)</a:t>
            </a:r>
          </a:p>
          <a:p>
            <a:endParaRPr lang="it-IT" dirty="0"/>
          </a:p>
        </p:txBody>
      </p:sp>
    </p:spTree>
    <p:extLst>
      <p:ext uri="{BB962C8B-B14F-4D97-AF65-F5344CB8AC3E}">
        <p14:creationId xmlns:p14="http://schemas.microsoft.com/office/powerpoint/2010/main" val="405167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contenuto 2"/>
          <p:cNvSpPr>
            <a:spLocks noGrp="1"/>
          </p:cNvSpPr>
          <p:nvPr>
            <p:ph idx="1"/>
          </p:nvPr>
        </p:nvSpPr>
        <p:spPr/>
        <p:txBody>
          <a:bodyPr/>
          <a:lstStyle/>
          <a:p>
            <a:r>
              <a:rPr lang="en-US" dirty="0" err="1"/>
              <a:t>Prossime</a:t>
            </a:r>
            <a:r>
              <a:rPr lang="en-US" dirty="0"/>
              <a:t> 2 </a:t>
            </a:r>
            <a:r>
              <a:rPr lang="en-US" dirty="0" err="1"/>
              <a:t>diapositive</a:t>
            </a:r>
            <a:r>
              <a:rPr lang="en-US" dirty="0"/>
              <a:t>: p. 191 (</a:t>
            </a:r>
            <a:r>
              <a:rPr lang="it-IT" dirty="0"/>
              <a:t>p. 163), §6.3, il linguaggio della logica del prim'ordine:</a:t>
            </a:r>
          </a:p>
          <a:p>
            <a:r>
              <a:rPr lang="it-IT" dirty="0"/>
              <a:t>1) vocabolario</a:t>
            </a:r>
          </a:p>
          <a:p>
            <a:r>
              <a:rPr lang="it-IT" dirty="0"/>
              <a:t>2) grammatica/sintassi (regole di formazione)</a:t>
            </a:r>
          </a:p>
          <a:p>
            <a:endParaRPr lang="en-US" dirty="0"/>
          </a:p>
        </p:txBody>
      </p:sp>
    </p:spTree>
    <p:extLst>
      <p:ext uri="{BB962C8B-B14F-4D97-AF65-F5344CB8AC3E}">
        <p14:creationId xmlns:p14="http://schemas.microsoft.com/office/powerpoint/2010/main" val="916919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53" y="253914"/>
            <a:ext cx="11390527" cy="6407172"/>
          </a:xfrm>
        </p:spPr>
      </p:pic>
      <mc:AlternateContent xmlns:mc="http://schemas.openxmlformats.org/markup-compatibility/2006" xmlns:p14="http://schemas.microsoft.com/office/powerpoint/2010/main">
        <mc:Choice Requires="p14">
          <p:contentPart p14:bwMode="auto" r:id="rId3">
            <p14:nvContentPartPr>
              <p14:cNvPr id="7" name="Input penna 6"/>
              <p14:cNvContentPartPr/>
              <p14:nvPr/>
            </p14:nvContentPartPr>
            <p14:xfrm>
              <a:off x="2327553" y="5191840"/>
              <a:ext cx="7062120" cy="737640"/>
            </p14:xfrm>
          </p:contentPart>
        </mc:Choice>
        <mc:Fallback xmlns="">
          <p:pic>
            <p:nvPicPr>
              <p:cNvPr id="7" name="Input penna 6"/>
              <p:cNvPicPr/>
              <p:nvPr/>
            </p:nvPicPr>
            <p:blipFill>
              <a:blip r:embed="rId4"/>
              <a:stretch>
                <a:fillRect/>
              </a:stretch>
            </p:blipFill>
            <p:spPr>
              <a:xfrm>
                <a:off x="2255553" y="5047840"/>
                <a:ext cx="720612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put penna 8"/>
              <p14:cNvContentPartPr/>
              <p14:nvPr/>
            </p14:nvContentPartPr>
            <p14:xfrm>
              <a:off x="8322633" y="5274640"/>
              <a:ext cx="711000" cy="406440"/>
            </p14:xfrm>
          </p:contentPart>
        </mc:Choice>
        <mc:Fallback xmlns="">
          <p:pic>
            <p:nvPicPr>
              <p:cNvPr id="9" name="Input penna 8"/>
              <p:cNvPicPr/>
              <p:nvPr/>
            </p:nvPicPr>
            <p:blipFill>
              <a:blip r:embed="rId6"/>
              <a:stretch>
                <a:fillRect/>
              </a:stretch>
            </p:blipFill>
            <p:spPr>
              <a:xfrm>
                <a:off x="8311473" y="5258800"/>
                <a:ext cx="738360" cy="438480"/>
              </a:xfrm>
              <a:prstGeom prst="rect">
                <a:avLst/>
              </a:prstGeom>
            </p:spPr>
          </p:pic>
        </mc:Fallback>
      </mc:AlternateContent>
    </p:spTree>
    <p:extLst>
      <p:ext uri="{BB962C8B-B14F-4D97-AF65-F5344CB8AC3E}">
        <p14:creationId xmlns:p14="http://schemas.microsoft.com/office/powerpoint/2010/main" val="3936095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192" y="-995423"/>
            <a:ext cx="15947343" cy="8970380"/>
          </a:xfrm>
        </p:spPr>
      </p:pic>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5871448" y="3281741"/>
              <a:ext cx="1752120" cy="59400"/>
            </p14:xfrm>
          </p:contentPart>
        </mc:Choice>
        <mc:Fallback xmlns="">
          <p:pic>
            <p:nvPicPr>
              <p:cNvPr id="3" name="Input penna 2"/>
              <p:cNvPicPr/>
              <p:nvPr/>
            </p:nvPicPr>
            <p:blipFill>
              <a:blip r:embed="rId4"/>
              <a:stretch>
                <a:fillRect/>
              </a:stretch>
            </p:blipFill>
            <p:spPr>
              <a:xfrm>
                <a:off x="5799448" y="3137741"/>
                <a:ext cx="18961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put penna 4"/>
              <p14:cNvContentPartPr/>
              <p14:nvPr/>
            </p14:nvContentPartPr>
            <p14:xfrm>
              <a:off x="9461728" y="3387941"/>
              <a:ext cx="471960" cy="360"/>
            </p14:xfrm>
          </p:contentPart>
        </mc:Choice>
        <mc:Fallback xmlns="">
          <p:pic>
            <p:nvPicPr>
              <p:cNvPr id="5" name="Input penna 4"/>
              <p:cNvPicPr/>
              <p:nvPr/>
            </p:nvPicPr>
            <p:blipFill>
              <a:blip r:embed="rId6"/>
              <a:stretch>
                <a:fillRect/>
              </a:stretch>
            </p:blipFill>
            <p:spPr>
              <a:xfrm>
                <a:off x="9389728" y="3243941"/>
                <a:ext cx="615960" cy="288360"/>
              </a:xfrm>
              <a:prstGeom prst="rect">
                <a:avLst/>
              </a:prstGeom>
            </p:spPr>
          </p:pic>
        </mc:Fallback>
      </mc:AlternateContent>
    </p:spTree>
    <p:extLst>
      <p:ext uri="{BB962C8B-B14F-4D97-AF65-F5344CB8AC3E}">
        <p14:creationId xmlns:p14="http://schemas.microsoft.com/office/powerpoint/2010/main" val="3324861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di formazione (4)</a:t>
            </a:r>
            <a:endParaRPr lang="en-US" dirty="0"/>
          </a:p>
        </p:txBody>
      </p:sp>
      <p:sp>
        <p:nvSpPr>
          <p:cNvPr id="3" name="Segnaposto contenuto 2"/>
          <p:cNvSpPr>
            <a:spLocks noGrp="1"/>
          </p:cNvSpPr>
          <p:nvPr>
            <p:ph idx="1"/>
          </p:nvPr>
        </p:nvSpPr>
        <p:spPr/>
        <p:txBody>
          <a:bodyPr/>
          <a:lstStyle/>
          <a:p>
            <a:r>
              <a:rPr lang="it-IT" dirty="0"/>
              <a:t>La variabile introdotta mediante questa regola si dice "vincolata" ("</a:t>
            </a:r>
            <a:r>
              <a:rPr lang="it-IT" dirty="0" err="1"/>
              <a:t>bound</a:t>
            </a:r>
            <a:r>
              <a:rPr lang="it-IT" dirty="0"/>
              <a:t>") dall'occorrenza del quantificatore introdotto insieme alla variabile. Per es. in "∃</a:t>
            </a:r>
            <a:r>
              <a:rPr lang="it-IT" dirty="0" err="1"/>
              <a:t>x∃y</a:t>
            </a:r>
            <a:r>
              <a:rPr lang="it-IT" dirty="0"/>
              <a:t>(</a:t>
            </a:r>
            <a:r>
              <a:rPr lang="it-IT" dirty="0" err="1"/>
              <a:t>Fx</a:t>
            </a:r>
            <a:r>
              <a:rPr lang="it-IT" dirty="0"/>
              <a:t> &amp; Gay)" la "x" è vincolata dalla prima occorrenza di "∃" e la "y" dalla seconda occorrenza di "∃".</a:t>
            </a:r>
          </a:p>
          <a:p>
            <a:r>
              <a:rPr lang="it-IT" dirty="0"/>
              <a:t>Una variabile non vincolata da alcun quantificatore si dice "libera" ("free")</a:t>
            </a:r>
          </a:p>
          <a:p>
            <a:r>
              <a:rPr lang="it-IT" dirty="0"/>
              <a:t>Nel nostro libro di testo non ci sono </a:t>
            </a:r>
            <a:r>
              <a:rPr lang="it-IT" dirty="0" err="1"/>
              <a:t>fbf</a:t>
            </a:r>
            <a:r>
              <a:rPr lang="it-IT" dirty="0"/>
              <a:t> con variabili libere, ma in molti altri testi sono permesse.</a:t>
            </a:r>
          </a:p>
          <a:p>
            <a:endParaRPr lang="en-US" dirty="0"/>
          </a:p>
        </p:txBody>
      </p:sp>
    </p:spTree>
    <p:extLst>
      <p:ext uri="{BB962C8B-B14F-4D97-AF65-F5344CB8AC3E}">
        <p14:creationId xmlns:p14="http://schemas.microsoft.com/office/powerpoint/2010/main" val="1201552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tipici enunciati </a:t>
            </a:r>
            <a:r>
              <a:rPr lang="it-IT"/>
              <a:t>della sillogistica</a:t>
            </a:r>
            <a:endParaRPr lang="it-IT" dirty="0"/>
          </a:p>
        </p:txBody>
      </p:sp>
      <p:sp>
        <p:nvSpPr>
          <p:cNvPr id="3" name="Segnaposto contenuto 2"/>
          <p:cNvSpPr>
            <a:spLocks noGrp="1"/>
          </p:cNvSpPr>
          <p:nvPr>
            <p:ph idx="1"/>
          </p:nvPr>
        </p:nvSpPr>
        <p:spPr/>
        <p:txBody>
          <a:bodyPr>
            <a:normAutofit/>
          </a:bodyPr>
          <a:lstStyle/>
          <a:p>
            <a:r>
              <a:rPr lang="it-IT" dirty="0"/>
              <a:t>(1) Tutti gli uomini sono mortali</a:t>
            </a:r>
          </a:p>
          <a:p>
            <a:r>
              <a:rPr lang="it-IT" dirty="0"/>
              <a:t>(1a) </a:t>
            </a:r>
          </a:p>
          <a:p>
            <a:r>
              <a:rPr lang="it-IT" dirty="0"/>
              <a:t>(2) alcuni uomini sono mortali</a:t>
            </a:r>
          </a:p>
          <a:p>
            <a:r>
              <a:rPr lang="it-IT" dirty="0"/>
              <a:t>(2a) </a:t>
            </a:r>
          </a:p>
          <a:p>
            <a:r>
              <a:rPr lang="it-IT" dirty="0"/>
              <a:t>(3) nessun uomo è mortale</a:t>
            </a:r>
          </a:p>
          <a:p>
            <a:r>
              <a:rPr lang="it-IT" dirty="0"/>
              <a:t>(3a) </a:t>
            </a:r>
          </a:p>
          <a:p>
            <a:r>
              <a:rPr lang="it-IT" dirty="0"/>
              <a:t>(4) alcuni uomini non sono mortali</a:t>
            </a:r>
          </a:p>
          <a:p>
            <a:r>
              <a:rPr lang="it-IT" dirty="0">
                <a:sym typeface="Symbol" pitchFamily="18" charset="2"/>
              </a:rPr>
              <a:t> (4a)</a:t>
            </a:r>
            <a:endParaRPr lang="it-IT" dirty="0"/>
          </a:p>
        </p:txBody>
      </p:sp>
    </p:spTree>
    <p:extLst>
      <p:ext uri="{BB962C8B-B14F-4D97-AF65-F5344CB8AC3E}">
        <p14:creationId xmlns:p14="http://schemas.microsoft.com/office/powerpoint/2010/main" val="2860969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tipici enunciati </a:t>
            </a:r>
            <a:r>
              <a:rPr lang="it-IT"/>
              <a:t>della sillogistica</a:t>
            </a:r>
            <a:endParaRPr lang="it-IT" dirty="0"/>
          </a:p>
        </p:txBody>
      </p:sp>
      <p:sp>
        <p:nvSpPr>
          <p:cNvPr id="3" name="Segnaposto contenuto 2"/>
          <p:cNvSpPr>
            <a:spLocks noGrp="1"/>
          </p:cNvSpPr>
          <p:nvPr>
            <p:ph idx="1"/>
          </p:nvPr>
        </p:nvSpPr>
        <p:spPr/>
        <p:txBody>
          <a:bodyPr/>
          <a:lstStyle/>
          <a:p>
            <a:r>
              <a:rPr lang="it-IT" dirty="0"/>
              <a:t>(1) Tutti gli uomini sono mortali</a:t>
            </a:r>
          </a:p>
          <a:p>
            <a:r>
              <a:rPr lang="it-IT" dirty="0"/>
              <a:t>(1a) </a:t>
            </a:r>
          </a:p>
          <a:p>
            <a:r>
              <a:rPr lang="it-IT" dirty="0"/>
              <a:t>(2) alcuni uomini sono mortali</a:t>
            </a:r>
          </a:p>
          <a:p>
            <a:r>
              <a:rPr lang="it-IT" dirty="0"/>
              <a:t>(2a) </a:t>
            </a:r>
          </a:p>
          <a:p>
            <a:r>
              <a:rPr lang="it-IT" dirty="0"/>
              <a:t>(3) nessun uomo è mortale</a:t>
            </a:r>
          </a:p>
          <a:p>
            <a:r>
              <a:rPr lang="it-IT" dirty="0"/>
              <a:t>(3a) </a:t>
            </a:r>
          </a:p>
          <a:p>
            <a:r>
              <a:rPr lang="it-IT" dirty="0"/>
              <a:t>(4) alcuni uomini non sono mortali</a:t>
            </a:r>
          </a:p>
          <a:p>
            <a:r>
              <a:rPr lang="it-IT" dirty="0">
                <a:sym typeface="Symbol" pitchFamily="18" charset="2"/>
              </a:rPr>
              <a:t> (4a)</a:t>
            </a:r>
            <a:endParaRPr lang="it-IT" dirty="0"/>
          </a:p>
        </p:txBody>
      </p:sp>
    </p:spTree>
    <p:extLst>
      <p:ext uri="{BB962C8B-B14F-4D97-AF65-F5344CB8AC3E}">
        <p14:creationId xmlns:p14="http://schemas.microsoft.com/office/powerpoint/2010/main" val="3359387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pPr eaLnBrk="1" hangingPunct="1"/>
            <a:endParaRPr lang="it-IT"/>
          </a:p>
        </p:txBody>
      </p:sp>
      <p:sp>
        <p:nvSpPr>
          <p:cNvPr id="5123" name="Segnaposto contenuto 2"/>
          <p:cNvSpPr>
            <a:spLocks noGrp="1"/>
          </p:cNvSpPr>
          <p:nvPr>
            <p:ph idx="1"/>
          </p:nvPr>
        </p:nvSpPr>
        <p:spPr/>
        <p:txBody>
          <a:bodyPr>
            <a:normAutofit/>
          </a:bodyPr>
          <a:lstStyle/>
          <a:p>
            <a:pPr eaLnBrk="1" hangingPunct="1"/>
            <a:r>
              <a:rPr lang="it-IT" dirty="0"/>
              <a:t>(1) Tutti gli uomini sono mortali</a:t>
            </a:r>
          </a:p>
          <a:p>
            <a:pPr eaLnBrk="1" hangingPunct="1"/>
            <a:r>
              <a:rPr lang="it-IT" dirty="0"/>
              <a:t>(1a) </a:t>
            </a:r>
            <a:r>
              <a:rPr lang="it-IT" dirty="0">
                <a:sym typeface="Symbol" pitchFamily="18" charset="2"/>
              </a:rPr>
              <a:t>x(</a:t>
            </a:r>
            <a:r>
              <a:rPr lang="it-IT" dirty="0" err="1">
                <a:sym typeface="Symbol" pitchFamily="18" charset="2"/>
              </a:rPr>
              <a:t>Ux</a:t>
            </a:r>
            <a:r>
              <a:rPr lang="it-IT" dirty="0">
                <a:sym typeface="Symbol" pitchFamily="18" charset="2"/>
              </a:rPr>
              <a:t>  </a:t>
            </a:r>
            <a:r>
              <a:rPr lang="it-IT" dirty="0" err="1">
                <a:sym typeface="Symbol" pitchFamily="18" charset="2"/>
              </a:rPr>
              <a:t>Mx</a:t>
            </a:r>
            <a:r>
              <a:rPr lang="it-IT" dirty="0">
                <a:sym typeface="Symbol" pitchFamily="18" charset="2"/>
              </a:rPr>
              <a:t>)</a:t>
            </a:r>
            <a:endParaRPr lang="it-IT" dirty="0"/>
          </a:p>
          <a:p>
            <a:pPr eaLnBrk="1" hangingPunct="1"/>
            <a:r>
              <a:rPr lang="it-IT" dirty="0"/>
              <a:t>(2) alcuni uomini sono mortali</a:t>
            </a:r>
          </a:p>
          <a:p>
            <a:pPr eaLnBrk="1" hangingPunct="1"/>
            <a:r>
              <a:rPr lang="it-IT" dirty="0"/>
              <a:t>(2a) </a:t>
            </a:r>
            <a:r>
              <a:rPr lang="it-IT" dirty="0">
                <a:sym typeface="Symbol" pitchFamily="18" charset="2"/>
              </a:rPr>
              <a:t>x(</a:t>
            </a:r>
            <a:r>
              <a:rPr lang="it-IT" dirty="0" err="1">
                <a:sym typeface="Symbol" pitchFamily="18" charset="2"/>
              </a:rPr>
              <a:t>Ux</a:t>
            </a:r>
            <a:r>
              <a:rPr lang="it-IT" dirty="0">
                <a:sym typeface="Symbol" pitchFamily="18" charset="2"/>
              </a:rPr>
              <a:t> &amp; </a:t>
            </a:r>
            <a:r>
              <a:rPr lang="it-IT" dirty="0" err="1">
                <a:sym typeface="Symbol" pitchFamily="18" charset="2"/>
              </a:rPr>
              <a:t>Mx</a:t>
            </a:r>
            <a:r>
              <a:rPr lang="it-IT" dirty="0">
                <a:sym typeface="Symbol" pitchFamily="18" charset="2"/>
              </a:rPr>
              <a:t>)</a:t>
            </a:r>
            <a:endParaRPr lang="it-IT" dirty="0"/>
          </a:p>
          <a:p>
            <a:pPr eaLnBrk="1" hangingPunct="1"/>
            <a:r>
              <a:rPr lang="it-IT" dirty="0"/>
              <a:t>(3) nessun uomo è mortale</a:t>
            </a:r>
          </a:p>
          <a:p>
            <a:r>
              <a:rPr lang="it-IT" dirty="0"/>
              <a:t>(3a) </a:t>
            </a:r>
            <a:r>
              <a:rPr lang="it-IT" dirty="0">
                <a:sym typeface="Symbol" pitchFamily="18" charset="2"/>
              </a:rPr>
              <a:t>x(</a:t>
            </a:r>
            <a:r>
              <a:rPr lang="it-IT" dirty="0" err="1">
                <a:sym typeface="Symbol" pitchFamily="18" charset="2"/>
              </a:rPr>
              <a:t>Ux</a:t>
            </a:r>
            <a:r>
              <a:rPr lang="it-IT" dirty="0">
                <a:sym typeface="Symbol" pitchFamily="18" charset="2"/>
              </a:rPr>
              <a:t>   </a:t>
            </a:r>
            <a:r>
              <a:rPr lang="it-IT" err="1">
                <a:sym typeface="Symbol" pitchFamily="18" charset="2"/>
              </a:rPr>
              <a:t>Mx</a:t>
            </a:r>
            <a:r>
              <a:rPr lang="it-IT">
                <a:sym typeface="Symbol" pitchFamily="18" charset="2"/>
              </a:rPr>
              <a:t>) //  x(Ux &amp; Mx)</a:t>
            </a:r>
            <a:endParaRPr lang="it-IT" dirty="0"/>
          </a:p>
          <a:p>
            <a:pPr eaLnBrk="1" hangingPunct="1"/>
            <a:r>
              <a:rPr lang="it-IT" dirty="0"/>
              <a:t>(4) alcuni uomini non sono mortali</a:t>
            </a:r>
          </a:p>
          <a:p>
            <a:pPr eaLnBrk="1" hangingPunct="1"/>
            <a:r>
              <a:rPr lang="it-IT" dirty="0">
                <a:sym typeface="Symbol" pitchFamily="18" charset="2"/>
              </a:rPr>
              <a:t> (4a) x(</a:t>
            </a:r>
            <a:r>
              <a:rPr lang="it-IT" dirty="0" err="1">
                <a:sym typeface="Symbol" pitchFamily="18" charset="2"/>
              </a:rPr>
              <a:t>Ux</a:t>
            </a:r>
            <a:r>
              <a:rPr lang="it-IT" dirty="0">
                <a:sym typeface="Symbol" pitchFamily="18" charset="2"/>
              </a:rPr>
              <a:t> &amp;  </a:t>
            </a:r>
            <a:r>
              <a:rPr lang="it-IT" dirty="0" err="1">
                <a:sym typeface="Symbol" pitchFamily="18" charset="2"/>
              </a:rPr>
              <a:t>Mx</a:t>
            </a:r>
            <a:r>
              <a:rPr lang="it-IT" dirty="0">
                <a:sym typeface="Symbol" pitchFamily="18" charset="2"/>
              </a:rPr>
              <a:t>)</a:t>
            </a:r>
            <a:endParaRPr lang="it-IT" dirty="0"/>
          </a:p>
          <a:p>
            <a:pPr eaLnBrk="1" hangingPunct="1"/>
            <a:endParaRPr lang="it-IT" dirty="0"/>
          </a:p>
        </p:txBody>
      </p:sp>
    </p:spTree>
    <p:extLst>
      <p:ext uri="{BB962C8B-B14F-4D97-AF65-F5344CB8AC3E}">
        <p14:creationId xmlns:p14="http://schemas.microsoft.com/office/powerpoint/2010/main" val="170488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hangingPunct="1"/>
            <a:r>
              <a:rPr lang="it-IT"/>
              <a:t>Regola ASS</a:t>
            </a:r>
          </a:p>
        </p:txBody>
      </p:sp>
      <p:sp>
        <p:nvSpPr>
          <p:cNvPr id="19459" name="Segnaposto contenuto 2"/>
          <p:cNvSpPr>
            <a:spLocks noGrp="1"/>
          </p:cNvSpPr>
          <p:nvPr>
            <p:ph idx="1"/>
          </p:nvPr>
        </p:nvSpPr>
        <p:spPr/>
        <p:txBody>
          <a:bodyPr/>
          <a:lstStyle/>
          <a:p>
            <a:pPr eaLnBrk="1" hangingPunct="1"/>
            <a:r>
              <a:rPr lang="it-IT" dirty="0"/>
              <a:t>ASS (assimilazione, assorbimento): v. 4.31, p. 126 (4.26, p. 110)</a:t>
            </a:r>
          </a:p>
          <a:p>
            <a:pPr eaLnBrk="1" hangingPunct="1"/>
            <a:r>
              <a:rPr lang="it-IT" dirty="0"/>
              <a:t>v. prossima slide</a:t>
            </a:r>
          </a:p>
        </p:txBody>
      </p:sp>
    </p:spTree>
    <p:extLst>
      <p:ext uri="{BB962C8B-B14F-4D97-AF65-F5344CB8AC3E}">
        <p14:creationId xmlns:p14="http://schemas.microsoft.com/office/powerpoint/2010/main" val="418654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Esempio classico di ambiguità</a:t>
            </a:r>
            <a:endParaRPr lang="it-IT" dirty="0"/>
          </a:p>
        </p:txBody>
      </p:sp>
      <p:sp>
        <p:nvSpPr>
          <p:cNvPr id="3" name="Segnaposto contenuto 2"/>
          <p:cNvSpPr>
            <a:spLocks noGrp="1"/>
          </p:cNvSpPr>
          <p:nvPr>
            <p:ph idx="1"/>
          </p:nvPr>
        </p:nvSpPr>
        <p:spPr/>
        <p:txBody>
          <a:bodyPr/>
          <a:lstStyle/>
          <a:p>
            <a:r>
              <a:rPr lang="it-IT" dirty="0"/>
              <a:t>(1) Ogni uomo ama una donna</a:t>
            </a:r>
          </a:p>
          <a:p>
            <a:r>
              <a:rPr lang="it-IT" dirty="0"/>
              <a:t>(1a) </a:t>
            </a:r>
            <a:r>
              <a:rPr lang="it-IT" dirty="0">
                <a:sym typeface="Symbol"/>
              </a:rPr>
              <a:t>x(</a:t>
            </a:r>
            <a:r>
              <a:rPr lang="it-IT" dirty="0" err="1">
                <a:sym typeface="Symbol"/>
              </a:rPr>
              <a:t>Ux</a:t>
            </a:r>
            <a:r>
              <a:rPr lang="it-IT" dirty="0">
                <a:sym typeface="Symbol"/>
              </a:rPr>
              <a:t>  y(Dy &amp; </a:t>
            </a:r>
            <a:r>
              <a:rPr lang="it-IT" dirty="0" err="1">
                <a:sym typeface="Symbol"/>
              </a:rPr>
              <a:t>Axy</a:t>
            </a:r>
            <a:r>
              <a:rPr lang="it-IT" dirty="0">
                <a:sym typeface="Symbol"/>
              </a:rPr>
              <a:t>))</a:t>
            </a:r>
            <a:endParaRPr lang="it-IT" dirty="0"/>
          </a:p>
          <a:p>
            <a:r>
              <a:rPr lang="it-IT" dirty="0"/>
              <a:t>(1b) </a:t>
            </a:r>
            <a:r>
              <a:rPr lang="it-IT" dirty="0">
                <a:sym typeface="Symbol"/>
              </a:rPr>
              <a:t>y(Dy &amp; x(</a:t>
            </a:r>
            <a:r>
              <a:rPr lang="it-IT" dirty="0" err="1">
                <a:sym typeface="Symbol"/>
              </a:rPr>
              <a:t>Ux</a:t>
            </a:r>
            <a:r>
              <a:rPr lang="it-IT" dirty="0">
                <a:sym typeface="Symbol"/>
              </a:rPr>
              <a:t>  </a:t>
            </a:r>
            <a:r>
              <a:rPr lang="it-IT" dirty="0" err="1">
                <a:sym typeface="Symbol"/>
              </a:rPr>
              <a:t>Axy</a:t>
            </a:r>
            <a:r>
              <a:rPr lang="it-IT" dirty="0">
                <a:sym typeface="Symbol"/>
              </a:rPr>
              <a:t>))</a:t>
            </a:r>
            <a:endParaRPr lang="it-IT" dirty="0"/>
          </a:p>
          <a:p>
            <a:r>
              <a:rPr lang="it-IT" dirty="0"/>
              <a:t>(2) Ogni </a:t>
            </a:r>
            <a:r>
              <a:rPr lang="it-IT"/>
              <a:t>numero naturale ha </a:t>
            </a:r>
            <a:r>
              <a:rPr lang="it-IT" dirty="0"/>
              <a:t>un successore</a:t>
            </a:r>
          </a:p>
          <a:p>
            <a:r>
              <a:rPr lang="it-IT" dirty="0"/>
              <a:t>(2a) </a:t>
            </a:r>
            <a:r>
              <a:rPr lang="it-IT" dirty="0">
                <a:sym typeface="Symbol"/>
              </a:rPr>
              <a:t>x(</a:t>
            </a:r>
            <a:r>
              <a:rPr lang="it-IT" dirty="0" err="1">
                <a:sym typeface="Symbol"/>
              </a:rPr>
              <a:t>Nx</a:t>
            </a:r>
            <a:r>
              <a:rPr lang="it-IT" dirty="0">
                <a:sym typeface="Symbol"/>
              </a:rPr>
              <a:t>  y(</a:t>
            </a:r>
            <a:r>
              <a:rPr lang="it-IT" dirty="0" err="1">
                <a:sym typeface="Symbol"/>
              </a:rPr>
              <a:t>Ny</a:t>
            </a:r>
            <a:r>
              <a:rPr lang="it-IT" dirty="0">
                <a:sym typeface="Symbol"/>
              </a:rPr>
              <a:t> &amp; </a:t>
            </a:r>
            <a:r>
              <a:rPr lang="it-IT" dirty="0" err="1">
                <a:sym typeface="Symbol"/>
              </a:rPr>
              <a:t>Sxy</a:t>
            </a:r>
            <a:r>
              <a:rPr lang="it-IT" dirty="0">
                <a:sym typeface="Symbol"/>
              </a:rPr>
              <a:t>))</a:t>
            </a:r>
            <a:endParaRPr lang="it-IT" dirty="0"/>
          </a:p>
          <a:p>
            <a:r>
              <a:rPr lang="it-IT" dirty="0"/>
              <a:t>(2b) </a:t>
            </a:r>
            <a:r>
              <a:rPr lang="it-IT" dirty="0">
                <a:sym typeface="Symbol"/>
              </a:rPr>
              <a:t>x(</a:t>
            </a:r>
            <a:r>
              <a:rPr lang="it-IT" dirty="0" err="1">
                <a:sym typeface="Symbol"/>
              </a:rPr>
              <a:t>Nx</a:t>
            </a:r>
            <a:r>
              <a:rPr lang="it-IT" dirty="0">
                <a:sym typeface="Symbol"/>
              </a:rPr>
              <a:t> &amp; y(</a:t>
            </a:r>
            <a:r>
              <a:rPr lang="it-IT" dirty="0" err="1">
                <a:sym typeface="Symbol"/>
              </a:rPr>
              <a:t>Ny</a:t>
            </a:r>
            <a:r>
              <a:rPr lang="it-IT" dirty="0">
                <a:sym typeface="Symbol"/>
              </a:rPr>
              <a:t>  </a:t>
            </a:r>
            <a:r>
              <a:rPr lang="it-IT" dirty="0" err="1">
                <a:sym typeface="Symbol"/>
              </a:rPr>
              <a:t>Sxy</a:t>
            </a:r>
            <a:r>
              <a:rPr lang="it-IT" dirty="0">
                <a:sym typeface="Symbol"/>
              </a:rPr>
              <a:t>))</a:t>
            </a:r>
            <a:endParaRPr lang="it-IT" dirty="0"/>
          </a:p>
          <a:p>
            <a:endParaRPr lang="it-IT" dirty="0"/>
          </a:p>
        </p:txBody>
      </p:sp>
    </p:spTree>
    <p:extLst>
      <p:ext uri="{BB962C8B-B14F-4D97-AF65-F5344CB8AC3E}">
        <p14:creationId xmlns:p14="http://schemas.microsoft.com/office/powerpoint/2010/main" val="39059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pPr eaLnBrk="1" hangingPunct="1"/>
            <a:r>
              <a:rPr lang="it-IT" dirty="0"/>
              <a:t>Cap. 7 (sulla deduzione naturale)</a:t>
            </a:r>
          </a:p>
        </p:txBody>
      </p:sp>
      <p:sp>
        <p:nvSpPr>
          <p:cNvPr id="7171" name="Segnaposto contenuto 2"/>
          <p:cNvSpPr>
            <a:spLocks noGrp="1"/>
          </p:cNvSpPr>
          <p:nvPr>
            <p:ph idx="1"/>
          </p:nvPr>
        </p:nvSpPr>
        <p:spPr/>
        <p:txBody>
          <a:bodyPr/>
          <a:lstStyle/>
          <a:p>
            <a:pPr eaLnBrk="1" hangingPunct="1"/>
            <a:r>
              <a:rPr lang="it-IT" dirty="0"/>
              <a:t>Operiamo con la deduzione naturale</a:t>
            </a:r>
          </a:p>
          <a:p>
            <a:r>
              <a:rPr lang="it-IT" dirty="0"/>
              <a:t>Ci sono 2 regole semplici (con le quali cominciamo): </a:t>
            </a:r>
            <a:r>
              <a:rPr lang="it-IT" dirty="0">
                <a:sym typeface="Symbol" pitchFamily="18" charset="2"/>
              </a:rPr>
              <a:t>E, I </a:t>
            </a:r>
          </a:p>
          <a:p>
            <a:r>
              <a:rPr lang="it-IT" dirty="0">
                <a:sym typeface="Symbol" pitchFamily="18" charset="2"/>
              </a:rPr>
              <a:t>E 2 più complesse: I,  E</a:t>
            </a:r>
            <a:endParaRPr lang="it-IT" dirty="0"/>
          </a:p>
        </p:txBody>
      </p:sp>
    </p:spTree>
    <p:extLst>
      <p:ext uri="{BB962C8B-B14F-4D97-AF65-F5344CB8AC3E}">
        <p14:creationId xmlns:p14="http://schemas.microsoft.com/office/powerpoint/2010/main" val="319511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pPr eaLnBrk="1" hangingPunct="1"/>
            <a:r>
              <a:rPr lang="it-IT" dirty="0"/>
              <a:t>Regola </a:t>
            </a:r>
            <a:r>
              <a:rPr lang="it-IT" dirty="0">
                <a:sym typeface="Symbol" pitchFamily="18" charset="2"/>
              </a:rPr>
              <a:t>E</a:t>
            </a:r>
            <a:endParaRPr lang="it-IT" dirty="0"/>
          </a:p>
        </p:txBody>
      </p:sp>
      <p:sp>
        <p:nvSpPr>
          <p:cNvPr id="8195" name="Segnaposto contenuto 2"/>
          <p:cNvSpPr>
            <a:spLocks noGrp="1"/>
          </p:cNvSpPr>
          <p:nvPr>
            <p:ph idx="1"/>
          </p:nvPr>
        </p:nvSpPr>
        <p:spPr/>
        <p:txBody>
          <a:bodyPr/>
          <a:lstStyle/>
          <a:p>
            <a:pPr eaLnBrk="1" hangingPunct="1"/>
            <a:r>
              <a:rPr lang="it-IT" dirty="0"/>
              <a:t>Una generalizzazione universale è come una congiunzione infinita e quindi questa regola è analoga alla regola &amp;E</a:t>
            </a:r>
          </a:p>
          <a:p>
            <a:pPr eaLnBrk="1" hangingPunct="1"/>
            <a:r>
              <a:rPr lang="it-IT" dirty="0"/>
              <a:t>Guardare insieme la regola a p. 238 (p. 194)</a:t>
            </a:r>
          </a:p>
          <a:p>
            <a:pPr eaLnBrk="1" hangingPunct="1"/>
            <a:endParaRPr lang="it-IT" dirty="0"/>
          </a:p>
        </p:txBody>
      </p:sp>
    </p:spTree>
    <p:extLst>
      <p:ext uri="{BB962C8B-B14F-4D97-AF65-F5344CB8AC3E}">
        <p14:creationId xmlns:p14="http://schemas.microsoft.com/office/powerpoint/2010/main" val="3515772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br>
              <a:rPr lang="it-IT" dirty="0"/>
            </a:b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2319" y="-52087"/>
            <a:ext cx="14017068" cy="7884601"/>
          </a:xfrm>
        </p:spPr>
      </p:pic>
    </p:spTree>
    <p:extLst>
      <p:ext uri="{BB962C8B-B14F-4D97-AF65-F5344CB8AC3E}">
        <p14:creationId xmlns:p14="http://schemas.microsoft.com/office/powerpoint/2010/main" val="3952099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it-IT" dirty="0"/>
              <a:t>esercizio 7.2, p. 238 (p. 194): prossima slide</a:t>
            </a:r>
            <a:endParaRPr lang="en-US" dirty="0"/>
          </a:p>
        </p:txBody>
      </p:sp>
    </p:spTree>
    <p:extLst>
      <p:ext uri="{BB962C8B-B14F-4D97-AF65-F5344CB8AC3E}">
        <p14:creationId xmlns:p14="http://schemas.microsoft.com/office/powerpoint/2010/main" val="2654302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br>
              <a:rPr lang="it-IT" dirty="0"/>
            </a:br>
            <a:endParaRPr lang="en-US"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392" y="-295154"/>
            <a:ext cx="14206121" cy="8286097"/>
          </a:xfrm>
        </p:spPr>
      </p:pic>
    </p:spTree>
    <p:extLst>
      <p:ext uri="{BB962C8B-B14F-4D97-AF65-F5344CB8AC3E}">
        <p14:creationId xmlns:p14="http://schemas.microsoft.com/office/powerpoint/2010/main" val="101870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r>
              <a:rPr lang="it-IT" dirty="0"/>
              <a:t>Regola </a:t>
            </a:r>
            <a:r>
              <a:rPr lang="it-IT" dirty="0">
                <a:sym typeface="Symbol" pitchFamily="18" charset="2"/>
              </a:rPr>
              <a:t>I, p. 243 (</a:t>
            </a:r>
            <a:r>
              <a:rPr lang="it-IT" dirty="0"/>
              <a:t>p. 199) (prossima slide)</a:t>
            </a:r>
            <a:endParaRPr lang="en-US" dirty="0"/>
          </a:p>
        </p:txBody>
      </p:sp>
    </p:spTree>
    <p:extLst>
      <p:ext uri="{BB962C8B-B14F-4D97-AF65-F5344CB8AC3E}">
        <p14:creationId xmlns:p14="http://schemas.microsoft.com/office/powerpoint/2010/main" val="322241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endParaRPr lang="it-IT" dirty="0"/>
          </a:p>
        </p:txBody>
      </p:sp>
      <p:pic>
        <p:nvPicPr>
          <p:cNvPr id="2" name="Segnaposto contenuto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36" y="40511"/>
            <a:ext cx="12283436" cy="7030967"/>
          </a:xfrm>
        </p:spPr>
      </p:pic>
    </p:spTree>
    <p:extLst>
      <p:ext uri="{BB962C8B-B14F-4D97-AF65-F5344CB8AC3E}">
        <p14:creationId xmlns:p14="http://schemas.microsoft.com/office/powerpoint/2010/main" val="1714361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sp>
        <p:nvSpPr>
          <p:cNvPr id="3" name="Segnaposto contenuto 2"/>
          <p:cNvSpPr>
            <a:spLocks noGrp="1"/>
          </p:cNvSpPr>
          <p:nvPr>
            <p:ph idx="1"/>
          </p:nvPr>
        </p:nvSpPr>
        <p:spPr/>
        <p:txBody>
          <a:bodyPr/>
          <a:lstStyle/>
          <a:p>
            <a:r>
              <a:rPr lang="it-IT" dirty="0"/>
              <a:t>Guardiamo insieme l'esercizio 7.10, p. 243 (p. 199) (prossima slide)</a:t>
            </a:r>
          </a:p>
          <a:p>
            <a:r>
              <a:rPr lang="it-IT" dirty="0"/>
              <a:t>errore nell’annotazione nell’ultima riga: la regola utilizzata è </a:t>
            </a:r>
            <a:r>
              <a:rPr lang="it-IT" dirty="0">
                <a:sym typeface="Symbol" pitchFamily="18" charset="2"/>
              </a:rPr>
              <a:t>I e non E (inoltre per chi ha la vecchia ed.: «2» dovrebbe essere rimosso perché la riga 2 non è utilizzata)</a:t>
            </a:r>
            <a:endParaRPr lang="it-IT" dirty="0"/>
          </a:p>
          <a:p>
            <a:endParaRPr lang="en-US" dirty="0"/>
          </a:p>
        </p:txBody>
      </p:sp>
    </p:spTree>
    <p:extLst>
      <p:ext uri="{BB962C8B-B14F-4D97-AF65-F5344CB8AC3E}">
        <p14:creationId xmlns:p14="http://schemas.microsoft.com/office/powerpoint/2010/main" val="1271601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043" y="167832"/>
            <a:ext cx="14545001" cy="8181563"/>
          </a:xfrm>
        </p:spPr>
      </p:pic>
      <mc:AlternateContent xmlns:mc="http://schemas.openxmlformats.org/markup-compatibility/2006" xmlns:p14="http://schemas.microsoft.com/office/powerpoint/2010/main">
        <mc:Choice Requires="p14">
          <p:contentPart p14:bwMode="auto" r:id="rId3">
            <p14:nvContentPartPr>
              <p14:cNvPr id="8" name="Input penna 7"/>
              <p14:cNvContentPartPr/>
              <p14:nvPr/>
            </p14:nvContentPartPr>
            <p14:xfrm>
              <a:off x="7221308" y="5962631"/>
              <a:ext cx="512280" cy="133920"/>
            </p14:xfrm>
          </p:contentPart>
        </mc:Choice>
        <mc:Fallback xmlns="">
          <p:pic>
            <p:nvPicPr>
              <p:cNvPr id="8" name="Input penna 7"/>
              <p:cNvPicPr/>
              <p:nvPr/>
            </p:nvPicPr>
            <p:blipFill>
              <a:blip r:embed="rId4"/>
              <a:stretch>
                <a:fillRect/>
              </a:stretch>
            </p:blipFill>
            <p:spPr>
              <a:xfrm>
                <a:off x="7191428" y="5932751"/>
                <a:ext cx="572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put penna 9"/>
              <p14:cNvContentPartPr/>
              <p14:nvPr/>
            </p14:nvContentPartPr>
            <p14:xfrm>
              <a:off x="8137868" y="5739791"/>
              <a:ext cx="567360" cy="455400"/>
            </p14:xfrm>
          </p:contentPart>
        </mc:Choice>
        <mc:Fallback xmlns="">
          <p:pic>
            <p:nvPicPr>
              <p:cNvPr id="10" name="Input penna 9"/>
              <p:cNvPicPr/>
              <p:nvPr/>
            </p:nvPicPr>
            <p:blipFill>
              <a:blip r:embed="rId6"/>
              <a:stretch>
                <a:fillRect/>
              </a:stretch>
            </p:blipFill>
            <p:spPr>
              <a:xfrm>
                <a:off x="8107988" y="5709911"/>
                <a:ext cx="62712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put penna 12"/>
              <p14:cNvContentPartPr/>
              <p14:nvPr/>
            </p14:nvContentPartPr>
            <p14:xfrm>
              <a:off x="8762828" y="4144991"/>
              <a:ext cx="1391400" cy="1479600"/>
            </p14:xfrm>
          </p:contentPart>
        </mc:Choice>
        <mc:Fallback xmlns="">
          <p:pic>
            <p:nvPicPr>
              <p:cNvPr id="13" name="Input penna 12"/>
              <p:cNvPicPr/>
              <p:nvPr/>
            </p:nvPicPr>
            <p:blipFill>
              <a:blip r:embed="rId8"/>
              <a:stretch>
                <a:fillRect/>
              </a:stretch>
            </p:blipFill>
            <p:spPr>
              <a:xfrm>
                <a:off x="8732940" y="4115111"/>
                <a:ext cx="1451175" cy="153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put penna 15"/>
              <p14:cNvContentPartPr/>
              <p14:nvPr/>
            </p14:nvContentPartPr>
            <p14:xfrm>
              <a:off x="10222268" y="4025471"/>
              <a:ext cx="506520" cy="1056240"/>
            </p14:xfrm>
          </p:contentPart>
        </mc:Choice>
        <mc:Fallback xmlns="">
          <p:pic>
            <p:nvPicPr>
              <p:cNvPr id="16" name="Input penna 15"/>
              <p:cNvPicPr/>
              <p:nvPr/>
            </p:nvPicPr>
            <p:blipFill>
              <a:blip r:embed="rId10"/>
              <a:stretch>
                <a:fillRect/>
              </a:stretch>
            </p:blipFill>
            <p:spPr>
              <a:xfrm>
                <a:off x="10192388" y="3995591"/>
                <a:ext cx="566280" cy="1116000"/>
              </a:xfrm>
              <a:prstGeom prst="rect">
                <a:avLst/>
              </a:prstGeom>
            </p:spPr>
          </p:pic>
        </mc:Fallback>
      </mc:AlternateContent>
    </p:spTree>
    <p:extLst>
      <p:ext uri="{BB962C8B-B14F-4D97-AF65-F5344CB8AC3E}">
        <p14:creationId xmlns:p14="http://schemas.microsoft.com/office/powerpoint/2010/main" val="22652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ASS (assimilazione, assorbimento): v. 4.31, p. 126 </a:t>
            </a:r>
          </a:p>
        </p:txBody>
      </p:sp>
      <p:sp>
        <p:nvSpPr>
          <p:cNvPr id="3" name="Segnaposto contenuto 2"/>
          <p:cNvSpPr>
            <a:spLocks noGrp="1"/>
          </p:cNvSpPr>
          <p:nvPr>
            <p:ph idx="1"/>
          </p:nvPr>
        </p:nvSpPr>
        <p:spPr/>
        <p:txBody>
          <a:bodyPr/>
          <a:lstStyle/>
          <a:p>
            <a:r>
              <a:rPr lang="it-IT" dirty="0"/>
              <a:t>Dimostrare la regola derivata ASS, cioè:</a:t>
            </a:r>
          </a:p>
          <a:p>
            <a:r>
              <a:rPr lang="it-IT" i="1" dirty="0"/>
              <a:t>P </a:t>
            </a:r>
            <a:r>
              <a:rPr lang="it-IT" dirty="0"/>
              <a:t>→ </a:t>
            </a:r>
            <a:r>
              <a:rPr lang="it-IT" i="1" dirty="0"/>
              <a:t>Q </a:t>
            </a:r>
            <a:r>
              <a:rPr lang="it-IT" dirty="0"/>
              <a:t>|– </a:t>
            </a:r>
            <a:r>
              <a:rPr lang="it-IT" i="1" dirty="0"/>
              <a:t>P </a:t>
            </a:r>
            <a:r>
              <a:rPr lang="it-IT" dirty="0"/>
              <a:t>→ (</a:t>
            </a:r>
            <a:r>
              <a:rPr lang="it-IT" i="1" dirty="0"/>
              <a:t>P </a:t>
            </a:r>
            <a:r>
              <a:rPr lang="it-IT" dirty="0"/>
              <a:t>&amp; </a:t>
            </a:r>
            <a:r>
              <a:rPr lang="it-IT" i="1" dirty="0"/>
              <a:t>Q</a:t>
            </a:r>
            <a:r>
              <a:rPr lang="it-IT" dirty="0"/>
              <a:t>)</a:t>
            </a:r>
          </a:p>
          <a:p>
            <a:r>
              <a:rPr lang="it-IT" b="1" dirty="0"/>
              <a:t>Soluzione</a:t>
            </a:r>
          </a:p>
          <a:p>
            <a:r>
              <a:rPr lang="it-IT" dirty="0"/>
              <a:t>1   </a:t>
            </a:r>
            <a:r>
              <a:rPr lang="it-IT" i="1" dirty="0"/>
              <a:t>P </a:t>
            </a:r>
            <a:r>
              <a:rPr lang="it-IT" dirty="0"/>
              <a:t>→ </a:t>
            </a:r>
            <a:r>
              <a:rPr lang="it-IT" i="1" dirty="0"/>
              <a:t>Q                                    </a:t>
            </a:r>
            <a:r>
              <a:rPr lang="it-IT" dirty="0"/>
              <a:t>A</a:t>
            </a:r>
          </a:p>
          <a:p>
            <a:r>
              <a:rPr lang="it-IT" dirty="0"/>
              <a:t>2   </a:t>
            </a:r>
            <a:r>
              <a:rPr lang="it-IT" i="1" dirty="0"/>
              <a:t>P                                             </a:t>
            </a:r>
            <a:r>
              <a:rPr lang="it-IT" dirty="0"/>
              <a:t>H (per →I)</a:t>
            </a:r>
          </a:p>
          <a:p>
            <a:r>
              <a:rPr lang="fr-FR" dirty="0"/>
              <a:t>3   </a:t>
            </a:r>
            <a:r>
              <a:rPr lang="fr-FR" i="1" dirty="0"/>
              <a:t>Q                                            </a:t>
            </a:r>
            <a:r>
              <a:rPr lang="fr-FR" dirty="0"/>
              <a:t>1, 2 →E</a:t>
            </a:r>
          </a:p>
          <a:p>
            <a:r>
              <a:rPr lang="nn-NO" dirty="0"/>
              <a:t>4   </a:t>
            </a:r>
            <a:r>
              <a:rPr lang="nn-NO" i="1" dirty="0"/>
              <a:t>P </a:t>
            </a:r>
            <a:r>
              <a:rPr lang="nn-NO" dirty="0"/>
              <a:t>&amp; </a:t>
            </a:r>
            <a:r>
              <a:rPr lang="nn-NO" i="1" dirty="0"/>
              <a:t>Q                                      </a:t>
            </a:r>
            <a:r>
              <a:rPr lang="nn-NO" dirty="0"/>
              <a:t>2, 3 &amp;I</a:t>
            </a:r>
          </a:p>
          <a:p>
            <a:r>
              <a:rPr lang="it-IT" dirty="0"/>
              <a:t>5  </a:t>
            </a:r>
            <a:r>
              <a:rPr lang="it-IT" i="1" dirty="0"/>
              <a:t>P </a:t>
            </a:r>
            <a:r>
              <a:rPr lang="it-IT" dirty="0"/>
              <a:t>→ (</a:t>
            </a:r>
            <a:r>
              <a:rPr lang="it-IT" i="1" dirty="0"/>
              <a:t>P </a:t>
            </a:r>
            <a:r>
              <a:rPr lang="it-IT" dirty="0"/>
              <a:t>&amp; </a:t>
            </a:r>
            <a:r>
              <a:rPr lang="it-IT" i="1" dirty="0"/>
              <a:t>Q</a:t>
            </a:r>
            <a:r>
              <a:rPr lang="it-IT" dirty="0"/>
              <a:t>)                           2–4 →I</a:t>
            </a:r>
          </a:p>
        </p:txBody>
      </p:sp>
      <mc:AlternateContent xmlns:mc="http://schemas.openxmlformats.org/markup-compatibility/2006" xmlns:p14="http://schemas.microsoft.com/office/powerpoint/2010/main">
        <mc:Choice Requires="p14">
          <p:contentPart p14:bwMode="auto" r:id="rId2">
            <p14:nvContentPartPr>
              <p14:cNvPr id="9" name="Input penna 8"/>
              <p14:cNvContentPartPr/>
              <p14:nvPr/>
            </p14:nvContentPartPr>
            <p14:xfrm>
              <a:off x="1432262" y="3970859"/>
              <a:ext cx="81720" cy="1191240"/>
            </p14:xfrm>
          </p:contentPart>
        </mc:Choice>
        <mc:Fallback xmlns="">
          <p:pic>
            <p:nvPicPr>
              <p:cNvPr id="9" name="Input penna 8"/>
              <p:cNvPicPr/>
              <p:nvPr/>
            </p:nvPicPr>
            <p:blipFill>
              <a:blip r:embed="rId3"/>
              <a:stretch>
                <a:fillRect/>
              </a:stretch>
            </p:blipFill>
            <p:spPr>
              <a:xfrm>
                <a:off x="1402382" y="3940979"/>
                <a:ext cx="141480" cy="1251000"/>
              </a:xfrm>
              <a:prstGeom prst="rect">
                <a:avLst/>
              </a:prstGeom>
            </p:spPr>
          </p:pic>
        </mc:Fallback>
      </mc:AlternateContent>
    </p:spTree>
    <p:extLst>
      <p:ext uri="{BB962C8B-B14F-4D97-AF65-F5344CB8AC3E}">
        <p14:creationId xmlns:p14="http://schemas.microsoft.com/office/powerpoint/2010/main" val="18920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E7C3F-4BBE-479F-877A-BF4592B7CA9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76745AB-119B-460F-BF51-1913D8D5DD59}"/>
              </a:ext>
            </a:extLst>
          </p:cNvPr>
          <p:cNvSpPr>
            <a:spLocks noGrp="1"/>
          </p:cNvSpPr>
          <p:nvPr>
            <p:ph idx="1"/>
          </p:nvPr>
        </p:nvSpPr>
        <p:spPr/>
        <p:txBody>
          <a:bodyPr/>
          <a:lstStyle/>
          <a:p>
            <a:r>
              <a:rPr lang="it-IT" i="1" dirty="0">
                <a:latin typeface="Times New Roman" panose="02020603050405020304" pitchFamily="18" charset="0"/>
                <a:cs typeface="Times New Roman" panose="02020603050405020304" pitchFamily="18" charset="0"/>
              </a:rPr>
              <a:t>P </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Q</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P</a:t>
            </a:r>
            <a:r>
              <a:rPr lang="it-IT" dirty="0">
                <a:latin typeface="Times New Roman" panose="02020603050405020304" pitchFamily="18" charset="0"/>
                <a:cs typeface="Times New Roman" panose="02020603050405020304" pitchFamily="18" charset="0"/>
              </a:rPr>
              <a:t> &amp; </a:t>
            </a:r>
            <a:r>
              <a:rPr lang="it-IT" i="1" dirty="0">
                <a:latin typeface="Times New Roman" panose="02020603050405020304" pitchFamily="18" charset="0"/>
                <a:cs typeface="Times New Roman" panose="02020603050405020304" pitchFamily="18" charset="0"/>
              </a:rPr>
              <a:t>Q</a:t>
            </a:r>
            <a:r>
              <a:rPr lang="it-IT" dirty="0">
                <a:latin typeface="Times New Roman" panose="02020603050405020304" pitchFamily="18" charset="0"/>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R</a:t>
            </a:r>
            <a:r>
              <a:rPr lang="it-IT" dirty="0">
                <a:latin typeface="Times New Roman" panose="02020603050405020304" pitchFamily="18" charset="0"/>
                <a:cs typeface="Times New Roman" panose="02020603050405020304" pitchFamily="18" charset="0"/>
              </a:rPr>
              <a:t>, </a:t>
            </a:r>
            <a:r>
              <a:rPr lang="it-IT" dirty="0">
                <a:latin typeface="Symbol" pitchFamily="2" charset="2"/>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R</a:t>
            </a:r>
            <a:r>
              <a:rPr lang="it-IT" sz="3200" i="1" dirty="0">
                <a:latin typeface="Times New Roman" panose="02020603050405020304" pitchFamily="18" charset="0"/>
                <a:cs typeface="Times New Roman" panose="02020603050405020304" pitchFamily="18" charset="0"/>
              </a:rPr>
              <a:t> </a:t>
            </a:r>
            <a:r>
              <a:rPr lang="it-IT" sz="3200" spc="-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sz="3200" dirty="0"/>
              <a:t> </a:t>
            </a:r>
            <a:r>
              <a:rPr lang="it-IT" dirty="0">
                <a:latin typeface="Symbol" pitchFamily="2" charset="2"/>
                <a:cs typeface="Times New Roman" panose="02020603050405020304" pitchFamily="18" charset="0"/>
              </a:rPr>
              <a:t>~</a:t>
            </a:r>
            <a:r>
              <a:rPr lang="it-IT" i="1" dirty="0">
                <a:latin typeface="Times New Roman" panose="02020603050405020304" pitchFamily="18" charset="0"/>
                <a:cs typeface="Times New Roman" panose="02020603050405020304" pitchFamily="18" charset="0"/>
              </a:rPr>
              <a:t>P</a:t>
            </a:r>
          </a:p>
          <a:p>
            <a:r>
              <a:rPr lang="it-IT" i="1" dirty="0">
                <a:latin typeface="Times New Roman" panose="02020603050405020304" pitchFamily="18" charset="0"/>
                <a:cs typeface="Times New Roman" panose="02020603050405020304" pitchFamily="18" charset="0"/>
              </a:rPr>
              <a:t>4 P -&gt; (P&amp;Q)        1, </a:t>
            </a:r>
            <a:r>
              <a:rPr lang="it-IT" i="1" dirty="0" err="1">
                <a:latin typeface="Times New Roman" panose="02020603050405020304" pitchFamily="18" charset="0"/>
                <a:cs typeface="Times New Roman" panose="02020603050405020304" pitchFamily="18" charset="0"/>
              </a:rPr>
              <a:t>Ass</a:t>
            </a:r>
            <a:endParaRPr lang="it-IT" i="1" dirty="0">
              <a:latin typeface="Times New Roman" panose="02020603050405020304" pitchFamily="18" charset="0"/>
              <a:cs typeface="Times New Roman" panose="02020603050405020304" pitchFamily="18" charset="0"/>
            </a:endParaRPr>
          </a:p>
          <a:p>
            <a:r>
              <a:rPr lang="it-IT" i="1" dirty="0">
                <a:latin typeface="Times New Roman" panose="02020603050405020304" pitchFamily="18" charset="0"/>
                <a:cs typeface="Times New Roman" panose="02020603050405020304" pitchFamily="18" charset="0"/>
              </a:rPr>
              <a:t>5 –(P&amp;Q)               2,3, MT</a:t>
            </a:r>
          </a:p>
          <a:p>
            <a:r>
              <a:rPr lang="it-IT" i="1" dirty="0">
                <a:latin typeface="Times New Roman" panose="02020603050405020304" pitchFamily="18" charset="0"/>
                <a:cs typeface="Times New Roman" panose="02020603050405020304" pitchFamily="18" charset="0"/>
              </a:rPr>
              <a:t>6 –P                         4,5 MT</a:t>
            </a:r>
            <a:endParaRPr lang="it-IT" dirty="0"/>
          </a:p>
        </p:txBody>
      </p:sp>
    </p:spTree>
    <p:extLst>
      <p:ext uri="{BB962C8B-B14F-4D97-AF65-F5344CB8AC3E}">
        <p14:creationId xmlns:p14="http://schemas.microsoft.com/office/powerpoint/2010/main" val="9855191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4081</Words>
  <Application>Microsoft Office PowerPoint</Application>
  <PresentationFormat>Widescreen</PresentationFormat>
  <Paragraphs>391</Paragraphs>
  <Slides>79</Slides>
  <Notes>26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79</vt:i4>
      </vt:variant>
    </vt:vector>
  </HeadingPairs>
  <TitlesOfParts>
    <vt:vector size="86" baseType="lpstr">
      <vt:lpstr>Arial</vt:lpstr>
      <vt:lpstr>Arial Unicode MS</vt:lpstr>
      <vt:lpstr>Calibri</vt:lpstr>
      <vt:lpstr>Calibri Light</vt:lpstr>
      <vt:lpstr>Symbol</vt:lpstr>
      <vt:lpstr>Times New Roman</vt:lpstr>
      <vt:lpstr>Tema di Office</vt:lpstr>
      <vt:lpstr>Logica 23-24</vt:lpstr>
      <vt:lpstr>Presentazione standard di PowerPoint</vt:lpstr>
      <vt:lpstr>Presentazione standard di PowerPoint</vt:lpstr>
      <vt:lpstr>4.4 Regole derivate</vt:lpstr>
      <vt:lpstr>4.4 Regole derivate (v. tabella p. 134)</vt:lpstr>
      <vt:lpstr>Es. 4.30 (ex 4.25): uso di regola derivata MT</vt:lpstr>
      <vt:lpstr>Regola ASS</vt:lpstr>
      <vt:lpstr>ASS (assimilazione, assorbimento): v. 4.31, p. 126 </vt:lpstr>
      <vt:lpstr>Presentazione standard di PowerPoint</vt:lpstr>
      <vt:lpstr>4.4 Regole derivate</vt:lpstr>
      <vt:lpstr>Presentazione standard di PowerPoint</vt:lpstr>
      <vt:lpstr>Regola DC (es. 4.32, p. 126)</vt:lpstr>
      <vt:lpstr>Reiterazione (RE)</vt:lpstr>
      <vt:lpstr>Nota su RE (reiterazione) </vt:lpstr>
      <vt:lpstr>Esempio di uso di RE</vt:lpstr>
      <vt:lpstr>Esercizio risolto 4.34 (ex 4.29)</vt:lpstr>
      <vt:lpstr>Sillogismo disgiuntivo (SD)</vt:lpstr>
      <vt:lpstr>Esercizio risolto 4.36 (4.31)</vt:lpstr>
      <vt:lpstr>Esercizio risolto 4.36 (4.31)</vt:lpstr>
      <vt:lpstr>Presentazione standard di PowerPoint</vt:lpstr>
      <vt:lpstr>4.5 Teoremi</vt:lpstr>
      <vt:lpstr>4.5 Teoremi</vt:lpstr>
      <vt:lpstr>Presentazione standard di PowerPoint</vt:lpstr>
      <vt:lpstr>Compito 4</vt:lpstr>
      <vt:lpstr>4.5 Teoremi</vt:lpstr>
      <vt:lpstr>Esercizio risolto 4.38 (ex 4.33)</vt:lpstr>
      <vt:lpstr>Terzo escluso: strategia dimostrativa (SALTA)</vt:lpstr>
      <vt:lpstr>es. 4.41 (SALTA)</vt:lpstr>
      <vt:lpstr>Introduzione di teorema (IT)</vt:lpstr>
      <vt:lpstr>esempio di uso di introduzione di teorema</vt:lpstr>
      <vt:lpstr>Altro esempio (SALTA)</vt:lpstr>
      <vt:lpstr>Esercizio risolto 4.42 (SALTA)</vt:lpstr>
      <vt:lpstr>Equivalenze</vt:lpstr>
      <vt:lpstr>Equivalenze (cont.)</vt:lpstr>
      <vt:lpstr>Introduzione di equivalenza (IE)</vt:lpstr>
      <vt:lpstr>Esempio di uso di Introduzione di equivalenza </vt:lpstr>
      <vt:lpstr>Equivalenze notevoli</vt:lpstr>
      <vt:lpstr>Presentazione standard di PowerPoint</vt:lpstr>
      <vt:lpstr>Implicazione negata</vt:lpstr>
      <vt:lpstr>SALTA</vt:lpstr>
      <vt:lpstr>Esercizio risolto 4.44 (SALTA)</vt:lpstr>
      <vt:lpstr>4.6 Equivalenze (SALTA)</vt:lpstr>
      <vt:lpstr>4.6 Equivalenze (SALTA)</vt:lpstr>
      <vt:lpstr>Appendice: Correttezza e completezza del calcolo (salta)</vt:lpstr>
      <vt:lpstr>RIPASSO DELLE REGOLE</vt:lpstr>
      <vt:lpstr>Presentazione standard di PowerPoint</vt:lpstr>
      <vt:lpstr>Presentazione standard di PowerPoint</vt:lpstr>
      <vt:lpstr>Presentazione standard di PowerPoint</vt:lpstr>
      <vt:lpstr>Altra equivalenza</vt:lpstr>
      <vt:lpstr>LOGICA DEI PREDICATI DEL PRIM’ORDINE (FOL)</vt:lpstr>
      <vt:lpstr>Chiarimenti sul libro di testo</vt:lpstr>
      <vt:lpstr>Il Linguaggio (i)</vt:lpstr>
      <vt:lpstr>Il linguaggio (ii)</vt:lpstr>
      <vt:lpstr>Schema di interpretazione (i)</vt:lpstr>
      <vt:lpstr>Schemi di interpretazione (ii)</vt:lpstr>
      <vt:lpstr>Esempi </vt:lpstr>
      <vt:lpstr>Stabilire con un'apposita convenzione l'ordine degli argomenti</vt:lpstr>
      <vt:lpstr>Il linguaggio (iii)</vt:lpstr>
      <vt:lpstr>Il linguaggio (iv)</vt:lpstr>
      <vt:lpstr>Il linguaggio (v)</vt:lpstr>
      <vt:lpstr>Il linguaggio (vi)</vt:lpstr>
      <vt:lpstr>Il linguaggio (vii)</vt:lpstr>
      <vt:lpstr>Presentazione standard di PowerPoint</vt:lpstr>
      <vt:lpstr>Presentazione standard di PowerPoint</vt:lpstr>
      <vt:lpstr>Presentazione standard di PowerPoint</vt:lpstr>
      <vt:lpstr>regola di formazione (4)</vt:lpstr>
      <vt:lpstr>tipici enunciati della sillogistica</vt:lpstr>
      <vt:lpstr>tipici enunciati della sillogistica</vt:lpstr>
      <vt:lpstr>Presentazione standard di PowerPoint</vt:lpstr>
      <vt:lpstr>Esempio classico di ambiguità</vt:lpstr>
      <vt:lpstr>Cap. 7 (sulla deduzione naturale)</vt:lpstr>
      <vt:lpstr>Regola E</vt:lpstr>
      <vt:lpstr> </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Logica 23-24</dc:title>
  <dc:creator>Francesco Orilia</dc:creator>
  <cp:lastModifiedBy>Francesco Orilia</cp:lastModifiedBy>
  <cp:revision>16</cp:revision>
  <dcterms:created xsi:type="dcterms:W3CDTF">2024-03-23T06:35:44Z</dcterms:created>
  <dcterms:modified xsi:type="dcterms:W3CDTF">2024-04-06T07:55:50Z</dcterms:modified>
</cp:coreProperties>
</file>