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2.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5.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sldIdLst>
    <p:sldId id="256" r:id="rId5"/>
    <p:sldId id="460" r:id="rId6"/>
    <p:sldId id="470" r:id="rId7"/>
    <p:sldId id="471" r:id="rId8"/>
    <p:sldId id="472" r:id="rId9"/>
    <p:sldId id="447" r:id="rId10"/>
    <p:sldId id="448" r:id="rId11"/>
    <p:sldId id="449" r:id="rId12"/>
    <p:sldId id="450" r:id="rId13"/>
    <p:sldId id="451" r:id="rId14"/>
    <p:sldId id="452" r:id="rId15"/>
    <p:sldId id="453" r:id="rId16"/>
    <p:sldId id="303" r:id="rId17"/>
    <p:sldId id="454" r:id="rId18"/>
    <p:sldId id="455" r:id="rId19"/>
    <p:sldId id="306" r:id="rId20"/>
    <p:sldId id="456" r:id="rId21"/>
    <p:sldId id="308" r:id="rId22"/>
    <p:sldId id="309" r:id="rId23"/>
    <p:sldId id="311" r:id="rId24"/>
    <p:sldId id="312" r:id="rId25"/>
    <p:sldId id="461" r:id="rId26"/>
    <p:sldId id="462" r:id="rId27"/>
    <p:sldId id="319" r:id="rId28"/>
    <p:sldId id="457" r:id="rId29"/>
    <p:sldId id="458" r:id="rId30"/>
    <p:sldId id="323" r:id="rId31"/>
    <p:sldId id="324" r:id="rId32"/>
    <p:sldId id="325" r:id="rId33"/>
    <p:sldId id="326" r:id="rId34"/>
    <p:sldId id="327" r:id="rId35"/>
    <p:sldId id="346" r:id="rId36"/>
    <p:sldId id="348" r:id="rId37"/>
    <p:sldId id="345" r:id="rId38"/>
    <p:sldId id="350" r:id="rId39"/>
    <p:sldId id="347" r:id="rId40"/>
    <p:sldId id="351"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6" r:id="rId58"/>
    <p:sldId id="278" r:id="rId59"/>
    <p:sldId id="279" r:id="rId60"/>
    <p:sldId id="280" r:id="rId61"/>
    <p:sldId id="281" r:id="rId62"/>
    <p:sldId id="282" r:id="rId63"/>
    <p:sldId id="283" r:id="rId64"/>
    <p:sldId id="284" r:id="rId65"/>
    <p:sldId id="469" r:id="rId66"/>
    <p:sldId id="285" r:id="rId67"/>
    <p:sldId id="287"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Orilia" userId="faded748-0cb3-44c7-a7fd-0632fa8ccb11" providerId="ADAL" clId="{5B856AD0-A7F9-480A-86DF-7B453F7261AC}"/>
    <pc:docChg chg="custSel addSld delSld modSld">
      <pc:chgData name="Francesco Orilia" userId="faded748-0cb3-44c7-a7fd-0632fa8ccb11" providerId="ADAL" clId="{5B856AD0-A7F9-480A-86DF-7B453F7261AC}" dt="2024-04-13T05:48:07.215" v="327" actId="20577"/>
      <pc:docMkLst>
        <pc:docMk/>
      </pc:docMkLst>
      <pc:sldChg chg="del">
        <pc:chgData name="Francesco Orilia" userId="faded748-0cb3-44c7-a7fd-0632fa8ccb11" providerId="ADAL" clId="{5B856AD0-A7F9-480A-86DF-7B453F7261AC}" dt="2024-04-13T05:46:01.186" v="251" actId="2696"/>
        <pc:sldMkLst>
          <pc:docMk/>
          <pc:sldMk cId="2456172074" sldId="288"/>
        </pc:sldMkLst>
      </pc:sldChg>
      <pc:sldChg chg="del">
        <pc:chgData name="Francesco Orilia" userId="faded748-0cb3-44c7-a7fd-0632fa8ccb11" providerId="ADAL" clId="{5B856AD0-A7F9-480A-86DF-7B453F7261AC}" dt="2024-04-13T05:46:01.639" v="272" actId="2696"/>
        <pc:sldMkLst>
          <pc:docMk/>
          <pc:sldMk cId="531893747" sldId="293"/>
        </pc:sldMkLst>
      </pc:sldChg>
      <pc:sldChg chg="del">
        <pc:chgData name="Francesco Orilia" userId="faded748-0cb3-44c7-a7fd-0632fa8ccb11" providerId="ADAL" clId="{5B856AD0-A7F9-480A-86DF-7B453F7261AC}" dt="2024-04-13T05:46:01.622" v="271" actId="2696"/>
        <pc:sldMkLst>
          <pc:docMk/>
          <pc:sldMk cId="1847837857" sldId="294"/>
        </pc:sldMkLst>
      </pc:sldChg>
      <pc:sldChg chg="del">
        <pc:chgData name="Francesco Orilia" userId="faded748-0cb3-44c7-a7fd-0632fa8ccb11" providerId="ADAL" clId="{5B856AD0-A7F9-480A-86DF-7B453F7261AC}" dt="2024-04-13T05:46:01.565" v="266" actId="2696"/>
        <pc:sldMkLst>
          <pc:docMk/>
          <pc:sldMk cId="718055051" sldId="295"/>
        </pc:sldMkLst>
      </pc:sldChg>
      <pc:sldChg chg="del">
        <pc:chgData name="Francesco Orilia" userId="faded748-0cb3-44c7-a7fd-0632fa8ccb11" providerId="ADAL" clId="{5B856AD0-A7F9-480A-86DF-7B453F7261AC}" dt="2024-04-13T05:46:01.542" v="265" actId="2696"/>
        <pc:sldMkLst>
          <pc:docMk/>
          <pc:sldMk cId="4275180303" sldId="296"/>
        </pc:sldMkLst>
      </pc:sldChg>
      <pc:sldChg chg="del">
        <pc:chgData name="Francesco Orilia" userId="faded748-0cb3-44c7-a7fd-0632fa8ccb11" providerId="ADAL" clId="{5B856AD0-A7F9-480A-86DF-7B453F7261AC}" dt="2024-04-13T05:46:01.602" v="269" actId="2696"/>
        <pc:sldMkLst>
          <pc:docMk/>
          <pc:sldMk cId="3280077530" sldId="297"/>
        </pc:sldMkLst>
      </pc:sldChg>
      <pc:sldChg chg="del">
        <pc:chgData name="Francesco Orilia" userId="faded748-0cb3-44c7-a7fd-0632fa8ccb11" providerId="ADAL" clId="{5B856AD0-A7F9-480A-86DF-7B453F7261AC}" dt="2024-04-13T05:46:01.579" v="267" actId="2696"/>
        <pc:sldMkLst>
          <pc:docMk/>
          <pc:sldMk cId="1187653703" sldId="298"/>
        </pc:sldMkLst>
      </pc:sldChg>
      <pc:sldChg chg="del">
        <pc:chgData name="Francesco Orilia" userId="faded748-0cb3-44c7-a7fd-0632fa8ccb11" providerId="ADAL" clId="{5B856AD0-A7F9-480A-86DF-7B453F7261AC}" dt="2024-04-13T05:46:01.591" v="268" actId="2696"/>
        <pc:sldMkLst>
          <pc:docMk/>
          <pc:sldMk cId="4198154904" sldId="299"/>
        </pc:sldMkLst>
      </pc:sldChg>
      <pc:sldChg chg="del">
        <pc:chgData name="Francesco Orilia" userId="faded748-0cb3-44c7-a7fd-0632fa8ccb11" providerId="ADAL" clId="{5B856AD0-A7F9-480A-86DF-7B453F7261AC}" dt="2024-04-13T05:46:01.612" v="270" actId="2696"/>
        <pc:sldMkLst>
          <pc:docMk/>
          <pc:sldMk cId="2608663732" sldId="300"/>
        </pc:sldMkLst>
      </pc:sldChg>
      <pc:sldChg chg="del">
        <pc:chgData name="Francesco Orilia" userId="faded748-0cb3-44c7-a7fd-0632fa8ccb11" providerId="ADAL" clId="{5B856AD0-A7F9-480A-86DF-7B453F7261AC}" dt="2024-04-13T05:46:01.465" v="261" actId="2696"/>
        <pc:sldMkLst>
          <pc:docMk/>
          <pc:sldMk cId="975755119" sldId="301"/>
        </pc:sldMkLst>
      </pc:sldChg>
      <pc:sldChg chg="del">
        <pc:chgData name="Francesco Orilia" userId="faded748-0cb3-44c7-a7fd-0632fa8ccb11" providerId="ADAL" clId="{5B856AD0-A7F9-480A-86DF-7B453F7261AC}" dt="2024-04-13T05:46:01.482" v="262" actId="2696"/>
        <pc:sldMkLst>
          <pc:docMk/>
          <pc:sldMk cId="1818078941" sldId="302"/>
        </pc:sldMkLst>
      </pc:sldChg>
      <pc:sldChg chg="del">
        <pc:chgData name="Francesco Orilia" userId="faded748-0cb3-44c7-a7fd-0632fa8ccb11" providerId="ADAL" clId="{5B856AD0-A7F9-480A-86DF-7B453F7261AC}" dt="2024-04-13T05:46:01.529" v="264" actId="2696"/>
        <pc:sldMkLst>
          <pc:docMk/>
          <pc:sldMk cId="1523963190" sldId="304"/>
        </pc:sldMkLst>
      </pc:sldChg>
      <pc:sldChg chg="del">
        <pc:chgData name="Francesco Orilia" userId="faded748-0cb3-44c7-a7fd-0632fa8ccb11" providerId="ADAL" clId="{5B856AD0-A7F9-480A-86DF-7B453F7261AC}" dt="2024-04-13T05:46:01.653" v="273" actId="2696"/>
        <pc:sldMkLst>
          <pc:docMk/>
          <pc:sldMk cId="3353299074" sldId="305"/>
        </pc:sldMkLst>
      </pc:sldChg>
      <pc:sldChg chg="del">
        <pc:chgData name="Francesco Orilia" userId="faded748-0cb3-44c7-a7fd-0632fa8ccb11" providerId="ADAL" clId="{5B856AD0-A7F9-480A-86DF-7B453F7261AC}" dt="2024-04-13T05:46:01.417" v="259" actId="2696"/>
        <pc:sldMkLst>
          <pc:docMk/>
          <pc:sldMk cId="54917122" sldId="307"/>
        </pc:sldMkLst>
      </pc:sldChg>
      <pc:sldChg chg="del">
        <pc:chgData name="Francesco Orilia" userId="faded748-0cb3-44c7-a7fd-0632fa8ccb11" providerId="ADAL" clId="{5B856AD0-A7F9-480A-86DF-7B453F7261AC}" dt="2024-04-13T05:46:01.394" v="258" actId="2696"/>
        <pc:sldMkLst>
          <pc:docMk/>
          <pc:sldMk cId="2706276638" sldId="310"/>
        </pc:sldMkLst>
      </pc:sldChg>
      <pc:sldChg chg="del">
        <pc:chgData name="Francesco Orilia" userId="faded748-0cb3-44c7-a7fd-0632fa8ccb11" providerId="ADAL" clId="{5B856AD0-A7F9-480A-86DF-7B453F7261AC}" dt="2024-04-13T05:46:01.221" v="252" actId="2696"/>
        <pc:sldMkLst>
          <pc:docMk/>
          <pc:sldMk cId="726545710" sldId="313"/>
        </pc:sldMkLst>
      </pc:sldChg>
      <pc:sldChg chg="del">
        <pc:chgData name="Francesco Orilia" userId="faded748-0cb3-44c7-a7fd-0632fa8ccb11" providerId="ADAL" clId="{5B856AD0-A7F9-480A-86DF-7B453F7261AC}" dt="2024-04-13T05:46:01.261" v="253" actId="2696"/>
        <pc:sldMkLst>
          <pc:docMk/>
          <pc:sldMk cId="691101729" sldId="314"/>
        </pc:sldMkLst>
      </pc:sldChg>
      <pc:sldChg chg="del">
        <pc:chgData name="Francesco Orilia" userId="faded748-0cb3-44c7-a7fd-0632fa8ccb11" providerId="ADAL" clId="{5B856AD0-A7F9-480A-86DF-7B453F7261AC}" dt="2024-04-13T05:46:01.287" v="254" actId="2696"/>
        <pc:sldMkLst>
          <pc:docMk/>
          <pc:sldMk cId="457941165" sldId="315"/>
        </pc:sldMkLst>
      </pc:sldChg>
      <pc:sldChg chg="del">
        <pc:chgData name="Francesco Orilia" userId="faded748-0cb3-44c7-a7fd-0632fa8ccb11" providerId="ADAL" clId="{5B856AD0-A7F9-480A-86DF-7B453F7261AC}" dt="2024-04-13T05:46:01.694" v="275" actId="2696"/>
        <pc:sldMkLst>
          <pc:docMk/>
          <pc:sldMk cId="2717180722" sldId="421"/>
        </pc:sldMkLst>
      </pc:sldChg>
      <pc:sldChg chg="del">
        <pc:chgData name="Francesco Orilia" userId="faded748-0cb3-44c7-a7fd-0632fa8ccb11" providerId="ADAL" clId="{5B856AD0-A7F9-480A-86DF-7B453F7261AC}" dt="2024-04-13T05:46:01.303" v="255" actId="2696"/>
        <pc:sldMkLst>
          <pc:docMk/>
          <pc:sldMk cId="1439511293" sldId="463"/>
        </pc:sldMkLst>
      </pc:sldChg>
      <pc:sldChg chg="del">
        <pc:chgData name="Francesco Orilia" userId="faded748-0cb3-44c7-a7fd-0632fa8ccb11" providerId="ADAL" clId="{5B856AD0-A7F9-480A-86DF-7B453F7261AC}" dt="2024-04-13T05:46:01.333" v="256" actId="2696"/>
        <pc:sldMkLst>
          <pc:docMk/>
          <pc:sldMk cId="1594573560" sldId="464"/>
        </pc:sldMkLst>
      </pc:sldChg>
      <pc:sldChg chg="del">
        <pc:chgData name="Francesco Orilia" userId="faded748-0cb3-44c7-a7fd-0632fa8ccb11" providerId="ADAL" clId="{5B856AD0-A7F9-480A-86DF-7B453F7261AC}" dt="2024-04-13T05:46:01.354" v="257" actId="2696"/>
        <pc:sldMkLst>
          <pc:docMk/>
          <pc:sldMk cId="2386666003" sldId="465"/>
        </pc:sldMkLst>
      </pc:sldChg>
      <pc:sldChg chg="del">
        <pc:chgData name="Francesco Orilia" userId="faded748-0cb3-44c7-a7fd-0632fa8ccb11" providerId="ADAL" clId="{5B856AD0-A7F9-480A-86DF-7B453F7261AC}" dt="2024-04-13T05:46:01.446" v="260" actId="2696"/>
        <pc:sldMkLst>
          <pc:docMk/>
          <pc:sldMk cId="1646997119" sldId="466"/>
        </pc:sldMkLst>
      </pc:sldChg>
      <pc:sldChg chg="del">
        <pc:chgData name="Francesco Orilia" userId="faded748-0cb3-44c7-a7fd-0632fa8ccb11" providerId="ADAL" clId="{5B856AD0-A7F9-480A-86DF-7B453F7261AC}" dt="2024-04-13T05:46:01.508" v="263" actId="2696"/>
        <pc:sldMkLst>
          <pc:docMk/>
          <pc:sldMk cId="26325920" sldId="467"/>
        </pc:sldMkLst>
      </pc:sldChg>
      <pc:sldChg chg="del">
        <pc:chgData name="Francesco Orilia" userId="faded748-0cb3-44c7-a7fd-0632fa8ccb11" providerId="ADAL" clId="{5B856AD0-A7F9-480A-86DF-7B453F7261AC}" dt="2024-04-13T05:46:01.666" v="274" actId="2696"/>
        <pc:sldMkLst>
          <pc:docMk/>
          <pc:sldMk cId="656546230" sldId="468"/>
        </pc:sldMkLst>
      </pc:sldChg>
      <pc:sldChg chg="modSp add">
        <pc:chgData name="Francesco Orilia" userId="faded748-0cb3-44c7-a7fd-0632fa8ccb11" providerId="ADAL" clId="{5B856AD0-A7F9-480A-86DF-7B453F7261AC}" dt="2024-04-13T05:45:14.325" v="250" actId="20577"/>
        <pc:sldMkLst>
          <pc:docMk/>
          <pc:sldMk cId="4151581469" sldId="469"/>
        </pc:sldMkLst>
        <pc:spChg chg="mod">
          <ac:chgData name="Francesco Orilia" userId="faded748-0cb3-44c7-a7fd-0632fa8ccb11" providerId="ADAL" clId="{5B856AD0-A7F9-480A-86DF-7B453F7261AC}" dt="2024-04-13T05:45:14.325" v="250" actId="20577"/>
          <ac:spMkLst>
            <pc:docMk/>
            <pc:sldMk cId="4151581469" sldId="469"/>
            <ac:spMk id="3" creationId="{1AC5DD15-3D0E-4BE1-827D-F6793B1ACAE1}"/>
          </ac:spMkLst>
        </pc:spChg>
      </pc:sldChg>
      <pc:sldChg chg="modSp add">
        <pc:chgData name="Francesco Orilia" userId="faded748-0cb3-44c7-a7fd-0632fa8ccb11" providerId="ADAL" clId="{5B856AD0-A7F9-480A-86DF-7B453F7261AC}" dt="2024-04-13T05:48:07.215" v="327" actId="20577"/>
        <pc:sldMkLst>
          <pc:docMk/>
          <pc:sldMk cId="3486083249" sldId="470"/>
        </pc:sldMkLst>
        <pc:spChg chg="mod">
          <ac:chgData name="Francesco Orilia" userId="faded748-0cb3-44c7-a7fd-0632fa8ccb11" providerId="ADAL" clId="{5B856AD0-A7F9-480A-86DF-7B453F7261AC}" dt="2024-04-13T05:48:07.215" v="327" actId="20577"/>
          <ac:spMkLst>
            <pc:docMk/>
            <pc:sldMk cId="3486083249" sldId="470"/>
            <ac:spMk id="3" creationId="{1AC5DD15-3D0E-4BE1-827D-F6793B1ACAE1}"/>
          </ac:spMkLst>
        </pc:spChg>
      </pc:sldChg>
      <pc:sldChg chg="add">
        <pc:chgData name="Francesco Orilia" userId="faded748-0cb3-44c7-a7fd-0632fa8ccb11" providerId="ADAL" clId="{5B856AD0-A7F9-480A-86DF-7B453F7261AC}" dt="2024-04-13T05:47:27.423" v="276"/>
        <pc:sldMkLst>
          <pc:docMk/>
          <pc:sldMk cId="13814623" sldId="471"/>
        </pc:sldMkLst>
      </pc:sldChg>
      <pc:sldChg chg="add">
        <pc:chgData name="Francesco Orilia" userId="faded748-0cb3-44c7-a7fd-0632fa8ccb11" providerId="ADAL" clId="{5B856AD0-A7F9-480A-86DF-7B453F7261AC}" dt="2024-04-13T05:47:27.423" v="276"/>
        <pc:sldMkLst>
          <pc:docMk/>
          <pc:sldMk cId="3989338769" sldId="472"/>
        </pc:sldMkLst>
      </pc:sldChg>
    </pc:docChg>
  </pc:docChgLst>
</pc:chgInfo>
</file>

<file path=ppt/ink/ink1.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47:52.035"/>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-1 324 0,'17'0'312,"17"0"-281,-17 0-15,1 0 15,67-34 1,-50 34-32,-18 0 15,0 0 1,17 0-1,-17 0-15,18 0 16,-18-17 0,17 17-1,18-34-15,-35 34 32,17-18-17,-17 18 32,1-34-31,16 17 31,-17 17-32,17 0 48,-16-34-32,33 34 0,-17 0-15,-16 0-1,-1-18 1,17 18-16,-17 0 31,17-51-15,-16 51 15,16 0 0,17 0-15,-33 0 0,16 0-1,-17-17 1,0 17-16,18 0 16,-18 0-16,17 0 15,-17 0 1,35 0-16,-18 0 15,-17 0 1,0-35 0,18 35-16,-18 0 15,17 0-15,-17 0 16,1 0 0,33 0-16,-17 0 15,-17 0 1,18 0 31,-52 0 390,17 18-406,-18-18-15,18 17 15,-51-17 16,51 51-31,0-16 15,-34-35-31,34 17 31,-17 0-31,-1-17 16,-16 34-16,34-17 0,-17 18 16,17-18-16,0 17 15,0-17-15</inkml:trace>
</inkml:ink>
</file>

<file path=ppt/ink/ink10.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39:46.901"/>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1699 206 0,'-51'-35'281,"17"35"-281,16 0 16,-67-34-16,67 34 16,-16 0-16,17 0 0,-17 0 15,16 0-15,-16 0 16,17 0-16,-35 0 15,35 0-15,-17 0 16,17 0-16,-17 0 16,16 0-1,1 0-15,-17 0 16,17 0 0,-35 0-16,18 0 15,17 0 1,-18 0-16,18 0 15,0 0 1,-17 0 0,17 0-1,-18 0-15,-16 0 16,34-17 15,-18 17-15,18 0 15,0 0-15,-17 0-1,16 0-15,-16 0 0,17 0 32,-34 0-17,16 0 1,18 0-1,0 0 17,17-17-17,-34 17 1,16 0 15,-16 0-15,34-52-1,-17 52 1,-17 0 15,-18 0-15,35 0 0,0 0 15,-18 0-16,18 0-15,-17 0 16,17 0-16,-18 0 16,18 0-1,-34 0 17,51-34-17,-17 34 1,-18 0-1,35-17 32</inkml:trace>
</inkml:ink>
</file>

<file path=ppt/ink/ink11.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41:23.871"/>
    </inkml:context>
    <inkml:brush xml:id="br0">
      <inkml:brushProperty name="width" value="0.16667" units="cm"/>
      <inkml:brushProperty name="height" value="0.16667" units="cm"/>
      <inkml:brushProperty name="color" value="#ED1C24"/>
      <inkml:brushProperty name="fitToCurve" value="1"/>
    </inkml:brush>
  </inkml:definitions>
  <inkml:trace contextRef="#ctx0" brushRef="#br0">0 0 0,'17'0'297,"18"0"-282,16 17 1,-34-17 0,18 0-1,-18 0-15,17 0 16,-17 0 15,1 0 0,16 0-15,-17 0 0,35 0 15,-18 0-15,-17 0-1,17 0 1,-16 0-1,-1 0 17,17 0-1,-17 0 0,17 0-15,-16 0-1,33 0 1,-17 0 0,-16 0-1,-1 0 1,17 0 0,-17 0 15,18 0 0,-18 0-31,17 0 16,18 0-1,-35 0 1,0 0 0,17 0-1,-17 0 1,-17 17-1,35-17 1,-18 0-16,17 0 16,-17 0-1,35 0 1,-35 0-16,17 0 16,-17 0-1,18 0-15,-18 0 16,17 0-16,-17 0 15,1 0-15,33 35 16,-17-35-16,-16 0 16,16 0-16,-17 0 15,17 0-15,-16 0 16,-1 0 15,17 0-31,-17 0 16,35 0-1,-18 0 1,-17 0 15,18 0 1,-18 0-1,0 0 0,17 0-15,-17 0-1,18 0-15,16 0 0,-34 0 16,18 0-16,-18 0 16,0 0-1,17 0 1,-17 0-16,18 0 15,-18 0-15,34 0 16,-16 0-16,-18-18 16,0 18-1,17 0 1,-16 0 0,16 0 15,-17 0 31,0 0 1,52 0-32,-52 0 0,0 0 16,17 0 0,-16 0-16</inkml:trace>
</inkml:ink>
</file>

<file path=ppt/ink/ink12.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41:27.775"/>
    </inkml:context>
    <inkml:brush xml:id="br0">
      <inkml:brushProperty name="width" value="0.16667" units="cm"/>
      <inkml:brushProperty name="height" value="0.16667" units="cm"/>
      <inkml:brushProperty name="color" value="#ED1C24"/>
      <inkml:brushProperty name="fitToCurve" value="1"/>
    </inkml:brush>
  </inkml:definitions>
  <inkml:trace contextRef="#ctx0" brushRef="#br0">0 54 0,'17'0'297,"17"0"-282,-16 0-15,33 0 31,1 0-15,-18 34-16,-17-34 16,17 0 15,-17 0-31,35 0 31,-18 0-31,-17 0 16,35 0-16,-35 18 15,17-18 1,-16 0 0,16 0-1,-17 0 1,17 0 0,-16 0-1,-1 0-15,34 0 31,-16 0-15,-18 0 0,17 0-16,-17 0 15,18 0 1,-18 0-16,0 0 16,17 0-16,-17 0 15,35 0-15,-18 0 16,-17 0-16,18 0 15,16 0 1,-34 0-16,0 0 16,18 0-16,16-35 15,1 35-15,-18-17 16,-17 17 0,0-34-16,18 34 15,-18 0 1,17 0-1,18 0 1,-35-17-16,34 17 16,1 0-1,-18 0-15,-17 0 16,18 0-16,33 0 0,-33 0 16,16 0-1,-34 0-15,18 0 16,-18 0-16,17 0 15,-17 0 1,35 0 0,-35 34-16,17-34 15,-17 0 1,18 0 0,16 17-16,-34-17 0,69 0 15,-69 0-15,18 0 16,16 0-16,-34 0 15,18 34-15,-18-34 16,17 0-16,18 0 16,-35 0-16,0 0 15,17 0-15,-17 0 16,18 0-16,-18 0 16,-17 18-1,34-18-15,-17 0 16,35 0-1,-35 0-15,17 0 16,-17 0-16,18 0 16,-18 0-16,17 0 15,-17 0-15,1 0 16,33 0 0,-17 0-16,-16 0 15,16 0 1,-17 0-1,17 0 17,-16 0-17,-1 0 17,17 0-1,18 0 0,-35 0 32,17 0-17,-17 0-30,18 0 31,-18-35-31,0 35 30,17-17-14,-17 17-1,35 0-15</inkml:trace>
</inkml:ink>
</file>

<file path=ppt/ink/ink13.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41:44.101"/>
    </inkml:context>
    <inkml:brush xml:id="br0">
      <inkml:brushProperty name="width" value="0.16667" units="cm"/>
      <inkml:brushProperty name="height" value="0.16667" units="cm"/>
      <inkml:brushProperty name="color" value="#ED1C24"/>
      <inkml:brushProperty name="fitToCurve" value="1"/>
    </inkml:brush>
  </inkml:definitions>
  <inkml:trace contextRef="#ctx0" brushRef="#br0">0 154 0,'17'0'281,"34"0"-265,-16 0-1,-18 0-15,17 0 16,-17 0-16,18 0 16,-18 0-16,0 0 0,17 0 15,18 0-15,-35 0 16,17-34 0,-17 17-16,18 17 15,-18-18-15,0 18 16,17 0-1,-16-34-15,16 34 16,-17 0 0,17 0-1,-16 0 1,-1-17 46,17-17-15,-17 34 31,-17 17-15,34-17-47,18 17 30,-52 17-30,17-17 31,17-17-16,-34 35-15,18-35-1,-1 0 32,-17 17-31,34-17 31,-17 0 15,18 0-30</inkml:trace>
</inkml:ink>
</file>

<file path=ppt/ink/ink14.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41:51.140"/>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-1 314 0,'34'0'281,"-17"0"-281,17 0 16,-16 0-1,16 0-15,17 0 0,70 0 16,-70 0-1,-17 0-15,18 0 16,-35 0-16,17 0 16,18 0-16,-35 0 15,0 0-15,18 0 16,-18 0-16,17 0 16,17 0-16,-33 0 15,33-51-15,-17 16 16,-16 18-16,16 17 0,-17 0 15,0 0-15,18-34 16,-18 34-16,17 0 16,18 0-1,-35 0-15,17 0 16,-17-17 0,0 17-16,18 0 15,-18 0 1,17 0-1,-17 0 1,35 0 0,-18 0-1,-17 0 1,0 0-16,18-52 16,-18 52-1,17 0 1,-17 0-16,18 0 15,-18 0-15,34 0 16,-16 0-16,-18 0 16,0 0-16,17 0 15,-16 0-15,33 0 0,-17 0 16,18 0-16,-35 0 16,17 0-16,-16 0 15,33-34-15,-17 34 16,-17 0-16,69 0 15,-69 0-15,18 0 16,16-17-16,-34 17 16,18-34-16,-18 34 0,69-18 15,-69 18-15,17 0 16,-17 0-16,18 0 16,-18 0-1,0 0 1,17 0-1,-16 0-15,33 0 16,-17 0 0,-17 0-1,-17 18 1,35-18 15,-35 34 32,17-17-63</inkml:trace>
</inkml:ink>
</file>

<file path=ppt/ink/ink15.xml><?xml version="1.0" encoding="utf-8"?>
<inkml:ink xmlns:inkml="http://www.w3.org/2003/InkML">
  <inkml:definitions>
    <inkml:context xml:id="ctx0">
      <inkml:inkSource xml:id="inkSrc0">
        <inkml:traceFormat>
          <inkml:channel name="X" type="integer" max="30931" units="cm"/>
          <inkml:channel name="Y" type="integer" max="17399" units="cm"/>
          <inkml:channel name="F" type="integer" max="4095" units="dev"/>
          <inkml:channel name="T" type="integer" max="2.14748E9" units="dev"/>
        </inkml:traceFormat>
        <inkml:channelProperties>
          <inkml:channelProperty channel="X" name="resolution" value="1000.03235" units="1/cm"/>
          <inkml:channelProperty channel="Y" name="resolution" value="999.9425" units="1/cm"/>
          <inkml:channelProperty channel="F" name="resolution" value="0" units="1/dev"/>
          <inkml:channelProperty channel="T" name="resolution" value="1" units="1/dev"/>
        </inkml:channelProperties>
      </inkml:inkSource>
      <inkml:timestamp xml:id="ts0" timeString="2023-03-19T09:14:33.142"/>
    </inkml:context>
    <inkml:brush xml:id="br0">
      <inkml:brushProperty name="width" value="0.1" units="cm"/>
      <inkml:brushProperty name="height" value="0.1" units="cm"/>
      <inkml:brushProperty name="fitToCurve" value="1"/>
    </inkml:brush>
  </inkml:definitions>
  <inkml:trace contextRef="#ctx0" brushRef="#br0">-4129-138 982 0,'-24'3'425'16,"-6"-3"-160"-16,20-3-224 16,7 1-19-16,2 2-13 15,1 0-9-15,0 0-2 16,0 0 1-16,0 0 9 16,9 0 6-16,31-2 14 15,48-7 2-15,-26 2-4 16,3-2-4-16,0 4-9 15,-4 0-1-15,-4 4-4 16,-1 1 0-16,-5 6-4 16,-5 7 1-16,-11 1 1 0,-8 2 0 15,-8 6 3-15,-4 2 1 16,-12 10 2-16,-3 7-1 16,-16 4-1-16,-8 12-3 15,-11 12-1-15,-8 2-3 16,-5 12 0-16,0-5-1 0,5-5-1 15,0 1 0-15,13-7-1 16,6-1 0-16,16-7 1 16,16-5-1-16,10-14 3 15,12-9 0-15,19-19 18 16,2-7 6-16,16-13 3 16,3-9 1-16,5-6-17 15,5-4-6-15,-2-1-4 16,0 2-2-16,-13-3-8 15,-12 2-25-15,-13-3-87 16,-9 1-81-16,-13-1 118 16</inkml:trace>
  <inkml:trace contextRef="#ctx0" brushRef="#br0" timeOffset="279.763">-4033 671 1393 0,'38'14'509'15,"11"-32"-349"-15,26-9-98 0,33-12-9 16,6-4-4-16,3-7-41 15,3-1-1-15,-13-3-2 16,-6 0-1-16,-13 1-6 16,-10-1-36-16,-9 2-433 15,-12-15 342-15</inkml:trace>
  <inkml:trace contextRef="#ctx0" brushRef="#br0" timeOffset="7389.95">-1288-30 1077 0,'13'-22'371'0,"1"-2"-344"15,-1 1-23-15,-5 7-6 16,-5 4-4-16,-4 2 4 16,-10-1 4-16,-2 3 15 15,-3 2 12-15,-3-2 19 16,3 3 5-16,-6-5-1 16,-1 2-8-16,-4-1-17 15,3-1-8-15,-3-1-9 16,0-2-1-16,-3-1 1 15,-4 3 2-15,-1 3 7 16,0 2 3-16,-4 6 2 0,0 4-1 16,0 4-6-16,-4 0-3 15,4-1-5-15,6-3-3 16,1-4-2-16,-1 0 1 16,-2-1 6-16,-5-4 4 15,0 4 4-15,2 1 3 16,1 1-7-16,0 4-5 15,-4 3-4-15,-2 1-2 16,2 6-2-16,-7-1 0 0,8 4 0 16,-5 1 0-16,2-2 1 15,8 4 1-15,-3-2-1 16,5 0-1-16,7 0-1 16,4-1 0-16,4 1-1 15,3-2-1-15,3 6 0 16,-4 1 0-16,8-2 0 15,4 3 0-15,1-2 1 16,-4 2 0-16,2 2 0 16,-1 3 0-16,-2 4 0 15,5-4 0-15,-4 5 0 16,1-1 0-16,1-4 1 16,-3 2 0-16,2-2-1 15,1-1 0-15,4-2 0 16,1 0 0-16,4-3 0 15,4 0 0-15,4-2 1 0,-1-1 1 16,8-4-1-16,-3 1 0 16,3-2 1-16,-2-4 0 15,2 1 2-15,9-5 1 16,0-3 0-16,15 1 1 16,-1-9 0-16,1-2-1 15,4-4 0-15,-5-7 0 0,7-2 1 16,2 1 1-16,0-6 1 15,5 1 0-15,4-2 1 16,7-3-2-16,6-5 1 16,1-1-1-16,-7-4-1 15,-4-3 1-15,-2-1 3 16,-2-4 8-16,-7-4 13 16,-4 1 6-16,-11-6 1 15,-9 2-5-15,-10 4-12 16,-9 0-6-16,-9 7-8 15,-4 2-2-15,-7 6-8 16,-1 3-9-16,0 7-58 16,1 3-59-16,1 9 81 15</inkml:trace>
  <inkml:trace contextRef="#ctx0" brushRef="#br0" timeOffset="-1993.941">76 282 98 0,'0'0'32'16,"1"0"-32"-16,-1 0-15 16,0 0 1-16,3 6 14 0,-3 1 17 15,-1 1 29-15,-2 0 7 16,-1-4-2-16,-4 4-9 16,2-1-18-16,-5-4-7 15,1 2-6-15,1-2-1 16,2 0 18-16,4-3 15 15,2 0 34-15,-2 0 15 0,1 0 14 16,0 2 0-16,1-2-10 16,-1 0-6-16,1 0-5 15,-1 0-3-15,0 0-6 16,1 0-5-16,-1 0-21 16,1 0-7-16,1 0-2 15,0 0 4-15,0-2 16 16,0 1 6-16,0-1 4 15,0 0-3-15,0 1-13 16,0-1-7-16,4-3-6 16,8 2-1-16,3-5 4 15,5-1 4-15,40-45 4 16,-38 44-1-16,5-4-5 16,2-5-3-16,0 1-3 15,7 2-1-15,-9-5-2 16,4-1-4-16,-4-2-9 15,-6-4-3-15,1 7-7 16,-9 5-1-16,-4 6 3 16,-6 4 0-16,-3 0 1 0,0 2-1 15,-1 3-7-15,1-1-3 16,0 1-5-16,0-1-2 16,0 0 0-16,0 1 0 15,0-1 0-15,0 1-1 16,0-1 0-16,0 1-1 0,0-1-12 15,0 0-13-15,0 1-70 16,0-1-108-16,-2 1 133 16</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48:45.761"/>
    </inkml:context>
    <inkml:brush xml:id="br0">
      <inkml:brushProperty name="width" value="0.11667" units="cm"/>
      <inkml:brushProperty name="height" value="0.11667" units="cm"/>
      <inkml:brushProperty name="color" value="#ED1C24"/>
      <inkml:brushProperty name="fitToCurve" value="1"/>
    </inkml:brush>
  </inkml:definitions>
  <inkml:trace contextRef="#ctx0" brushRef="#br0">0 323 0,'17'0'297,"18"0"-282,-18 0-15,17 0 16,18 0-16,-35 0 16,17 0-1,-17 0-15,1 0 16,16 0-16,-17 0 15,17 0 1,52 0-16,-69 0 16,0 0-16,18 0 15,-18 0-15,17 0 0,18-34 16,-35 34 0,34 0-1,-16-17-15,-18 17 16,0 0-16,17 0 15,-16-34 1,16 34 0,-17 0-16,17 0 15,18 0 1,-35 0-16,0 0 16,17 0-1,-16-18 1,16 18-1,-17 0-15,17 0 16,-16 0 15,33 0-15,-34 0-16,18 0 16,16 0-1,-34 0-15,18 0 16,-18 0-1,17 0-15,18 0 16,-35 0-16,0 0 16,17 0-16,-17 0 15,18 0-15,-18 0 16,17 0-16,-17 0 16,69 0-1,-69 0 1,35-34-1,-18 34-15,-17 0 0,35 0 16,-18 0 0,18 0-16,-35 0 15,0 0-15,17 0 16,-17 0-16,18 0 16,-18 0-16,17 0 15,-17-17-15,35 17 0,-35 0 16,17 0-16,-17 0 15,18 0 1,-18-34-16,17 34 16,-17 0-1,1 0-15,33 0 16,-17 0-16,-16 0 16,16-18-1,-17 18-15,17-17 16,-16 17-16,-1 0 15,17 0-15,18 0 16,-1 0-16,-34 0 16,18 0-16,-18 0 15,17 0 1,-17 0-16,35 0 16,16-34-16,-51 34 0,35 0 15,-1 0-15,-16 0 16,-18 0-16,0 0 15,52 0-15,-52 0 16,0 0-16,17 0 16,18 0-1,-35 0-15,17 0 16,-16 0-16,67 0 16,-68 0-16,18 0 15,51-52 1,-69 52-16,17 0 15,18 0 1,-35 0 0,0 0-1,17 0-15,-17 0 16,18 0-16,-18 0 16,0 0-1,17 0 1,52 0-1,-69 0 1,18 0-16,-18 0 16,34 35-16,-16-35 15,-18 0 1,34 0-16,1 0 16,-18 0-16,18 0 15,-1 0 1,-34 0-1,35 0-15,-18 0 16,-17 0-16,18 0 16,-18 0-16,0 0 15,17 17-15,-17-17 16,18 0-16,16 0 16,-34 0-1,18 0-15,-18 0 16,0 0-1,17 0 1,-17 0 0,18 0-16,-18 0 15,34 0 17,-16 0-17,-18 0 1,0 0 15,17 0-31,-16 0 16,16 0-1,-17 0 1,17 0-16,18 0 16,-35 0-16,0 0 15,18 0 1,-18 0-16,17 0 15,-17 0-15,0 0 0,18 0 16,16 0-16,-34 0 16,18 0-1,-18 0-15,17 0 16,-17 0-16,0 0 16,18 0-1,-18 0-15,34 0 16,-16 0-16,-18 0 15,17-52-15,-17 52 16,18 0 0,-18 0-1,0 0 1,17 0 0,18 0-16,-35 0 15,17 0-15,-17 0 16,18 0-1,-18 0 1,0 0 0,17 0-1,-16 0 1,33 0 0,-17 0-16,-16 0 15,16 0 1,-17 0-16,0 0 15,18 0 17,-18 0-17,17 0-15,18 0 16,-35 0-16,34 0 16,-16 0-1,-18 35 1,17-35-1,-17 0-15,0 0 16,18 0-16,16 0 16,-34 0-1,18 0-15,-18 0 16,17 0 0,-17 0 15,0 0 31</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50:01.118"/>
    </inkml:context>
    <inkml:brush xml:id="br0">
      <inkml:brushProperty name="width" value="0.11667" units="cm"/>
      <inkml:brushProperty name="height" value="0.11667" units="cm"/>
      <inkml:brushProperty name="color" value="#ED1C24"/>
      <inkml:brushProperty name="fitToCurve" value="1"/>
    </inkml:brush>
  </inkml:definitions>
  <inkml:trace contextRef="#ctx0" brushRef="#br0">0 126 0,'0'-17'47,"18"0"-32,16-17 1,-17 34 203,17 0-219,-17 0 15,-17 17-15,18-17 16,16 0-16,17 0 15,-33 17 17,33-17-17,-17 0-15,-16 0 32,16 0-32,-17 0 15,0 0 16,18 0 1,-18 0-1,17 0 16,18 0-16,-35 0 0,17 0 1,-17-51-1,18 51 0,-18 0-15,0 0-1,17-35 32,-17 35-31,35 0 78,-18 0-32,-17 0 16</inkml:trace>
</inkml:ink>
</file>

<file path=ppt/ink/ink4.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50:10.121"/>
    </inkml:context>
    <inkml:brush xml:id="br0">
      <inkml:brushProperty name="width" value="0.11667" units="cm"/>
      <inkml:brushProperty name="height" value="0.11667" units="cm"/>
      <inkml:brushProperty name="color" value="#ED1C24"/>
      <inkml:brushProperty name="fitToCurve" value="1"/>
    </inkml:brush>
  </inkml:definitions>
  <inkml:trace contextRef="#ctx0" brushRef="#br0">0 18 0,'17'0'313,"0"0"-282,35 0-16,-18 0 17,-17 0-17,0 0 17,18 0-17,-18 0-15,17 0 16,-17 0-1,1 0 17,50 0-17,-51 0 1,1 0 0,16 0 15,-17 0 0,17 0-15,-16 0 15,-1 0-15,17 18-1,17-18 1,-33 0-1,16 0 1,-17 0-16,17 0 0,-16 0 16,-1 0-16,17 0 15,-17 0 1,35 0 0,-18 0 15,-17 0 0,18 0-15,-18 0-1,0 0 1,17 0 0,-17 0-1,18 0 1,16 0 31,-34 0 0,18-18-16,-18 18-16,0-17 1,17 17 0,-17 0 15,18 0 0,-18 0 16,34 0 31,-16 0 16,-52 0 2750,-1 0-2829,-16 0-15,17 0 16</inkml:trace>
</inkml:ink>
</file>

<file path=ppt/ink/ink5.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50:23.101"/>
    </inkml:context>
    <inkml:brush xml:id="br0">
      <inkml:brushProperty name="width" value="0.11667" units="cm"/>
      <inkml:brushProperty name="height" value="0.11667" units="cm"/>
      <inkml:brushProperty name="color" value="#ED1C24"/>
      <inkml:brushProperty name="fitToCurve" value="1"/>
    </inkml:brush>
  </inkml:definitions>
  <inkml:trace contextRef="#ctx0" brushRef="#br0">0 108 0,'17'0'297,"17"0"-297,-16 0 16,67 0 15,-33 0-16,-35 17 1,17-17 0,-16 0-16,16 0 15,-34 35 1,17-35 0,17 0-16,-34 17 15,52-17-15,-35 0 16,0 0-16,18 34 15,16-34-15,-34 0 16,18 0-16,33 0 16,-34 0-16,18 0 0,-35 0 15,17 0-15,-16 0 16,16 0-16,35 0 16,-35 0-16,-17 0 15,17 0-15,-16 0 16,16 0-16,-17 0 15,0 0 1,18 0-16,16 0 0,-34 0 16,18 0-16,-18 0 15,0 0 1,17 0 0,-17 0-1,18 0-15,-18 0 16,17 0-16,18 0 15,-35 0-15,0 0 0,17 0 16,-17 0-16,18 0 16,-18 0-16,34 0 15,1 0-15,17 0 16,-52 0-16,34 0 16,-34-17-16,18 17 15,-18 0 1,34 0-1,-16 0 1,-18 0-16,17 0 16,-17 0-1,-17 17-15,17-17 16,18 0-16,-18 17 16,17-17-1,18 0-15,-35 0 16,17 0-1,-17 0-15,1 0 16,16 52 0,-17-52-16,17 0 15,-16 0-15,16 0 16,17 0-16,-33 34 16,16-34-16,-17 0 15,0 0-15,17 17 16,-16-17-16,16 0 15,-17 18-15,35-18 16,-18 0-16,-17 0 16,35 0-16,-35 0 15,17 0 1,-17 0-16,18 0 16,16 0-16,-34 0 0,35 0 15,-18 0-15,-17 0 16,0 0-16,18 0 15,50 0-15,-67 0 16,-1 0-16,17 0 16,-17 0-16,18 0 15,-18 0 1,17 0-16,-17 0 0,35 0 16,-35 0-16,34 0 15,-16 0-15,-18 0 16,17 0-16,-17 0 15,18 0-15,16 0 16,-34-18-16,35-16 16,-18 34-16,-17 0 15,35-51-15,-18 51 16,18 0-16,-35 0 0,34 0 16,-34 0-16,52 0 15,-17 0-15,33 0 16,-67 0-16,33 0 15,18 0-15,-52 0 16,69 0-16,-69 0 16,17 0-16,18 0 15,-35 0-15,17 0 0,-17 0 16,0-35-16,69 35 16,-51-17-16,-18 17 15,17 0-15,18 0 16,-35-17-1,0 17-15,34 0 16,-16 0-16,-18 0 16,17 0-16,-17 0 0,18 0 15,16 0-15,-34 0 16,35 0-16,-1 0 16,1 0-16,16 0 15,-16 0-15,34 0 16,-18 0-16,18 0 15,-34 0-15,33 0 16,-16 0-16,-52 0 0,35 0 16,-18 0-16,35 0 15,-35 0-15,18 0 16,-35 0-16,34 0 16,-16 0-16,33 0 15,1 0-15,-52 0 16,69-34-16,0-1 15,17 35-15,-52 0 16,1 0-16,-18 0 0,17 0 16,1 0-16,-35-17 15,17 17-15,-17 0 16,35-34-16,-18 17 16,18 17-16,34 0 15,-35-35-15,-17 35 16,-16 0-16,16 0 0,-17 0 15,17 0 1,-16 0 15,33 0-31,-34 0 16,18 0-16,16 0 16,-34 0-1,17 0-15,18 0 16,-1 0-16,-33 0 15,16 0-15,-34 17 16,17-17-16,17 0 16,-16 18-1,-1-18-15,17 34 16,-17-34 0,35 0-16,-52 17 15,34-17-15,-17 0 0,18 17 16,-18-17-1,0 0-15,17 35 16,-17-35 0,18 0-1,-35 17-15,51-17 16,-34 0-16,18 0 16,-18 0-1,0 0-15,17 0 16,-17 34 15,18-34-31,-18 0 16,34 0-1,-16 0-15,-18 0 16,0 0-16,17 17 0,-16-17 16,16 0-16,-17 0 15,17 52-15,18-52 16,-35 0-16,17 0 15,-16 0 1,-1 0-16,17 0 16,-17 0-16,17 0 15,52-35-15,-34 35 16,-1 0-16,35 0 16,17 0-16,-86 0 15,35 0-15,-18 0 16,-17 0-16,35 0 15,-18 0-15,17-34 16,-33 34-16,-1 0 16,17 0-16,-17 0 15,18 0-15,-18 0 16,17 0-16,-17 0 16,35 0-16,-1 0 15,1 0 1,-18 0-16,-17 0 15,18 0-15,-18 0 16,34 0-16,1 0 16,-18 0-16,-17 0 0,35 0 15,-18 0-15,35 0 16,-35 0-16,17 0 16,-33 0-1,16 0-15,-17 0 16,17 0-1,35 0-15,0 0 16,-52 0-16,34 17 16,-16-17-16,16 0 15,1 0-15,-35 0 16,34 0-16,-16 52 16,16-52-16,-17 0 15,35 0-15,-35 0 16,-16 0-16,33 0 15,-17 0-15,18 0 16,-35 0-16,35 0 0,-18 0 16,-17 0-16,34 0 15,-33 0-15,16 0 16,17 0-16,-33 0 16,67 0-16,-67 0 15,50 0-15,-16 0 16,-35 0-16,69 0 15,-69 0-15,17 0 0,18 0 16,-1 0-16,-34 0 16,69 0-16,-52 0 15,-16 0-15,33 0 16,18 34 0,-52-34-1,0 0-15,17 0 16,52 0-16,-69 0 15,1 0-15,16 0 16,-17 0 0,17 0-16,-16 0 15,16 0 1,17 0-16,-34 0 16,1 0-16,16 0 15,-17 0-15,17 0 16,-16 0-1,16 0 1,-17 0-16,35 0 16,-35 0-16,17 0 15,-17 0-15,18 0 16,-18 0 0,34 0-1,-16 0-15,16 0 0,-34 0 16,0 0-16,35 0 15,-18 0-15,18 0 16,33 0-16,-50 0 16,16 0-16,-34 0 15,1 0-15,33 0 16,-17 0-16,18 0 16,-1 0-16,-16-69 0,-18 69 15,34 0-15,1 0 16,16 0-16,-16 0 15,-35 0-15,69-17 16,-52 17-16,35 0 16,0 0-16,-52-34 15,0 34-15,17 0 16,-17 0-16,18 0 0,51 0 16,-35 0-16,0 0 15,1-34-15,17 34 16,-18 0-16,1 0 15,-35 0-15,17 0 16,-17 0-16,18 0 31,-18 0 1,-17 17 311,-52-17-311,18 0-32,17 17 31,-18-17-31,18 0 15,-17 0 1,51 0 3234,0 0-3219,69 0-31,-34 0 16,-18 0-16,-17 0 16,69 0-16,-69 0 15,69 0-15,-35 0 16,18 0-16,-18 0 15,-33 0-15,67 0 16,-50-34-16,-18 34 16,0 0-16,17 0 0,-16 0 15,16 0-15,-17 0 16,35 0 0,-18 0 15,-17 0-16,0 0 1,18 0-16,-18 0 16,17 0 15,-17 0-15,0 0-1,35 0 1,-18 0-1,-17 0 1,18 0 0,-18 0-1,17 0 1,-17 0-16,0 0 16,18 0-1,16 0 1,-34 0-16,18 0 15,-18 0-15,17 0 16,-17 0-16,1 0 16,16 0-1,-17 0-15,17 0 16,18 0 0,-35 0-16,34 0 15,-16 0-15,-18 0 16,0 0-16,17 0 0,-16 0 15,33 0-15,-17 0 16,-16 0-16,16 0 16,-17 0-1,0-18 1,18 18 15,-18 0-15,17 0-1,18 0 1,-35 0 0,17 0 15,-17-34 31</inkml:trace>
</inkml:ink>
</file>

<file path=ppt/ink/ink6.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49:26.727"/>
    </inkml:context>
    <inkml:brush xml:id="br0">
      <inkml:brushProperty name="width" value="0.11667" units="cm"/>
      <inkml:brushProperty name="height" value="0.11667" units="cm"/>
      <inkml:brushProperty name="color" value="#ED1C24"/>
      <inkml:brushProperty name="fitToCurve" value="1"/>
    </inkml:brush>
  </inkml:definitions>
  <inkml:trace contextRef="#ctx0" brushRef="#br0">0 0 0,'34'0'297,"-17"0"-297,18 0 15,-18 0-15,0 0 16,17 0 0,-17 0-1,18 0 1,-18 0-16,34 0 15,-33 0-15,16 0 47,-17 0-15,17 0-17,-16 0 16,16 0-31,-17 0 16,0 0 15,35 0-15,-18 0 15,-17 0 0,17 0-15,-16 0 0,16 0 15,-17 0-15,0 0-1,18 0 16,16 0 32,-34 0 62</inkml:trace>
</inkml:ink>
</file>

<file path=ppt/ink/ink7.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52:34.950"/>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-1 105 0,'120'0'297,"515"0"-282,-550 0 1,139 0-16,170 0 16,-153 85-16,-104-85 15,34 0-15,-85 0 16,-34 0-16,16 0 0,53 0 16,-70 0-16,52 0 15,17-51-15,-17 51 16,-17 0-16,86-34 15,-69 34-15,68 0 16,-119 0-16,-1 0 16,1 0-16,16 0 15,-16 0-15,-1 0 16,-34-35-16,69 18 16,-51 17-16,33 0 0,1-34 15,-52 34-15,34 0 16,-16-17-16,-18 17 15,17 0-15,18 0 16,-35 0 0,0 0-16,17 0 15,-16 0-15,16 0 16,17 0-16,35 34 0,17-34 16,-17 0-16,34 0 15,-51 0-15,-52 0 16,34 0-16,-33 0 15,16 0-15,52 0 16,-35 0-16,1 0 16,-1 0-16,18 0 0,51-17 15,-69 17-15,52 0 16,-51 0-16,68 0 16,-51 0-16,-18 0 15,1 0-15,85 17 16,-86-17-16,1 0 15,-1 0-15,52 0 16,-51 0-16,-1 0 16,-33 0-16,50 17 0,18-17 15,-69 0-15,17 0 16,18 0-16,-35 34 16,17-34-16,-16 0 15,67 0-15,-67 0 16,33 0-16,1 0 15,51 0-15,257 0 16,-188 0-16,-35-17 16,-17 17-16,-34 0 15,-18 0-15,-50 0 16,-1 0-16,17 0 16,18-34-1,-35 34-15,17 0 16,-17-17-16,18 17 15,-18 0-15,17 0 0,-17 0 16,0 0-16,35 0 16,17 0-16,-52 0 15,0 0-15,34 0 16,-16 0-16,-18 34 16,34-34-16,18 0 15,-52 0 1,0 0-1,18 0 1,-18 17 15,-17 18 1</inkml:trace>
</inkml:ink>
</file>

<file path=ppt/ink/ink8.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52:37.712"/>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0 233 0,'206'17'140,"35"18"-124,153-35-16,-256 0 16,394 34-1,-481-34-15,121 0 16,68 0-16,-120 0 15,52 0-15,-35 0 16,-85 0-16,119-17 16,-68 17-16,-17-34 15,86-1-15,16 35 16,53-35-16,-18 35 0,69 0 16,-189 0-16,17 0 15,-34 0-15,-18 0 16,-16 0-16,33 0 15,-67 0-15,50 0 16,-16-34-16,-1 34 16,35 0-16,-17-17 0,-18 17 15,51-35-15,-16 35 16,0 0-16,17 0 16,-17 0-16,-35 0 15,1 0-15,16 0 16,52-35-16,-85 35 15,16 0-15,1 0 16,-1 0-16,35 0 0,-17 0 16,16 0-16,-33 0 15,34 0-15,-18 0 16,-16 0-16,-1 0 16,1 0-16,51 0 15,-52 0-15,1 0 16,119-34-16,-119 34 15,17 0-15,-18 0 0,0 0 16,35 0-16,-17 0 16,-52 0-16,0 0 15,18 0-15,-18 0 16,69 0-16,-52 0 16,-17 0-16,35 0 15,-35 0-15,17 0 16,18 0-16,-1 0 15,0 0-15,-16 0 0,16 0 16,-34 0-16,35 0 16,-1 0-16,52-35 15,-51 35-15,34 0 16,17 0-16,17 0 16,-69 0-16,87 0 15,-53 18-15,-16-18 16,-17 0-16,68 0 0,-69 0 15,52 0-15,17 0 16,-17 0-16,-51 0 16,34 0-16,137 0 15,-172 0 1,-34 17-16,18 17 16,16-34-16,-34 18 15,18-18-15,-35 35 16,17-35-16,17 17 31,-17-17 0,-17 17-31,0 17 266,-34-34-250,17 17-16,-18-17 15,18 35-15,-69-17 16,69-18-16,-51 34 15,50-17-15,1-17 16,-51 35-16,16-35 16</inkml:trace>
</inkml:ink>
</file>

<file path=ppt/ink/ink9.xml><?xml version="1.0" encoding="utf-8"?>
<inkml:ink xmlns:inkml="http://www.w3.org/2003/InkML">
  <inkml:definitions>
    <inkml:context xml:id="ctx0">
      <inkml:inkSource xml:id="inkSrc0">
        <inkml:traceFormat>
          <inkml:channel name="X" type="integer" max="3200" units="cm"/>
          <inkml:channel name="Y" type="integer" max="1800" units="cm"/>
          <inkml:channel name="T" type="integer" max="2.14748E9" units="dev"/>
        </inkml:traceFormat>
        <inkml:channelProperties>
          <inkml:channelProperty channel="X" name="resolution" value="108.84354" units="1/cm"/>
          <inkml:channelProperty channel="Y" name="resolution" value="109.09091" units="1/cm"/>
          <inkml:channelProperty channel="T" name="resolution" value="1" units="1/dev"/>
        </inkml:channelProperties>
      </inkml:inkSource>
      <inkml:timestamp xml:id="ts0" timeString="2019-03-29T08:52:55.683"/>
    </inkml:context>
    <inkml:brush xml:id="br0">
      <inkml:brushProperty name="width" value="0.66667" units="cm"/>
      <inkml:brushProperty name="height" value="1.33333" units="cm"/>
      <inkml:brushProperty name="color" value="#FFFF00"/>
      <inkml:brushProperty name="tip" value="rectangle"/>
      <inkml:brushProperty name="rasterOp" value="maskPen"/>
      <inkml:brushProperty name="fitToCurve" value="1"/>
    </inkml:brush>
  </inkml:definitions>
  <inkml:trace contextRef="#ctx0" brushRef="#br0">-1-258 0,'154'-20'156,"86"20"-140,1 0-16,153 0 15,-153-21-15,-70 21 0,1 0 16,-69 0-16,-52 0 16,69 0-16,-85 0 15,16 0-15,1 0 16,-1 0-16,86 0 16,-51 0-16,86 0 15,-86 0-15,51 0 0,35 0 16,222 0-1,-325 11-15,17-11 16,-35 0-16,35 0 16,-17 10-16,-18-10 15,1 0-15,85 0 16,-85 0-16,68 0 16,17 20-16,0-20 0,-85 0 15,68 0-15,-69 0 16,52 0-16,-51 0 15,34 0-15,-18 0 16,-51 0-16,35 0 16,120-10-1,-69 10-15,-52 0 16,0 0-16,121-20 16,-69-1-16,17 21 0,-17 0 15,-51 0-15,33-21 16,18 21-16,-17 0 15,-34 0-15,51 0 16,17 0-16,-34 0 16,17 0-16,17 0 15,-17-10-15,68 10 16,-85 0-16,0 0 0,51 0 16,-51-20-16,-34 20 15,51 0-15,-86 0 16,69 0-16,-35 0 15,1 0-15,16 0 16,-51 0-16,69 0 16,-34 0-16,-2 0 15,-16 0-15,18 0 0,-1-21 16,35 21-16,-17 0 16,17-39-16,17 39 15,-18-10-15,-33 10 16,85-21-16,-85 21 15,51-20-15,-52 20 16,35 0-16,-35 0 16,18 0-16,154-52 15,-137 42 1,103-41 0,-103 51-16,-35 0 15,18-10-15,-52 10 16,17 0-1,-17 0-15,35-40 16,-1 40 0,18-10-16,-52 10 15,35-21 17,-18 21-17,18-10 1,-35 10-1,17 0-15,-17-21 16,17 21 0,-16 0-1,-1 0 1,-17 11 78,0-1-79,-17 0 1,-18-10 0,35 21-1,-17-21-15,-17 0 16,34 30 15,-17-30 0,-35 10-15,18-10 15,34 20-15,0-10-1,-17-10 1,377 448 547,35-448-501,-258 0-62,35 0 16,-1 0-16,1 0 15,-35 0-15,35 51 0,-69-51 16,-17 10-16,51 10 16,-51 0-16,17-20 15,-52 22-15,87-3 16,-87-9-16,52-10 15,17 0-15,-34 0 16,17 0-16,103 0 16,-69 0-16,309 0 15,-428 0-15,102 0 16,-69 0-16,1 0 16,16 0-16,18 0 15,-34 0-15,16 0 16,18-20-16,51 20 15,-51-21-15,-34 21 16,-1 0-16,18 0 16,-52 0-16,34 12 0,-16-12 15,-18 0-15,0 0 16,35 0-16,16-12 16,-16 12-16,-35 0 15,17-10-15,-17-10 16,35 20-16,-18-10 15,18 10-15,-1 0 0,-34 0 16,18 0 0,-18 0-16,17 0 15,-17 0-15,18-20 16,16 10-16,1 10 16,-35 0-1,34 0-15,-16 0 16,-18 0-16,17 0 15,18 0-15,-35 0 32,-17 20 61,0-10-93,0 0 32,0 10-1,-52-20-15,18 10-1,17-10-15,-18 0 0,18 0 16,-17 0-16,-18 0 15,-68-20-15,17 0 16,52 0-16,-86 0 16,119 20-16,-67-10 15,50 10-15,-188 0 16,137 0-16,52 0 16,-69 0-16,69 0 15,-18 0-15,35 0 0,-34 0 16,16 0-16,-33 0 15,-1 0-15,17 0 16,-33 0-16,-53 0 16,53 0-16,-1 0 15,-52-41-15,-50 41 16,102 0-16,-34 0 16,51 0-16,-17 0 15,0 0-15,-17 0 0,86 0 16,-69 0-16,1 0 15,33 0-15,-51 0 16,17-21-16,-51 21 16,51 0-16,0 0 15,-16 0-15,50-20 16,1 20-16,-18 0 16,17-20-16,-33 20 0,16-10 15,52 10-15,-18 0 16,-16 0-16,-35-20 15,52 20-15,-18-21 16,1 21-16,34 0 16,-35-10-16,-51 10 15,86 0-15,-34 0 16,-1 0-16,-17 0 0,-16 0 16,67 0-16,-33 0 15,-18 0-15,18 0 16,-1 0-16,-33 0 15,50 0-15,-16 0 16,-1 0-16,-34 0 16,18 0-16,16 0 15,1 0-15,-35 0 0,52 0 16,-18 0-16,1 0 16,-35 0-16,-17 21 15,17-1-15,17 0 16,18-20-16,-86 20 15,120-20-15,-35 0 16,35 10-16,-52 10 16,18-20-16,-1 31 0,18-31 15,-18 0-15,35 0 16,-34 0-16,-18 21 16,18-21-16,-1 0 15,1 0-15,16 0 16,18 0-16,-69 10 15,69-10-15,-17 0 16,17 0-16,-35 0 0,18 0 16,17 0-16,-69 0 15,69 0-15,-35 0 16,18 0-16,-17 0 16,33 0-16,-33 0 15,-1 0-15,-16 0 16,51 0-16,-18 0 15,18 0-15,-34 0 0,-1 20 16,18-20-16,18 0 16,-19 0-16,18 0 15,0 0-15,-17 0 16,16 0-16,-16 0 16,-17 0-16,34 0 15,-18 0-15,18 0 16,0 0-16,-17 0 15,16 0-15,-16 0 16,17 0-16,-35 0 16,18 0-16,17 0 15,0 0-15,-18 0 16,-50 0-16,-1 0 16,34 0-16,-51 0 15,52 0-15,-1 0 16,-68 0-16,17-10 0,17 10 15,-51 0-15,86 0 16,-35 0-16,-51 0 16,51 0-16,34 0 15,-85 0-15,85-10 16,-50 10-16,50 0 16,-34 0-16,35 0 15,-1 0-15,-16 0 0,16 0 16,-34 0-16,52 0 15,17 0-15,-35 0 16,35 0-16,-17 0 16,17 0-16,-35 0 15,18 0-15,17 0 16,-18 0-16,18 0 16,0 0-1,-17 0-15,17 0 16,-18 0-1,-16 0-15,34 0 16,-18 0-16,18 0 16,-17 0-16,17 0 15,-1 0-15,-16 0 16,17 0 0,-35 0-16,18 0 0,17 0 15,-17 20-15,17-20 16,-1 0-16,-16 10 15,-17-10-15,-1 0 16,35 0-16,-35 0 16,-16 0-16,51 0 15,-35 0-15,-17 20 16,52-20-16,0 0 16,-17 0-16,17 0 0,-18 10 15,18-10 1,0 0-1,-17 0-15,-18 20 16,35-20 0,-17 0-1,17 0 1,-18 0-16,18 0 16,-17 0-1,17 0 1,-1 0-16,-33 0 15,17 12-15,16-12 16,-16 0 0,17 0-16,-17 0 0,16 0 15,-102 0-15,69 0 16,-35 0-16,0 0 16,-51 0-16,-35 0 15,52 0-15,17 0 16,17 0-16,-51 0 15,86 0-15,-35 0 16,0 0-16,-51 0 16,51 0-16,-17 0 0,-103 0 15,103 0-15,-17 0 16,34 0-16,-17 0 16,-17 0-16,68 0 15,18 0-15,-52 0 16,-34 0-16,17 0 15,52 0-15,-1 0 16,1 0-16,16 0 0,18 0 16,0 0-16,-17 0 15,17 0-15,-18 0 32,18 0-1,-34 0 47,51-22-62,-35 22-1,18 0 32,17-10-31,-17 10-16,-17 0 47,16 0-16,-16 0-16,34-20-15,-17 20 47,0 0-31,17-10 0,-52 10-1,52-20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E153F-2DC2-4881-9FB8-D6FBEDD1F336}" type="datetimeFigureOut">
              <a:rPr lang="it-IT" smtClean="0"/>
              <a:t>13/04/2024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82E8F-2126-4985-8DDC-92276FA3DE0D}" type="slidenum">
              <a:rPr lang="it-IT" smtClean="0"/>
              <a:t>‹N›</a:t>
            </a:fld>
            <a:endParaRPr lang="it-IT"/>
          </a:p>
        </p:txBody>
      </p:sp>
    </p:spTree>
    <p:extLst>
      <p:ext uri="{BB962C8B-B14F-4D97-AF65-F5344CB8AC3E}">
        <p14:creationId xmlns:p14="http://schemas.microsoft.com/office/powerpoint/2010/main" val="47763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t-IT"/>
          </a:p>
        </p:txBody>
      </p:sp>
      <p:sp>
        <p:nvSpPr>
          <p:cNvPr id="4" name="Segnaposto numero diapositiva 3"/>
          <p:cNvSpPr>
            <a:spLocks noGrp="1"/>
          </p:cNvSpPr>
          <p:nvPr>
            <p:ph type="sldNum" sz="quarter" idx="5"/>
          </p:nvPr>
        </p:nvSpPr>
        <p:spPr/>
        <p:txBody>
          <a:bodyPr/>
          <a:lstStyle/>
          <a:p>
            <a:pPr>
              <a:defRPr/>
            </a:pPr>
            <a:fld id="{5D092AFB-D1B2-495A-B844-E6B760705164}" type="slidenum">
              <a:rPr lang="it-IT" smtClean="0"/>
              <a:pPr>
                <a:defRPr/>
              </a:pPr>
              <a:t>6</a:t>
            </a:fld>
            <a:endParaRPr lang="it-IT"/>
          </a:p>
        </p:txBody>
      </p:sp>
    </p:spTree>
    <p:extLst>
      <p:ext uri="{BB962C8B-B14F-4D97-AF65-F5344CB8AC3E}">
        <p14:creationId xmlns:p14="http://schemas.microsoft.com/office/powerpoint/2010/main" val="89677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27</a:t>
            </a:fld>
            <a:endParaRPr lang="it-IT"/>
          </a:p>
        </p:txBody>
      </p:sp>
    </p:spTree>
    <p:extLst>
      <p:ext uri="{BB962C8B-B14F-4D97-AF65-F5344CB8AC3E}">
        <p14:creationId xmlns:p14="http://schemas.microsoft.com/office/powerpoint/2010/main" val="22223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28</a:t>
            </a:fld>
            <a:endParaRPr lang="it-IT"/>
          </a:p>
        </p:txBody>
      </p:sp>
    </p:spTree>
    <p:extLst>
      <p:ext uri="{BB962C8B-B14F-4D97-AF65-F5344CB8AC3E}">
        <p14:creationId xmlns:p14="http://schemas.microsoft.com/office/powerpoint/2010/main" val="313997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B077F9-5055-4055-8601-1382CFF5A922}" type="slidenum">
              <a:rPr lang="it-IT" smtClean="0"/>
              <a:pPr/>
              <a:t>29</a:t>
            </a:fld>
            <a:endParaRPr lang="it-IT"/>
          </a:p>
        </p:txBody>
      </p:sp>
    </p:spTree>
    <p:extLst>
      <p:ext uri="{BB962C8B-B14F-4D97-AF65-F5344CB8AC3E}">
        <p14:creationId xmlns:p14="http://schemas.microsoft.com/office/powerpoint/2010/main" val="74922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B077F9-5055-4055-8601-1382CFF5A922}" type="slidenum">
              <a:rPr lang="it-IT" smtClean="0"/>
              <a:pPr/>
              <a:t>30</a:t>
            </a:fld>
            <a:endParaRPr lang="it-IT"/>
          </a:p>
        </p:txBody>
      </p:sp>
    </p:spTree>
    <p:extLst>
      <p:ext uri="{BB962C8B-B14F-4D97-AF65-F5344CB8AC3E}">
        <p14:creationId xmlns:p14="http://schemas.microsoft.com/office/powerpoint/2010/main" val="327981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5C6B398-5F7A-4FEF-9169-FF516AC17E2F}" type="slidenum">
              <a:rPr lang="it-IT" smtClean="0"/>
              <a:pPr/>
              <a:t>31</a:t>
            </a:fld>
            <a:endParaRPr lang="it-IT"/>
          </a:p>
        </p:txBody>
      </p:sp>
    </p:spTree>
    <p:extLst>
      <p:ext uri="{BB962C8B-B14F-4D97-AF65-F5344CB8AC3E}">
        <p14:creationId xmlns:p14="http://schemas.microsoft.com/office/powerpoint/2010/main" val="376491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41</a:t>
            </a:fld>
            <a:endParaRPr lang="it-IT"/>
          </a:p>
        </p:txBody>
      </p:sp>
    </p:spTree>
    <p:extLst>
      <p:ext uri="{BB962C8B-B14F-4D97-AF65-F5344CB8AC3E}">
        <p14:creationId xmlns:p14="http://schemas.microsoft.com/office/powerpoint/2010/main" val="21952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42</a:t>
            </a:fld>
            <a:endParaRPr lang="it-IT"/>
          </a:p>
        </p:txBody>
      </p:sp>
    </p:spTree>
    <p:extLst>
      <p:ext uri="{BB962C8B-B14F-4D97-AF65-F5344CB8AC3E}">
        <p14:creationId xmlns:p14="http://schemas.microsoft.com/office/powerpoint/2010/main" val="16030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F5C6B398-5F7A-4FEF-9169-FF516AC17E2F}" type="slidenum">
              <a:rPr lang="it-IT" smtClean="0"/>
              <a:pPr/>
              <a:t>44</a:t>
            </a:fld>
            <a:endParaRPr lang="it-IT"/>
          </a:p>
        </p:txBody>
      </p:sp>
    </p:spTree>
    <p:extLst>
      <p:ext uri="{BB962C8B-B14F-4D97-AF65-F5344CB8AC3E}">
        <p14:creationId xmlns:p14="http://schemas.microsoft.com/office/powerpoint/2010/main" val="364500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5C6B398-5F7A-4FEF-9169-FF516AC17E2F}" type="slidenum">
              <a:rPr lang="it-IT" smtClean="0"/>
              <a:pPr/>
              <a:t>45</a:t>
            </a:fld>
            <a:endParaRPr lang="it-IT" dirty="0"/>
          </a:p>
        </p:txBody>
      </p:sp>
    </p:spTree>
    <p:extLst>
      <p:ext uri="{BB962C8B-B14F-4D97-AF65-F5344CB8AC3E}">
        <p14:creationId xmlns:p14="http://schemas.microsoft.com/office/powerpoint/2010/main" val="395173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FE42752-61AD-4910-8C0A-C2A7C25B0CF6}" type="slidenum">
              <a:rPr lang="it-IT" smtClean="0"/>
              <a:pPr/>
              <a:t>46</a:t>
            </a:fld>
            <a:endParaRPr lang="it-IT" dirty="0"/>
          </a:p>
        </p:txBody>
      </p:sp>
    </p:spTree>
    <p:extLst>
      <p:ext uri="{BB962C8B-B14F-4D97-AF65-F5344CB8AC3E}">
        <p14:creationId xmlns:p14="http://schemas.microsoft.com/office/powerpoint/2010/main" val="35095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5"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133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386F3-A47B-4019-92A4-63C55A3D32E8}" type="slidenum">
              <a:rPr lang="it-IT"/>
              <a:pPr fontAlgn="base">
                <a:spcBef>
                  <a:spcPct val="0"/>
                </a:spcBef>
                <a:spcAft>
                  <a:spcPct val="0"/>
                </a:spcAft>
              </a:pPr>
              <a:t>11</a:t>
            </a:fld>
            <a:endParaRPr lang="it-IT"/>
          </a:p>
        </p:txBody>
      </p:sp>
    </p:spTree>
    <p:extLst>
      <p:ext uri="{BB962C8B-B14F-4D97-AF65-F5344CB8AC3E}">
        <p14:creationId xmlns:p14="http://schemas.microsoft.com/office/powerpoint/2010/main" val="214697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5C6B398-5F7A-4FEF-9169-FF516AC17E2F}" type="slidenum">
              <a:rPr lang="it-IT" smtClean="0"/>
              <a:pPr/>
              <a:t>48</a:t>
            </a:fld>
            <a:endParaRPr lang="it-IT" dirty="0"/>
          </a:p>
        </p:txBody>
      </p:sp>
    </p:spTree>
    <p:extLst>
      <p:ext uri="{BB962C8B-B14F-4D97-AF65-F5344CB8AC3E}">
        <p14:creationId xmlns:p14="http://schemas.microsoft.com/office/powerpoint/2010/main" val="2640805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FE42752-61AD-4910-8C0A-C2A7C25B0CF6}" type="slidenum">
              <a:rPr lang="it-IT" smtClean="0"/>
              <a:pPr/>
              <a:t>49</a:t>
            </a:fld>
            <a:endParaRPr lang="it-IT" dirty="0"/>
          </a:p>
        </p:txBody>
      </p:sp>
    </p:spTree>
    <p:extLst>
      <p:ext uri="{BB962C8B-B14F-4D97-AF65-F5344CB8AC3E}">
        <p14:creationId xmlns:p14="http://schemas.microsoft.com/office/powerpoint/2010/main" val="374302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50</a:t>
            </a:fld>
            <a:endParaRPr lang="it-IT"/>
          </a:p>
        </p:txBody>
      </p:sp>
    </p:spTree>
    <p:extLst>
      <p:ext uri="{BB962C8B-B14F-4D97-AF65-F5344CB8AC3E}">
        <p14:creationId xmlns:p14="http://schemas.microsoft.com/office/powerpoint/2010/main" val="508708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B077F9-5055-4055-8601-1382CFF5A922}" type="slidenum">
              <a:rPr lang="it-IT" smtClean="0"/>
              <a:pPr/>
              <a:t>51</a:t>
            </a:fld>
            <a:endParaRPr lang="it-IT"/>
          </a:p>
        </p:txBody>
      </p:sp>
    </p:spTree>
    <p:extLst>
      <p:ext uri="{BB962C8B-B14F-4D97-AF65-F5344CB8AC3E}">
        <p14:creationId xmlns:p14="http://schemas.microsoft.com/office/powerpoint/2010/main" val="2319634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52</a:t>
            </a:fld>
            <a:endParaRPr lang="it-IT"/>
          </a:p>
        </p:txBody>
      </p:sp>
    </p:spTree>
    <p:extLst>
      <p:ext uri="{BB962C8B-B14F-4D97-AF65-F5344CB8AC3E}">
        <p14:creationId xmlns:p14="http://schemas.microsoft.com/office/powerpoint/2010/main" val="2479571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53</a:t>
            </a:fld>
            <a:endParaRPr lang="it-IT"/>
          </a:p>
        </p:txBody>
      </p:sp>
    </p:spTree>
    <p:extLst>
      <p:ext uri="{BB962C8B-B14F-4D97-AF65-F5344CB8AC3E}">
        <p14:creationId xmlns:p14="http://schemas.microsoft.com/office/powerpoint/2010/main" val="3242731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54</a:t>
            </a:fld>
            <a:endParaRPr lang="it-IT"/>
          </a:p>
        </p:txBody>
      </p:sp>
    </p:spTree>
    <p:extLst>
      <p:ext uri="{BB962C8B-B14F-4D97-AF65-F5344CB8AC3E}">
        <p14:creationId xmlns:p14="http://schemas.microsoft.com/office/powerpoint/2010/main" val="528809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FE42752-61AD-4910-8C0A-C2A7C25B0CF6}" type="slidenum">
              <a:rPr lang="it-IT" smtClean="0"/>
              <a:pPr/>
              <a:t>55</a:t>
            </a:fld>
            <a:endParaRPr lang="it-IT"/>
          </a:p>
        </p:txBody>
      </p:sp>
    </p:spTree>
    <p:extLst>
      <p:ext uri="{BB962C8B-B14F-4D97-AF65-F5344CB8AC3E}">
        <p14:creationId xmlns:p14="http://schemas.microsoft.com/office/powerpoint/2010/main" val="3303107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56</a:t>
            </a:fld>
            <a:endParaRPr lang="it-IT"/>
          </a:p>
        </p:txBody>
      </p:sp>
    </p:spTree>
    <p:extLst>
      <p:ext uri="{BB962C8B-B14F-4D97-AF65-F5344CB8AC3E}">
        <p14:creationId xmlns:p14="http://schemas.microsoft.com/office/powerpoint/2010/main" val="3119126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41B077F9-5055-4055-8601-1382CFF5A922}" type="slidenum">
              <a:rPr lang="it-IT" smtClean="0"/>
              <a:pPr/>
              <a:t>57</a:t>
            </a:fld>
            <a:endParaRPr lang="it-IT"/>
          </a:p>
        </p:txBody>
      </p:sp>
    </p:spTree>
    <p:extLst>
      <p:ext uri="{BB962C8B-B14F-4D97-AF65-F5344CB8AC3E}">
        <p14:creationId xmlns:p14="http://schemas.microsoft.com/office/powerpoint/2010/main" val="337066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4339"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143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36F62C-B30B-45E0-9A7C-A198BA28323F}" type="slidenum">
              <a:rPr lang="it-IT"/>
              <a:pPr fontAlgn="base">
                <a:spcBef>
                  <a:spcPct val="0"/>
                </a:spcBef>
                <a:spcAft>
                  <a:spcPct val="0"/>
                </a:spcAft>
              </a:pPr>
              <a:t>14</a:t>
            </a:fld>
            <a:endParaRPr lang="it-IT"/>
          </a:p>
        </p:txBody>
      </p:sp>
    </p:spTree>
    <p:extLst>
      <p:ext uri="{BB962C8B-B14F-4D97-AF65-F5344CB8AC3E}">
        <p14:creationId xmlns:p14="http://schemas.microsoft.com/office/powerpoint/2010/main" val="2047756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58</a:t>
            </a:fld>
            <a:endParaRPr lang="it-IT"/>
          </a:p>
        </p:txBody>
      </p:sp>
    </p:spTree>
    <p:extLst>
      <p:ext uri="{BB962C8B-B14F-4D97-AF65-F5344CB8AC3E}">
        <p14:creationId xmlns:p14="http://schemas.microsoft.com/office/powerpoint/2010/main" val="2924243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59</a:t>
            </a:fld>
            <a:endParaRPr lang="it-IT"/>
          </a:p>
        </p:txBody>
      </p:sp>
    </p:spTree>
    <p:extLst>
      <p:ext uri="{BB962C8B-B14F-4D97-AF65-F5344CB8AC3E}">
        <p14:creationId xmlns:p14="http://schemas.microsoft.com/office/powerpoint/2010/main" val="3502293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60</a:t>
            </a:fld>
            <a:endParaRPr lang="it-IT"/>
          </a:p>
        </p:txBody>
      </p:sp>
    </p:spTree>
    <p:extLst>
      <p:ext uri="{BB962C8B-B14F-4D97-AF65-F5344CB8AC3E}">
        <p14:creationId xmlns:p14="http://schemas.microsoft.com/office/powerpoint/2010/main" val="352304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90359E0-0F97-406C-835F-1DAA02426243}" type="slidenum">
              <a:rPr lang="it-IT" smtClean="0"/>
              <a:pPr/>
              <a:t>61</a:t>
            </a:fld>
            <a:endParaRPr lang="it-IT"/>
          </a:p>
        </p:txBody>
      </p:sp>
    </p:spTree>
    <p:extLst>
      <p:ext uri="{BB962C8B-B14F-4D97-AF65-F5344CB8AC3E}">
        <p14:creationId xmlns:p14="http://schemas.microsoft.com/office/powerpoint/2010/main" val="106600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153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FE2E9-C21A-4F9D-AFD5-DF5098C8F4A3}" type="slidenum">
              <a:rPr lang="it-IT"/>
              <a:pPr fontAlgn="base">
                <a:spcBef>
                  <a:spcPct val="0"/>
                </a:spcBef>
                <a:spcAft>
                  <a:spcPct val="0"/>
                </a:spcAft>
              </a:pPr>
              <a:t>15</a:t>
            </a:fld>
            <a:endParaRPr lang="it-IT"/>
          </a:p>
        </p:txBody>
      </p:sp>
    </p:spTree>
    <p:extLst>
      <p:ext uri="{BB962C8B-B14F-4D97-AF65-F5344CB8AC3E}">
        <p14:creationId xmlns:p14="http://schemas.microsoft.com/office/powerpoint/2010/main" val="288781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E7A90D6-C4DB-4DB6-8D89-D418DD43ABBC}" type="slidenum">
              <a:rPr lang="it-IT" smtClean="0"/>
              <a:pPr/>
              <a:t>17</a:t>
            </a:fld>
            <a:endParaRPr lang="it-IT"/>
          </a:p>
        </p:txBody>
      </p:sp>
    </p:spTree>
    <p:extLst>
      <p:ext uri="{BB962C8B-B14F-4D97-AF65-F5344CB8AC3E}">
        <p14:creationId xmlns:p14="http://schemas.microsoft.com/office/powerpoint/2010/main" val="3301688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E7A90D6-C4DB-4DB6-8D89-D418DD43ABBC}" type="slidenum">
              <a:rPr lang="it-IT" smtClean="0"/>
              <a:pPr/>
              <a:t>18</a:t>
            </a:fld>
            <a:endParaRPr lang="it-IT"/>
          </a:p>
        </p:txBody>
      </p:sp>
    </p:spTree>
    <p:extLst>
      <p:ext uri="{BB962C8B-B14F-4D97-AF65-F5344CB8AC3E}">
        <p14:creationId xmlns:p14="http://schemas.microsoft.com/office/powerpoint/2010/main" val="351896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E7A90D6-C4DB-4DB6-8D89-D418DD43ABBC}" type="slidenum">
              <a:rPr lang="it-IT" smtClean="0"/>
              <a:pPr/>
              <a:t>19</a:t>
            </a:fld>
            <a:endParaRPr lang="it-IT"/>
          </a:p>
        </p:txBody>
      </p:sp>
    </p:spTree>
    <p:extLst>
      <p:ext uri="{BB962C8B-B14F-4D97-AF65-F5344CB8AC3E}">
        <p14:creationId xmlns:p14="http://schemas.microsoft.com/office/powerpoint/2010/main" val="305314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E7A90D6-C4DB-4DB6-8D89-D418DD43ABBC}" type="slidenum">
              <a:rPr lang="it-IT" smtClean="0"/>
              <a:pPr/>
              <a:t>20</a:t>
            </a:fld>
            <a:endParaRPr lang="it-IT"/>
          </a:p>
        </p:txBody>
      </p:sp>
    </p:spTree>
    <p:extLst>
      <p:ext uri="{BB962C8B-B14F-4D97-AF65-F5344CB8AC3E}">
        <p14:creationId xmlns:p14="http://schemas.microsoft.com/office/powerpoint/2010/main" val="97889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p>
        </p:txBody>
      </p:sp>
      <p:sp>
        <p:nvSpPr>
          <p:cNvPr id="204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B3A366-D3D3-4F0D-9E9F-D757715C3CCE}" type="slidenum">
              <a:rPr lang="it-IT"/>
              <a:pPr fontAlgn="base">
                <a:spcBef>
                  <a:spcPct val="0"/>
                </a:spcBef>
                <a:spcAft>
                  <a:spcPct val="0"/>
                </a:spcAft>
              </a:pPr>
              <a:t>24</a:t>
            </a:fld>
            <a:endParaRPr lang="it-IT"/>
          </a:p>
        </p:txBody>
      </p:sp>
    </p:spTree>
    <p:extLst>
      <p:ext uri="{BB962C8B-B14F-4D97-AF65-F5344CB8AC3E}">
        <p14:creationId xmlns:p14="http://schemas.microsoft.com/office/powerpoint/2010/main" val="66274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42A81-C7E9-404D-9A48-578D30E03F9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F55DFE5-5D2A-4D27-9E69-5F921C439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17A13A0-ED4F-4B58-A181-F9848FB42D3D}"/>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5" name="Segnaposto piè di pagina 4">
            <a:extLst>
              <a:ext uri="{FF2B5EF4-FFF2-40B4-BE49-F238E27FC236}">
                <a16:creationId xmlns:a16="http://schemas.microsoft.com/office/drawing/2014/main" id="{A56166C1-02B2-4C8D-9652-6F1D9AF9DE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A7035A-28C6-414A-8E21-4BE7191322A5}"/>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124224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7E461C-B031-48DD-8A0F-2A47D6AB61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7499A49-F706-4335-9D82-FB828FB2F8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D5E840-D006-4725-B380-5708C28F808B}"/>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5" name="Segnaposto piè di pagina 4">
            <a:extLst>
              <a:ext uri="{FF2B5EF4-FFF2-40B4-BE49-F238E27FC236}">
                <a16:creationId xmlns:a16="http://schemas.microsoft.com/office/drawing/2014/main" id="{DFE0DBA1-D6F3-4798-9228-564117254F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24E4364-E0A9-46ED-A21D-E8A557F41DEA}"/>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133028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C2BB260-5CBF-48E3-99E7-2F549EE2BD0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B168E2D-5C76-40D4-AAD9-E1B4E4DDB08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53EA78-5870-4811-9582-7B4A50B854B7}"/>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5" name="Segnaposto piè di pagina 4">
            <a:extLst>
              <a:ext uri="{FF2B5EF4-FFF2-40B4-BE49-F238E27FC236}">
                <a16:creationId xmlns:a16="http://schemas.microsoft.com/office/drawing/2014/main" id="{54155A50-D5B0-4B61-98F6-7B87E54D9F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47155A-6683-47AC-ADCA-13A5A04AAE46}"/>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279108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C6A75F-AD63-4B46-A0D4-1411C9F397A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C11254-F9EE-4460-80A2-370696CCCD75}"/>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C74F88-F54A-4ACD-B96B-9AFBAB45BD97}"/>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5" name="Segnaposto piè di pagina 4">
            <a:extLst>
              <a:ext uri="{FF2B5EF4-FFF2-40B4-BE49-F238E27FC236}">
                <a16:creationId xmlns:a16="http://schemas.microsoft.com/office/drawing/2014/main" id="{C8534083-36C0-451C-9F48-BBB9B735C53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F6E55F4-D152-4BB9-BBB8-488F497957DA}"/>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12445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BB9E80-246A-4865-A972-D8FE837E7A8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4958B7B-7AF6-4A37-946C-5AD84B83B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A4C12D74-58CB-439E-BEF4-283991F61405}"/>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5" name="Segnaposto piè di pagina 4">
            <a:extLst>
              <a:ext uri="{FF2B5EF4-FFF2-40B4-BE49-F238E27FC236}">
                <a16:creationId xmlns:a16="http://schemas.microsoft.com/office/drawing/2014/main" id="{B76E32D1-632F-4533-BE9E-E44E06513D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91E68C-C6D8-4B30-B61A-9F4B2120677B}"/>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377470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A40FA6-2706-43A8-A9DF-B6E0EEF933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F50F59-5588-4094-8E6F-1EFE32473CE7}"/>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A002839-6C9F-4451-83CD-956731424070}"/>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BBF4644-04EF-4974-A5F3-43233049CB47}"/>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6" name="Segnaposto piè di pagina 5">
            <a:extLst>
              <a:ext uri="{FF2B5EF4-FFF2-40B4-BE49-F238E27FC236}">
                <a16:creationId xmlns:a16="http://schemas.microsoft.com/office/drawing/2014/main" id="{DB750BCF-985E-41E0-87B1-002D0C30F1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C8B3CEB-3F91-4D71-A607-F746D94D7627}"/>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251197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C94617-309C-49CC-9D09-F939E8BBAB8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C7B3FF3-2AEA-4F06-B3E4-11115F7AF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172CBCF1-F1D8-44A7-A3C1-82842183567B}"/>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CD8D24E-7F5E-48CF-86A7-BC04E737C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7737BDCE-9FDD-4CDE-A545-BC98326E0A72}"/>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D5B5B4D-5076-48E1-B310-823AA6C1E7D1}"/>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8" name="Segnaposto piè di pagina 7">
            <a:extLst>
              <a:ext uri="{FF2B5EF4-FFF2-40B4-BE49-F238E27FC236}">
                <a16:creationId xmlns:a16="http://schemas.microsoft.com/office/drawing/2014/main" id="{3A628637-7AF9-46E8-93A3-1750D116B60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B72E448-8F9F-47B3-8A6F-4C4A84C5E493}"/>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42013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BA11D4-CD22-4F69-8528-284CA8D19CC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0A25110-BBE7-4AF6-AF0E-01C1FD54A0C2}"/>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4" name="Segnaposto piè di pagina 3">
            <a:extLst>
              <a:ext uri="{FF2B5EF4-FFF2-40B4-BE49-F238E27FC236}">
                <a16:creationId xmlns:a16="http://schemas.microsoft.com/office/drawing/2014/main" id="{CABA599E-CE0E-44B4-BD18-D7BC4CFDBB2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73E0E7F-B884-4769-ABD2-051571C02025}"/>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57791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2ACC2F7-8466-4071-965B-E5C53C0133AA}"/>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3" name="Segnaposto piè di pagina 2">
            <a:extLst>
              <a:ext uri="{FF2B5EF4-FFF2-40B4-BE49-F238E27FC236}">
                <a16:creationId xmlns:a16="http://schemas.microsoft.com/office/drawing/2014/main" id="{55CBD17E-B349-4F94-97B8-C4BD856643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1B9D916-E448-46D0-8EE9-731D9C40B7F4}"/>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407687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C59BC-D856-4393-B8B3-F23735AC45D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48AA916-A32F-47C4-BB8F-E9A03E98A4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A40AD2F-E37B-4DB5-8986-7FF54DB3D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11F4EF54-7D38-4237-9071-15DC6AC64948}"/>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6" name="Segnaposto piè di pagina 5">
            <a:extLst>
              <a:ext uri="{FF2B5EF4-FFF2-40B4-BE49-F238E27FC236}">
                <a16:creationId xmlns:a16="http://schemas.microsoft.com/office/drawing/2014/main" id="{7C2F1B97-CA77-4F0D-B305-7CEBC148CC5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BB65367-4E9D-46FE-96FB-4D2421E63436}"/>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339394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65F772-74C3-4755-9787-7E315D7E7C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94F51BD-0521-4B3C-8B3F-2DF0B6FDB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7E8782F-3889-4977-B939-4C8428404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1750BEB-1ACE-46A5-915A-4B6B735C77E9}"/>
              </a:ext>
            </a:extLst>
          </p:cNvPr>
          <p:cNvSpPr>
            <a:spLocks noGrp="1"/>
          </p:cNvSpPr>
          <p:nvPr>
            <p:ph type="dt" sz="half" idx="10"/>
          </p:nvPr>
        </p:nvSpPr>
        <p:spPr/>
        <p:txBody>
          <a:bodyPr/>
          <a:lstStyle/>
          <a:p>
            <a:fld id="{6FCCD111-C0E8-4E5B-BAF3-C923EFD8711A}" type="datetimeFigureOut">
              <a:rPr lang="it-IT" smtClean="0"/>
              <a:t>13/04/2024</a:t>
            </a:fld>
            <a:endParaRPr lang="it-IT"/>
          </a:p>
        </p:txBody>
      </p:sp>
      <p:sp>
        <p:nvSpPr>
          <p:cNvPr id="6" name="Segnaposto piè di pagina 5">
            <a:extLst>
              <a:ext uri="{FF2B5EF4-FFF2-40B4-BE49-F238E27FC236}">
                <a16:creationId xmlns:a16="http://schemas.microsoft.com/office/drawing/2014/main" id="{0E33D69D-9C9B-4FDF-A4E4-7FE9529B14B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CFBDCF-32C4-4EDA-AF77-E2511D45F0FB}"/>
              </a:ext>
            </a:extLst>
          </p:cNvPr>
          <p:cNvSpPr>
            <a:spLocks noGrp="1"/>
          </p:cNvSpPr>
          <p:nvPr>
            <p:ph type="sldNum" sz="quarter" idx="12"/>
          </p:nvPr>
        </p:nvSpPr>
        <p:spPr/>
        <p:txBody>
          <a:bodyPr/>
          <a:lstStyle/>
          <a:p>
            <a:fld id="{8EE02136-5F34-475B-862E-9874481CF052}" type="slidenum">
              <a:rPr lang="it-IT" smtClean="0"/>
              <a:t>‹N›</a:t>
            </a:fld>
            <a:endParaRPr lang="it-IT"/>
          </a:p>
        </p:txBody>
      </p:sp>
    </p:spTree>
    <p:extLst>
      <p:ext uri="{BB962C8B-B14F-4D97-AF65-F5344CB8AC3E}">
        <p14:creationId xmlns:p14="http://schemas.microsoft.com/office/powerpoint/2010/main" val="3940869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9B3B21A-17CA-4E9C-A728-A7B9AFC6A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9FBD8AE-2C7E-4360-AF76-6E0BBF2CED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66021AC-9C84-4482-BF75-CBE3772DA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CD111-C0E8-4E5B-BAF3-C923EFD8711A}" type="datetimeFigureOut">
              <a:rPr lang="it-IT" smtClean="0"/>
              <a:t>13/04/2024</a:t>
            </a:fld>
            <a:endParaRPr lang="it-IT"/>
          </a:p>
        </p:txBody>
      </p:sp>
      <p:sp>
        <p:nvSpPr>
          <p:cNvPr id="5" name="Segnaposto piè di pagina 4">
            <a:extLst>
              <a:ext uri="{FF2B5EF4-FFF2-40B4-BE49-F238E27FC236}">
                <a16:creationId xmlns:a16="http://schemas.microsoft.com/office/drawing/2014/main" id="{12340045-C813-44EE-AB13-8C2295930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F4F3888-FA79-4F06-A870-584D1CC20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02136-5F34-475B-862E-9874481CF052}" type="slidenum">
              <a:rPr lang="it-IT" smtClean="0"/>
              <a:t>‹N›</a:t>
            </a:fld>
            <a:endParaRPr lang="it-IT"/>
          </a:p>
        </p:txBody>
      </p:sp>
    </p:spTree>
    <p:extLst>
      <p:ext uri="{BB962C8B-B14F-4D97-AF65-F5344CB8AC3E}">
        <p14:creationId xmlns:p14="http://schemas.microsoft.com/office/powerpoint/2010/main" val="207898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15.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customXml" Target="../ink/ink8.xml"/><Relationship Id="rId4"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CE5CE-53A5-4043-9135-06DF4868F13F}"/>
              </a:ext>
            </a:extLst>
          </p:cNvPr>
          <p:cNvSpPr>
            <a:spLocks noGrp="1"/>
          </p:cNvSpPr>
          <p:nvPr>
            <p:ph type="ctrTitle"/>
          </p:nvPr>
        </p:nvSpPr>
        <p:spPr/>
        <p:txBody>
          <a:bodyPr/>
          <a:lstStyle/>
          <a:p>
            <a:r>
              <a:rPr lang="it-IT" dirty="0"/>
              <a:t>Logica AA 23-24</a:t>
            </a:r>
          </a:p>
        </p:txBody>
      </p:sp>
      <p:sp>
        <p:nvSpPr>
          <p:cNvPr id="3" name="Sottotitolo 2">
            <a:extLst>
              <a:ext uri="{FF2B5EF4-FFF2-40B4-BE49-F238E27FC236}">
                <a16:creationId xmlns:a16="http://schemas.microsoft.com/office/drawing/2014/main" id="{9ED772C0-B7D1-49B5-81E8-D2C88E1F677C}"/>
              </a:ext>
            </a:extLst>
          </p:cNvPr>
          <p:cNvSpPr>
            <a:spLocks noGrp="1"/>
          </p:cNvSpPr>
          <p:nvPr>
            <p:ph type="subTitle" idx="1"/>
          </p:nvPr>
        </p:nvSpPr>
        <p:spPr/>
        <p:txBody>
          <a:bodyPr/>
          <a:lstStyle/>
          <a:p>
            <a:r>
              <a:rPr lang="it-IT" dirty="0"/>
              <a:t>Lezioni 25-28</a:t>
            </a:r>
          </a:p>
        </p:txBody>
      </p:sp>
    </p:spTree>
    <p:extLst>
      <p:ext uri="{BB962C8B-B14F-4D97-AF65-F5344CB8AC3E}">
        <p14:creationId xmlns:p14="http://schemas.microsoft.com/office/powerpoint/2010/main" val="280388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754" y="130345"/>
            <a:ext cx="11817484" cy="6647335"/>
          </a:xfrm>
        </p:spPr>
      </p:pic>
    </p:spTree>
    <p:extLst>
      <p:ext uri="{BB962C8B-B14F-4D97-AF65-F5344CB8AC3E}">
        <p14:creationId xmlns:p14="http://schemas.microsoft.com/office/powerpoint/2010/main" val="335064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r>
              <a:rPr lang="it-IT"/>
              <a:t>Regola </a:t>
            </a:r>
            <a:r>
              <a:rPr lang="it-IT">
                <a:sym typeface="Symbol" pitchFamily="18" charset="2"/>
              </a:rPr>
              <a:t>E</a:t>
            </a:r>
            <a:endParaRPr lang="it-IT"/>
          </a:p>
        </p:txBody>
      </p:sp>
      <p:sp>
        <p:nvSpPr>
          <p:cNvPr id="11267" name="Segnaposto contenuto 2"/>
          <p:cNvSpPr>
            <a:spLocks noGrp="1"/>
          </p:cNvSpPr>
          <p:nvPr>
            <p:ph idx="1"/>
          </p:nvPr>
        </p:nvSpPr>
        <p:spPr/>
        <p:txBody>
          <a:bodyPr rtlCol="0">
            <a:normAutofit/>
          </a:bodyPr>
          <a:lstStyle/>
          <a:p>
            <a:pPr>
              <a:defRPr/>
            </a:pPr>
            <a:r>
              <a:rPr lang="it-IT" dirty="0">
                <a:sym typeface="Symbol" pitchFamily="18" charset="2"/>
              </a:rPr>
              <a:t></a:t>
            </a:r>
            <a:r>
              <a:rPr lang="it-IT" dirty="0" err="1">
                <a:sym typeface="Symbol" pitchFamily="18" charset="2"/>
              </a:rPr>
              <a:t>xFx</a:t>
            </a:r>
            <a:r>
              <a:rPr lang="it-IT" dirty="0">
                <a:sym typeface="Symbol" pitchFamily="18" charset="2"/>
              </a:rPr>
              <a:t> </a:t>
            </a:r>
            <a:r>
              <a:rPr lang="it-IT" dirty="0"/>
              <a:t>è come una disgiunzione infinita e quindi questa regola è analoga a </a:t>
            </a:r>
            <a:r>
              <a:rPr lang="it-IT" dirty="0" err="1"/>
              <a:t>vE</a:t>
            </a:r>
            <a:endParaRPr lang="it-IT" dirty="0"/>
          </a:p>
          <a:p>
            <a:pPr>
              <a:defRPr/>
            </a:pPr>
            <a:r>
              <a:rPr lang="it-IT" dirty="0"/>
              <a:t>Guardiamo insieme regola a p. 246 (p. 202), nella prossima diapositiva (riporto la formulazione della vecchia edizione, leggermente diversa da quella della nuova, ma equivalente)</a:t>
            </a:r>
          </a:p>
          <a:p>
            <a:pPr>
              <a:defRPr/>
            </a:pPr>
            <a:endParaRPr lang="it-IT" dirty="0"/>
          </a:p>
        </p:txBody>
      </p:sp>
    </p:spTree>
    <p:extLst>
      <p:ext uri="{BB962C8B-B14F-4D97-AF65-F5344CB8AC3E}">
        <p14:creationId xmlns:p14="http://schemas.microsoft.com/office/powerpoint/2010/main" val="345435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6847" y="142703"/>
            <a:ext cx="11938305" cy="6715297"/>
          </a:xfrm>
        </p:spPr>
      </p:pic>
      <mc:AlternateContent xmlns:mc="http://schemas.openxmlformats.org/markup-compatibility/2006" xmlns:p14="http://schemas.microsoft.com/office/powerpoint/2010/main">
        <mc:Choice Requires="p14">
          <p:contentPart p14:bwMode="auto" r:id="rId3">
            <p14:nvContentPartPr>
              <p14:cNvPr id="13" name="Input penna 12"/>
              <p14:cNvContentPartPr/>
              <p14:nvPr/>
            </p14:nvContentPartPr>
            <p14:xfrm>
              <a:off x="2495948" y="3429078"/>
              <a:ext cx="611640" cy="74880"/>
            </p14:xfrm>
          </p:contentPart>
        </mc:Choice>
        <mc:Fallback xmlns="">
          <p:pic>
            <p:nvPicPr>
              <p:cNvPr id="13" name="Input penna 12"/>
              <p:cNvPicPr/>
              <p:nvPr/>
            </p:nvPicPr>
            <p:blipFill>
              <a:blip r:embed="rId4"/>
              <a:stretch>
                <a:fillRect/>
              </a:stretch>
            </p:blipFill>
            <p:spPr>
              <a:xfrm>
                <a:off x="2376068" y="3188958"/>
                <a:ext cx="85176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put penna 16"/>
              <p14:cNvContentPartPr/>
              <p14:nvPr/>
            </p14:nvContentPartPr>
            <p14:xfrm>
              <a:off x="10076828" y="3589638"/>
              <a:ext cx="890280" cy="34200"/>
            </p14:xfrm>
          </p:contentPart>
        </mc:Choice>
        <mc:Fallback xmlns="">
          <p:pic>
            <p:nvPicPr>
              <p:cNvPr id="17" name="Input penna 16"/>
              <p:cNvPicPr/>
              <p:nvPr/>
            </p:nvPicPr>
            <p:blipFill>
              <a:blip r:embed="rId6"/>
              <a:stretch>
                <a:fillRect/>
              </a:stretch>
            </p:blipFill>
            <p:spPr>
              <a:xfrm>
                <a:off x="10046948" y="3559758"/>
                <a:ext cx="950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put penna 18"/>
              <p14:cNvContentPartPr/>
              <p14:nvPr/>
            </p14:nvContentPartPr>
            <p14:xfrm>
              <a:off x="1717628" y="3879078"/>
              <a:ext cx="1254600" cy="43920"/>
            </p14:xfrm>
          </p:contentPart>
        </mc:Choice>
        <mc:Fallback xmlns="">
          <p:pic>
            <p:nvPicPr>
              <p:cNvPr id="19" name="Input penna 18"/>
              <p:cNvPicPr/>
              <p:nvPr/>
            </p:nvPicPr>
            <p:blipFill>
              <a:blip r:embed="rId8"/>
              <a:stretch>
                <a:fillRect/>
              </a:stretch>
            </p:blipFill>
            <p:spPr>
              <a:xfrm>
                <a:off x="1687748" y="3849198"/>
                <a:ext cx="13143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put penna 20"/>
              <p14:cNvContentPartPr/>
              <p14:nvPr/>
            </p14:nvContentPartPr>
            <p14:xfrm>
              <a:off x="9786668" y="3577398"/>
              <a:ext cx="340200" cy="59040"/>
            </p14:xfrm>
          </p:contentPart>
        </mc:Choice>
        <mc:Fallback xmlns="">
          <p:pic>
            <p:nvPicPr>
              <p:cNvPr id="21" name="Input penna 20"/>
              <p:cNvPicPr/>
              <p:nvPr/>
            </p:nvPicPr>
            <p:blipFill>
              <a:blip r:embed="rId10"/>
              <a:stretch>
                <a:fillRect/>
              </a:stretch>
            </p:blipFill>
            <p:spPr>
              <a:xfrm>
                <a:off x="9756788" y="3547518"/>
                <a:ext cx="399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put penna 21"/>
              <p14:cNvContentPartPr/>
              <p14:nvPr/>
            </p14:nvContentPartPr>
            <p14:xfrm>
              <a:off x="6129428" y="3754518"/>
              <a:ext cx="963720" cy="121680"/>
            </p14:xfrm>
          </p:contentPart>
        </mc:Choice>
        <mc:Fallback xmlns="">
          <p:pic>
            <p:nvPicPr>
              <p:cNvPr id="22" name="Input penna 21"/>
              <p:cNvPicPr/>
              <p:nvPr/>
            </p:nvPicPr>
            <p:blipFill>
              <a:blip r:embed="rId12"/>
              <a:stretch>
                <a:fillRect/>
              </a:stretch>
            </p:blipFill>
            <p:spPr>
              <a:xfrm>
                <a:off x="6009188" y="3514758"/>
                <a:ext cx="1203840" cy="601560"/>
              </a:xfrm>
              <a:prstGeom prst="rect">
                <a:avLst/>
              </a:prstGeom>
            </p:spPr>
          </p:pic>
        </mc:Fallback>
      </mc:AlternateContent>
    </p:spTree>
    <p:extLst>
      <p:ext uri="{BB962C8B-B14F-4D97-AF65-F5344CB8AC3E}">
        <p14:creationId xmlns:p14="http://schemas.microsoft.com/office/powerpoint/2010/main" val="411401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Nota su eliminazione dell'esistenziale</a:t>
            </a:r>
          </a:p>
        </p:txBody>
      </p:sp>
      <p:sp>
        <p:nvSpPr>
          <p:cNvPr id="3" name="Segnaposto contenuto 2"/>
          <p:cNvSpPr>
            <a:spLocks noGrp="1"/>
          </p:cNvSpPr>
          <p:nvPr>
            <p:ph idx="1"/>
          </p:nvPr>
        </p:nvSpPr>
        <p:spPr/>
        <p:txBody>
          <a:bodyPr/>
          <a:lstStyle/>
          <a:p>
            <a:pPr>
              <a:defRPr/>
            </a:pPr>
            <a:r>
              <a:rPr lang="it-IT"/>
              <a:t>NB1 La costante "arbitraria" che si sceglie non deve essere già presente nella formula che si ipotizza</a:t>
            </a:r>
          </a:p>
          <a:p>
            <a:pPr>
              <a:defRPr/>
            </a:pPr>
            <a:r>
              <a:rPr lang="it-IT"/>
              <a:t>NB2 La costante arbitraria non deve comparire nella conclusione del ragionamento ipotetico</a:t>
            </a:r>
          </a:p>
          <a:p>
            <a:pPr>
              <a:defRPr/>
            </a:pPr>
            <a:r>
              <a:rPr lang="it-IT"/>
              <a:t>NB3 La costante arbitraria non deve comparire in assunzioni o ipotesi in vigore</a:t>
            </a:r>
          </a:p>
        </p:txBody>
      </p:sp>
    </p:spTree>
    <p:extLst>
      <p:ext uri="{BB962C8B-B14F-4D97-AF65-F5344CB8AC3E}">
        <p14:creationId xmlns:p14="http://schemas.microsoft.com/office/powerpoint/2010/main" val="399767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endParaRPr lang="it-IT"/>
          </a:p>
        </p:txBody>
      </p:sp>
      <p:sp>
        <p:nvSpPr>
          <p:cNvPr id="4099" name="Segnaposto contenuto 2"/>
          <p:cNvSpPr>
            <a:spLocks noGrp="1"/>
          </p:cNvSpPr>
          <p:nvPr>
            <p:ph idx="1"/>
          </p:nvPr>
        </p:nvSpPr>
        <p:spPr/>
        <p:txBody>
          <a:bodyPr/>
          <a:lstStyle/>
          <a:p>
            <a:r>
              <a:rPr lang="it-IT"/>
              <a:t>Guardiamo un semplice esempio che richiede </a:t>
            </a:r>
            <a:r>
              <a:rPr lang="it-IT">
                <a:sym typeface="Symbol" pitchFamily="18" charset="2"/>
              </a:rPr>
              <a:t>E (prossima slide)</a:t>
            </a:r>
            <a:endParaRPr lang="it-IT"/>
          </a:p>
        </p:txBody>
      </p:sp>
    </p:spTree>
    <p:extLst>
      <p:ext uri="{BB962C8B-B14F-4D97-AF65-F5344CB8AC3E}">
        <p14:creationId xmlns:p14="http://schemas.microsoft.com/office/powerpoint/2010/main" val="3651682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676400" y="76201"/>
            <a:ext cx="8229600" cy="563563"/>
          </a:xfrm>
        </p:spPr>
        <p:txBody>
          <a:bodyPr rtlCol="0">
            <a:normAutofit fontScale="90000"/>
          </a:bodyPr>
          <a:lstStyle/>
          <a:p>
            <a:pPr>
              <a:defRPr/>
            </a:pPr>
            <a:r>
              <a:rPr lang="it-IT" dirty="0"/>
              <a:t>Esercizio risolto 7.13, p. 242</a:t>
            </a:r>
          </a:p>
        </p:txBody>
      </p:sp>
      <p:sp>
        <p:nvSpPr>
          <p:cNvPr id="5123" name="Rectangle 3"/>
          <p:cNvSpPr>
            <a:spLocks noChangeArrowheads="1"/>
          </p:cNvSpPr>
          <p:nvPr/>
        </p:nvSpPr>
        <p:spPr bwMode="auto">
          <a:xfrm>
            <a:off x="1676400" y="1752601"/>
            <a:ext cx="8229600" cy="563563"/>
          </a:xfrm>
          <a:prstGeom prst="rect">
            <a:avLst/>
          </a:prstGeom>
          <a:noFill/>
          <a:ln w="9525">
            <a:noFill/>
            <a:miter lim="800000"/>
            <a:headEnd/>
            <a:tailEnd/>
          </a:ln>
        </p:spPr>
        <p:txBody>
          <a:bodyPr anchor="ctr"/>
          <a:lstStyle/>
          <a:p>
            <a:r>
              <a:rPr lang="it-IT" sz="4000">
                <a:solidFill>
                  <a:schemeClr val="tx2"/>
                </a:solidFill>
                <a:latin typeface="Calibri" pitchFamily="34" charset="0"/>
              </a:rPr>
              <a:t>Soluzione</a:t>
            </a:r>
          </a:p>
        </p:txBody>
      </p:sp>
      <p:pic>
        <p:nvPicPr>
          <p:cNvPr id="5124" name="Picture 6"/>
          <p:cNvPicPr>
            <a:picLocks noChangeAspect="1" noChangeArrowheads="1"/>
          </p:cNvPicPr>
          <p:nvPr/>
        </p:nvPicPr>
        <p:blipFill>
          <a:blip r:embed="rId3" cstate="print"/>
          <a:srcRect/>
          <a:stretch>
            <a:fillRect/>
          </a:stretch>
        </p:blipFill>
        <p:spPr bwMode="auto">
          <a:xfrm>
            <a:off x="3800475" y="685800"/>
            <a:ext cx="4591050" cy="1104900"/>
          </a:xfrm>
          <a:prstGeom prst="rect">
            <a:avLst/>
          </a:prstGeom>
          <a:noFill/>
          <a:ln w="9525">
            <a:noFill/>
            <a:miter lim="800000"/>
            <a:headEnd/>
            <a:tailEnd/>
          </a:ln>
        </p:spPr>
      </p:pic>
      <p:pic>
        <p:nvPicPr>
          <p:cNvPr id="242695" name="Picture 7"/>
          <p:cNvPicPr>
            <a:picLocks noChangeAspect="1" noChangeArrowheads="1"/>
          </p:cNvPicPr>
          <p:nvPr/>
        </p:nvPicPr>
        <p:blipFill>
          <a:blip r:embed="rId4" cstate="print"/>
          <a:srcRect/>
          <a:stretch>
            <a:fillRect/>
          </a:stretch>
        </p:blipFill>
        <p:spPr bwMode="auto">
          <a:xfrm>
            <a:off x="1843089" y="2362200"/>
            <a:ext cx="8505825" cy="3943350"/>
          </a:xfrm>
          <a:prstGeom prst="rect">
            <a:avLst/>
          </a:prstGeom>
          <a:noFill/>
          <a:ln w="9525">
            <a:noFill/>
            <a:miter lim="800000"/>
            <a:headEnd/>
            <a:tailEnd/>
          </a:ln>
        </p:spPr>
      </p:pic>
    </p:spTree>
    <p:extLst>
      <p:ext uri="{BB962C8B-B14F-4D97-AF65-F5344CB8AC3E}">
        <p14:creationId xmlns:p14="http://schemas.microsoft.com/office/powerpoint/2010/main" val="121695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2695"/>
                                        </p:tgtEl>
                                        <p:attrNameLst>
                                          <p:attrName>style.visibility</p:attrName>
                                        </p:attrNameLst>
                                      </p:cBhvr>
                                      <p:to>
                                        <p:strVal val="visible"/>
                                      </p:to>
                                    </p:set>
                                    <p:animEffect transition="in" filter="dissolve">
                                      <p:cBhvr>
                                        <p:cTn id="7" dur="500"/>
                                        <p:tgtEl>
                                          <p:spTgt spid="242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Analogia con eliminazione della </a:t>
            </a:r>
            <a:r>
              <a:rPr lang="it-IT" dirty="0" err="1"/>
              <a:t>disg</a:t>
            </a:r>
            <a:r>
              <a:rPr lang="it-IT" dirty="0"/>
              <a:t>.</a:t>
            </a:r>
          </a:p>
        </p:txBody>
      </p:sp>
      <p:sp>
        <p:nvSpPr>
          <p:cNvPr id="3" name="Segnaposto contenuto 2"/>
          <p:cNvSpPr>
            <a:spLocks noGrp="1"/>
          </p:cNvSpPr>
          <p:nvPr>
            <p:ph idx="1"/>
          </p:nvPr>
        </p:nvSpPr>
        <p:spPr/>
        <p:txBody>
          <a:bodyPr>
            <a:normAutofit lnSpcReduction="10000"/>
          </a:bodyPr>
          <a:lstStyle/>
          <a:p>
            <a:r>
              <a:rPr lang="it-IT" dirty="0">
                <a:sym typeface="Symbol" panose="05050102010706020507" pitchFamily="18" charset="2"/>
              </a:rPr>
              <a:t></a:t>
            </a:r>
            <a:r>
              <a:rPr lang="it-IT" dirty="0" err="1"/>
              <a:t>xFx</a:t>
            </a:r>
            <a:r>
              <a:rPr lang="it-IT" dirty="0"/>
              <a:t> , ossia  Fa v </a:t>
            </a:r>
            <a:r>
              <a:rPr lang="it-IT" dirty="0" err="1"/>
              <a:t>Fb</a:t>
            </a:r>
            <a:r>
              <a:rPr lang="it-IT" dirty="0"/>
              <a:t> v </a:t>
            </a:r>
            <a:r>
              <a:rPr lang="it-IT" dirty="0" err="1"/>
              <a:t>Fc</a:t>
            </a:r>
            <a:r>
              <a:rPr lang="it-IT" dirty="0"/>
              <a:t> v ……</a:t>
            </a:r>
          </a:p>
          <a:p>
            <a:r>
              <a:rPr lang="it-IT" dirty="0"/>
              <a:t>Fa ----</a:t>
            </a:r>
            <a:r>
              <a:rPr lang="it-IT" dirty="0">
                <a:sym typeface="Wingdings" panose="05000000000000000000" pitchFamily="2" charset="2"/>
              </a:rPr>
              <a:t> C</a:t>
            </a:r>
          </a:p>
          <a:p>
            <a:r>
              <a:rPr lang="it-IT" dirty="0" err="1">
                <a:sym typeface="Wingdings" panose="05000000000000000000" pitchFamily="2" charset="2"/>
              </a:rPr>
              <a:t>Fb</a:t>
            </a:r>
            <a:r>
              <a:rPr lang="it-IT" dirty="0">
                <a:sym typeface="Wingdings" panose="05000000000000000000" pitchFamily="2" charset="2"/>
              </a:rPr>
              <a:t> ---- C </a:t>
            </a:r>
          </a:p>
          <a:p>
            <a:r>
              <a:rPr lang="it-IT" dirty="0" err="1">
                <a:sym typeface="Wingdings" panose="05000000000000000000" pitchFamily="2" charset="2"/>
              </a:rPr>
              <a:t>Fc</a:t>
            </a:r>
            <a:r>
              <a:rPr lang="it-IT" dirty="0">
                <a:sym typeface="Wingdings" panose="05000000000000000000" pitchFamily="2" charset="2"/>
              </a:rPr>
              <a:t>  --- C  </a:t>
            </a:r>
          </a:p>
          <a:p>
            <a:r>
              <a:rPr lang="it-IT" dirty="0" err="1">
                <a:sym typeface="Wingdings" panose="05000000000000000000" pitchFamily="2" charset="2"/>
              </a:rPr>
              <a:t>Fd</a:t>
            </a:r>
            <a:r>
              <a:rPr lang="it-IT" dirty="0">
                <a:sym typeface="Wingdings" panose="05000000000000000000" pitchFamily="2" charset="2"/>
              </a:rPr>
              <a:t> ---   C </a:t>
            </a:r>
          </a:p>
          <a:p>
            <a:r>
              <a:rPr lang="it-IT" dirty="0">
                <a:sym typeface="Wingdings" panose="05000000000000000000" pitchFamily="2" charset="2"/>
              </a:rPr>
              <a:t>.</a:t>
            </a:r>
          </a:p>
          <a:p>
            <a:r>
              <a:rPr lang="it-IT" dirty="0">
                <a:sym typeface="Wingdings" panose="05000000000000000000" pitchFamily="2" charset="2"/>
              </a:rPr>
              <a:t>.</a:t>
            </a:r>
          </a:p>
          <a:p>
            <a:r>
              <a:rPr lang="it-IT" dirty="0">
                <a:sym typeface="Wingdings" panose="05000000000000000000" pitchFamily="2" charset="2"/>
              </a:rPr>
              <a:t>.</a:t>
            </a:r>
          </a:p>
          <a:p>
            <a:r>
              <a:rPr lang="it-IT" dirty="0">
                <a:sym typeface="Wingdings" panose="05000000000000000000" pitchFamily="2" charset="2"/>
              </a:rPr>
              <a:t>C</a:t>
            </a:r>
            <a:endParaRPr lang="it-IT" dirty="0"/>
          </a:p>
        </p:txBody>
      </p:sp>
    </p:spTree>
    <p:extLst>
      <p:ext uri="{BB962C8B-B14F-4D97-AF65-F5344CB8AC3E}">
        <p14:creationId xmlns:p14="http://schemas.microsoft.com/office/powerpoint/2010/main" val="642656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Raccomandazione</a:t>
            </a:r>
          </a:p>
        </p:txBody>
      </p:sp>
      <p:sp>
        <p:nvSpPr>
          <p:cNvPr id="3" name="Segnaposto contenuto 2"/>
          <p:cNvSpPr>
            <a:spLocks noGrp="1"/>
          </p:cNvSpPr>
          <p:nvPr>
            <p:ph idx="1"/>
          </p:nvPr>
        </p:nvSpPr>
        <p:spPr/>
        <p:txBody>
          <a:bodyPr/>
          <a:lstStyle/>
          <a:p>
            <a:r>
              <a:rPr lang="it-IT" dirty="0"/>
              <a:t>Guardare attentamente le restrizioni nella regola </a:t>
            </a:r>
            <a:r>
              <a:rPr lang="it-IT" dirty="0">
                <a:sym typeface="Symbol" pitchFamily="18" charset="2"/>
              </a:rPr>
              <a:t></a:t>
            </a:r>
            <a:r>
              <a:rPr lang="it-IT" dirty="0"/>
              <a:t>I e la spiegazione degli errori logici nei quali si incorrerebbe se non venissero osservate (pp. 240-241) (pp. 196-197)</a:t>
            </a:r>
          </a:p>
          <a:p>
            <a:r>
              <a:rPr lang="it-IT" dirty="0"/>
              <a:t>Guardare attentamente le restrizioni nella regola </a:t>
            </a:r>
            <a:r>
              <a:rPr lang="it-IT" dirty="0">
                <a:sym typeface="Symbol" pitchFamily="18" charset="2"/>
              </a:rPr>
              <a:t>E </a:t>
            </a:r>
            <a:r>
              <a:rPr lang="it-IT" dirty="0" err="1"/>
              <a:t>e</a:t>
            </a:r>
            <a:r>
              <a:rPr lang="it-IT" dirty="0"/>
              <a:t> la spiegazione degli errori logici nei quali si incorrerebbe se non venissero osservate (pp. 247-248) (pp. 202-204)</a:t>
            </a:r>
          </a:p>
          <a:p>
            <a:endParaRPr lang="it-IT" dirty="0"/>
          </a:p>
          <a:p>
            <a:endParaRPr lang="it-IT" dirty="0"/>
          </a:p>
        </p:txBody>
      </p:sp>
    </p:spTree>
    <p:extLst>
      <p:ext uri="{BB962C8B-B14F-4D97-AF65-F5344CB8AC3E}">
        <p14:creationId xmlns:p14="http://schemas.microsoft.com/office/powerpoint/2010/main" val="38650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Strategie dimostrative</a:t>
            </a:r>
          </a:p>
        </p:txBody>
      </p:sp>
      <p:sp>
        <p:nvSpPr>
          <p:cNvPr id="3" name="Segnaposto contenuto 2"/>
          <p:cNvSpPr>
            <a:spLocks noGrp="1"/>
          </p:cNvSpPr>
          <p:nvPr>
            <p:ph idx="1"/>
          </p:nvPr>
        </p:nvSpPr>
        <p:spPr/>
        <p:txBody>
          <a:bodyPr>
            <a:normAutofit/>
          </a:bodyPr>
          <a:lstStyle/>
          <a:p>
            <a:r>
              <a:rPr lang="it-IT" dirty="0"/>
              <a:t>v. pp. 250-251 (pp. 206-207)</a:t>
            </a:r>
          </a:p>
          <a:p>
            <a:r>
              <a:rPr lang="it-IT" dirty="0"/>
              <a:t>per dimostrare una conclusione quantificata </a:t>
            </a:r>
            <a:r>
              <a:rPr lang="it-IT" dirty="0" err="1"/>
              <a:t>esistenzialmente</a:t>
            </a:r>
            <a:r>
              <a:rPr lang="it-IT" dirty="0"/>
              <a:t> o universalmente, la strategia tipica consiste nel dimostrare una </a:t>
            </a:r>
            <a:r>
              <a:rPr lang="it-IT" dirty="0" err="1"/>
              <a:t>fbf</a:t>
            </a:r>
            <a:r>
              <a:rPr lang="it-IT" dirty="0"/>
              <a:t> dalla quale la conclusione possa ottenersi per ∀I o per ∃I</a:t>
            </a:r>
          </a:p>
          <a:p>
            <a:r>
              <a:rPr lang="it-IT" dirty="0"/>
              <a:t>Quindi, per dimostrare per es. ∀</a:t>
            </a:r>
            <a:r>
              <a:rPr lang="it-IT" dirty="0" err="1"/>
              <a:t>xFx</a:t>
            </a:r>
            <a:r>
              <a:rPr lang="it-IT" dirty="0"/>
              <a:t>, provare a dimostrare Fa (laddove "a" è "arbitraria") e poi usare ∀I</a:t>
            </a:r>
          </a:p>
          <a:p>
            <a:r>
              <a:rPr lang="it-IT" dirty="0"/>
              <a:t>Per dimostrare per es. ∃</a:t>
            </a:r>
            <a:r>
              <a:rPr lang="it-IT" dirty="0" err="1"/>
              <a:t>xFx</a:t>
            </a:r>
            <a:r>
              <a:rPr lang="it-IT" dirty="0"/>
              <a:t>, provare a dimostrare Fa (per un qualche a) e poi usare ∃I</a:t>
            </a:r>
          </a:p>
        </p:txBody>
      </p:sp>
    </p:spTree>
    <p:extLst>
      <p:ext uri="{BB962C8B-B14F-4D97-AF65-F5344CB8AC3E}">
        <p14:creationId xmlns:p14="http://schemas.microsoft.com/office/powerpoint/2010/main" val="304507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a:t>
            </a:r>
            <a:r>
              <a:rPr lang="it-IT" dirty="0" err="1"/>
              <a:t>cont</a:t>
            </a:r>
            <a:r>
              <a:rPr lang="it-IT" dirty="0"/>
              <a:t>.)</a:t>
            </a:r>
          </a:p>
        </p:txBody>
      </p:sp>
      <p:sp>
        <p:nvSpPr>
          <p:cNvPr id="3" name="Segnaposto contenuto 2"/>
          <p:cNvSpPr>
            <a:spLocks noGrp="1"/>
          </p:cNvSpPr>
          <p:nvPr>
            <p:ph idx="1"/>
          </p:nvPr>
        </p:nvSpPr>
        <p:spPr/>
        <p:txBody>
          <a:bodyPr>
            <a:normAutofit/>
          </a:bodyPr>
          <a:lstStyle/>
          <a:p>
            <a:r>
              <a:rPr lang="it-IT" dirty="0"/>
              <a:t>Se abbiamo per es. ∃</a:t>
            </a:r>
            <a:r>
              <a:rPr lang="it-IT" dirty="0" err="1"/>
              <a:t>xFx</a:t>
            </a:r>
            <a:r>
              <a:rPr lang="it-IT" dirty="0"/>
              <a:t> tra le premesse, provare a sfruttarlo ipotizzando Fa (laddove "a" è "arbitraria") per derivare da Fa la conclusione desiderata (usando poi ∃E)</a:t>
            </a:r>
          </a:p>
          <a:p>
            <a:r>
              <a:rPr lang="it-IT" dirty="0"/>
              <a:t>Tipicamente, se abbiamo a disposizione una formula quantificata universalmente, dobbiamo sfruttarla esemplificando a costanti già introdotte (per es. in un'ipotesi fatta per sfruttare ∃E)</a:t>
            </a:r>
          </a:p>
          <a:p>
            <a:r>
              <a:rPr lang="it-IT" dirty="0"/>
              <a:t>Tipicamente, dobbiamo liberarci dei quantificatori, sfruttare le regole della logica proposizionale e poi reintrodurre i quantificatori.</a:t>
            </a:r>
          </a:p>
          <a:p>
            <a:endParaRPr lang="it-IT" dirty="0"/>
          </a:p>
        </p:txBody>
      </p:sp>
    </p:spTree>
    <p:extLst>
      <p:ext uri="{BB962C8B-B14F-4D97-AF65-F5344CB8AC3E}">
        <p14:creationId xmlns:p14="http://schemas.microsoft.com/office/powerpoint/2010/main" val="313586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69EBB7-FE77-40F5-85C2-F0BA575C43B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D8E1AF9-B498-4B34-9B11-39579E411FCD}"/>
              </a:ext>
            </a:extLst>
          </p:cNvPr>
          <p:cNvSpPr>
            <a:spLocks noGrp="1"/>
          </p:cNvSpPr>
          <p:nvPr>
            <p:ph idx="1"/>
          </p:nvPr>
        </p:nvSpPr>
        <p:spPr/>
        <p:txBody>
          <a:bodyPr/>
          <a:lstStyle/>
          <a:p>
            <a:r>
              <a:rPr lang="it-IT" dirty="0"/>
              <a:t>Lezioni 25-26</a:t>
            </a:r>
          </a:p>
          <a:p>
            <a:r>
              <a:rPr lang="it-IT"/>
              <a:t>11/4/28</a:t>
            </a:r>
            <a:endParaRPr lang="it-IT" dirty="0"/>
          </a:p>
        </p:txBody>
      </p:sp>
    </p:spTree>
    <p:extLst>
      <p:ext uri="{BB962C8B-B14F-4D97-AF65-F5344CB8AC3E}">
        <p14:creationId xmlns:p14="http://schemas.microsoft.com/office/powerpoint/2010/main" val="369786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Esempio</a:t>
            </a:r>
          </a:p>
        </p:txBody>
      </p:sp>
      <p:sp>
        <p:nvSpPr>
          <p:cNvPr id="3" name="Segnaposto contenuto 2"/>
          <p:cNvSpPr>
            <a:spLocks noGrp="1"/>
          </p:cNvSpPr>
          <p:nvPr>
            <p:ph idx="1"/>
          </p:nvPr>
        </p:nvSpPr>
        <p:spPr/>
        <p:txBody>
          <a:bodyPr>
            <a:normAutofit lnSpcReduction="10000"/>
          </a:bodyPr>
          <a:lstStyle/>
          <a:p>
            <a:r>
              <a:rPr lang="it-IT" dirty="0"/>
              <a:t>Consideriamo es. 7.16 p. 249 (p. 205), ossia</a:t>
            </a:r>
          </a:p>
          <a:p>
            <a:pPr>
              <a:buNone/>
            </a:pPr>
            <a:r>
              <a:rPr lang="it-IT" dirty="0"/>
              <a:t>		   Dimostrare: ∃x∀</a:t>
            </a:r>
            <a:r>
              <a:rPr lang="it-IT" dirty="0" err="1"/>
              <a:t>yRxy</a:t>
            </a:r>
            <a:r>
              <a:rPr lang="it-IT" dirty="0"/>
              <a:t> |– ∀y∃</a:t>
            </a:r>
            <a:r>
              <a:rPr lang="it-IT" dirty="0" err="1"/>
              <a:t>xRxy</a:t>
            </a:r>
            <a:endParaRPr lang="it-IT" dirty="0"/>
          </a:p>
          <a:p>
            <a:r>
              <a:rPr lang="it-IT" dirty="0"/>
              <a:t>Strategia:</a:t>
            </a:r>
          </a:p>
          <a:p>
            <a:r>
              <a:rPr lang="it-IT" dirty="0"/>
              <a:t>dal momento che abbiamo a disposizione come premessa ∃x</a:t>
            </a:r>
            <a:r>
              <a:rPr lang="it-IT" dirty="0">
                <a:sym typeface="Symbol"/>
              </a:rPr>
              <a:t></a:t>
            </a:r>
            <a:r>
              <a:rPr lang="it-IT" dirty="0" err="1"/>
              <a:t>yRxy</a:t>
            </a:r>
            <a:r>
              <a:rPr lang="it-IT" dirty="0"/>
              <a:t> proviamo a sfruttarla ipotizzando per un a arbitrario: </a:t>
            </a:r>
            <a:r>
              <a:rPr lang="it-IT" dirty="0">
                <a:sym typeface="Symbol"/>
              </a:rPr>
              <a:t></a:t>
            </a:r>
            <a:r>
              <a:rPr lang="it-IT" dirty="0" err="1"/>
              <a:t>yRay</a:t>
            </a:r>
            <a:r>
              <a:rPr lang="it-IT" dirty="0"/>
              <a:t>.</a:t>
            </a:r>
          </a:p>
          <a:p>
            <a:r>
              <a:rPr lang="it-IT" dirty="0"/>
              <a:t>Siccome da tale ipotesi vogliamo ∀y∃</a:t>
            </a:r>
            <a:r>
              <a:rPr lang="it-IT" dirty="0" err="1"/>
              <a:t>xRxy</a:t>
            </a:r>
            <a:r>
              <a:rPr lang="it-IT" dirty="0"/>
              <a:t>, cerchiamo di dimostrare, per un b arbitrario, ∃</a:t>
            </a:r>
            <a:r>
              <a:rPr lang="it-IT" dirty="0" err="1"/>
              <a:t>xRxb</a:t>
            </a:r>
            <a:endParaRPr lang="it-IT" dirty="0"/>
          </a:p>
          <a:p>
            <a:r>
              <a:rPr lang="it-IT" dirty="0"/>
              <a:t>Per ottenere ∃</a:t>
            </a:r>
            <a:r>
              <a:rPr lang="it-IT" dirty="0" err="1"/>
              <a:t>xRxb</a:t>
            </a:r>
            <a:r>
              <a:rPr lang="it-IT" dirty="0"/>
              <a:t>, ci basta mostrare, per es., </a:t>
            </a:r>
            <a:r>
              <a:rPr lang="it-IT" dirty="0" err="1"/>
              <a:t>Rab</a:t>
            </a:r>
            <a:r>
              <a:rPr lang="it-IT" dirty="0"/>
              <a:t>, che possiamo ottenere da </a:t>
            </a:r>
            <a:r>
              <a:rPr lang="it-IT" dirty="0">
                <a:sym typeface="Symbol"/>
              </a:rPr>
              <a:t></a:t>
            </a:r>
            <a:r>
              <a:rPr lang="it-IT" dirty="0" err="1"/>
              <a:t>yRay</a:t>
            </a:r>
            <a:r>
              <a:rPr lang="it-IT" dirty="0"/>
              <a:t>.</a:t>
            </a:r>
          </a:p>
          <a:p>
            <a:r>
              <a:rPr lang="it-IT" dirty="0"/>
              <a:t>Guardiamo insieme la dimostrazione nel libro (prossima slide)</a:t>
            </a:r>
          </a:p>
        </p:txBody>
      </p:sp>
    </p:spTree>
    <p:extLst>
      <p:ext uri="{BB962C8B-B14F-4D97-AF65-F5344CB8AC3E}">
        <p14:creationId xmlns:p14="http://schemas.microsoft.com/office/powerpoint/2010/main" val="295336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697" y="179774"/>
            <a:ext cx="11872401" cy="6678226"/>
          </a:xfrm>
        </p:spPr>
      </p:pic>
    </p:spTree>
    <p:extLst>
      <p:ext uri="{BB962C8B-B14F-4D97-AF65-F5344CB8AC3E}">
        <p14:creationId xmlns:p14="http://schemas.microsoft.com/office/powerpoint/2010/main" val="126666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E1AAB-2083-4591-85FC-BCF114D09CA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9E36A7E-190D-48B2-8DB5-BE00CB2A3265}"/>
              </a:ext>
            </a:extLst>
          </p:cNvPr>
          <p:cNvSpPr>
            <a:spLocks noGrp="1"/>
          </p:cNvSpPr>
          <p:nvPr>
            <p:ph idx="1"/>
          </p:nvPr>
        </p:nvSpPr>
        <p:spPr/>
        <p:txBody>
          <a:bodyPr/>
          <a:lstStyle/>
          <a:p>
            <a:r>
              <a:rPr lang="it-IT" dirty="0"/>
              <a:t>Lezioni 27-28</a:t>
            </a:r>
          </a:p>
          <a:p>
            <a:r>
              <a:rPr lang="it-IT" dirty="0"/>
              <a:t>12/4/24</a:t>
            </a:r>
          </a:p>
        </p:txBody>
      </p:sp>
    </p:spTree>
    <p:extLst>
      <p:ext uri="{BB962C8B-B14F-4D97-AF65-F5344CB8AC3E}">
        <p14:creationId xmlns:p14="http://schemas.microsoft.com/office/powerpoint/2010/main" val="533023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2BC04B-2278-4AA8-AB4F-AD3C919C14D9}"/>
              </a:ext>
            </a:extLst>
          </p:cNvPr>
          <p:cNvSpPr>
            <a:spLocks noGrp="1"/>
          </p:cNvSpPr>
          <p:nvPr>
            <p:ph type="title"/>
          </p:nvPr>
        </p:nvSpPr>
        <p:spPr/>
        <p:txBody>
          <a:bodyPr/>
          <a:lstStyle/>
          <a:p>
            <a:r>
              <a:rPr lang="it-IT" dirty="0"/>
              <a:t>Compiti 4 e 5</a:t>
            </a:r>
          </a:p>
        </p:txBody>
      </p:sp>
      <p:sp>
        <p:nvSpPr>
          <p:cNvPr id="3" name="Segnaposto contenuto 2">
            <a:extLst>
              <a:ext uri="{FF2B5EF4-FFF2-40B4-BE49-F238E27FC236}">
                <a16:creationId xmlns:a16="http://schemas.microsoft.com/office/drawing/2014/main" id="{EF5642AC-6B77-4568-8C6F-F9FB8F7D4804}"/>
              </a:ext>
            </a:extLst>
          </p:cNvPr>
          <p:cNvSpPr>
            <a:spLocks noGrp="1"/>
          </p:cNvSpPr>
          <p:nvPr>
            <p:ph idx="1"/>
          </p:nvPr>
        </p:nvSpPr>
        <p:spPr/>
        <p:txBody>
          <a:bodyPr/>
          <a:lstStyle/>
          <a:p>
            <a:r>
              <a:rPr lang="it-IT" dirty="0"/>
              <a:t>Inserirò il compito 5 nel sito del corso domani mattina</a:t>
            </a:r>
          </a:p>
          <a:p>
            <a:r>
              <a:rPr lang="it-IT" dirty="0"/>
              <a:t>Da consegnare come al solito al dott. Graziani entro venerdì 19 Aprile</a:t>
            </a:r>
          </a:p>
          <a:p>
            <a:r>
              <a:rPr lang="it-IT" dirty="0"/>
              <a:t>Domani mattina metterò nel sito anche le soluzioni al compito 4</a:t>
            </a:r>
          </a:p>
          <a:p>
            <a:r>
              <a:rPr lang="it-IT" dirty="0"/>
              <a:t>Sabato 20 aprile metterò nel sito le soluzioni al compito 5</a:t>
            </a:r>
          </a:p>
        </p:txBody>
      </p:sp>
    </p:spTree>
    <p:extLst>
      <p:ext uri="{BB962C8B-B14F-4D97-AF65-F5344CB8AC3E}">
        <p14:creationId xmlns:p14="http://schemas.microsoft.com/office/powerpoint/2010/main" val="414030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r>
              <a:rPr lang="it-IT" dirty="0"/>
              <a:t>Regole di equivalenza SQ</a:t>
            </a:r>
          </a:p>
        </p:txBody>
      </p:sp>
      <p:sp>
        <p:nvSpPr>
          <p:cNvPr id="10243" name="Segnaposto contenuto 2"/>
          <p:cNvSpPr>
            <a:spLocks noGrp="1"/>
          </p:cNvSpPr>
          <p:nvPr>
            <p:ph idx="1"/>
          </p:nvPr>
        </p:nvSpPr>
        <p:spPr/>
        <p:txBody>
          <a:bodyPr>
            <a:normAutofit/>
          </a:bodyPr>
          <a:lstStyle/>
          <a:p>
            <a:r>
              <a:rPr lang="it-IT" dirty="0"/>
              <a:t>Guardare tabella 7.2, p. 262 (p. 215)</a:t>
            </a:r>
          </a:p>
          <a:p>
            <a:r>
              <a:rPr lang="it-IT" dirty="0"/>
              <a:t>Riporto qui la tabella della vecchia edizione, dove qualche frase è leggermente diversa</a:t>
            </a:r>
          </a:p>
          <a:p>
            <a:r>
              <a:rPr lang="it-IT" dirty="0"/>
              <a:t>prossima slide ...</a:t>
            </a:r>
          </a:p>
          <a:p>
            <a:endParaRPr lang="it-IT" dirty="0"/>
          </a:p>
        </p:txBody>
      </p:sp>
    </p:spTree>
    <p:extLst>
      <p:ext uri="{BB962C8B-B14F-4D97-AF65-F5344CB8AC3E}">
        <p14:creationId xmlns:p14="http://schemas.microsoft.com/office/powerpoint/2010/main" val="323500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349" y="272449"/>
            <a:ext cx="11983651" cy="6740804"/>
          </a:xfrm>
          <a:prstGeom prst="rect">
            <a:avLst/>
          </a:prstGeom>
        </p:spPr>
      </p:pic>
    </p:spTree>
    <p:extLst>
      <p:ext uri="{BB962C8B-B14F-4D97-AF65-F5344CB8AC3E}">
        <p14:creationId xmlns:p14="http://schemas.microsoft.com/office/powerpoint/2010/main" val="14551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importanza delle equivalenze SQ</a:t>
            </a:r>
          </a:p>
        </p:txBody>
      </p:sp>
      <p:sp>
        <p:nvSpPr>
          <p:cNvPr id="3" name="Segnaposto contenuto 2"/>
          <p:cNvSpPr>
            <a:spLocks noGrp="1"/>
          </p:cNvSpPr>
          <p:nvPr>
            <p:ph idx="1"/>
          </p:nvPr>
        </p:nvSpPr>
        <p:spPr/>
        <p:txBody>
          <a:bodyPr>
            <a:normAutofit/>
          </a:bodyPr>
          <a:lstStyle/>
          <a:p>
            <a:r>
              <a:rPr lang="it-IT" dirty="0"/>
              <a:t>Daremo per scontate queste equivalenze (a meno che non sia richiesto esplicitamente di usare solo regole di base)</a:t>
            </a:r>
          </a:p>
          <a:p>
            <a:r>
              <a:rPr lang="it-IT" dirty="0"/>
              <a:t>Ci permettono di utilizzare le strategie già discusse. Per es., se abbiamo </a:t>
            </a:r>
            <a:r>
              <a:rPr lang="it-IT" dirty="0">
                <a:sym typeface="Symbol"/>
              </a:rPr>
              <a:t></a:t>
            </a:r>
            <a:r>
              <a:rPr lang="it-IT" dirty="0"/>
              <a:t>∃</a:t>
            </a:r>
            <a:r>
              <a:rPr lang="it-IT" dirty="0" err="1"/>
              <a:t>xFx</a:t>
            </a:r>
            <a:r>
              <a:rPr lang="it-IT" dirty="0"/>
              <a:t> tra le premesse, grazie a </a:t>
            </a:r>
            <a:r>
              <a:rPr lang="it-IT" dirty="0" err="1"/>
              <a:t>SQ</a:t>
            </a:r>
            <a:r>
              <a:rPr lang="it-IT" dirty="0"/>
              <a:t> abbiamo ∀</a:t>
            </a:r>
            <a:r>
              <a:rPr lang="it-IT" dirty="0" err="1"/>
              <a:t>x</a:t>
            </a:r>
            <a:r>
              <a:rPr lang="it-IT" dirty="0" err="1">
                <a:sym typeface="Symbol"/>
              </a:rPr>
              <a:t></a:t>
            </a:r>
            <a:r>
              <a:rPr lang="it-IT" dirty="0" err="1"/>
              <a:t>Fx</a:t>
            </a:r>
            <a:r>
              <a:rPr lang="it-IT" dirty="0"/>
              <a:t> , cioè una </a:t>
            </a:r>
            <a:r>
              <a:rPr lang="it-IT" dirty="0" err="1"/>
              <a:t>fbf</a:t>
            </a:r>
            <a:r>
              <a:rPr lang="it-IT" dirty="0"/>
              <a:t> universale da sfruttare</a:t>
            </a:r>
          </a:p>
          <a:p>
            <a:r>
              <a:rPr lang="it-IT" dirty="0"/>
              <a:t>Oppure, se abbiamo tra le premesse </a:t>
            </a:r>
            <a:r>
              <a:rPr lang="it-IT" dirty="0">
                <a:sym typeface="Symbol"/>
              </a:rPr>
              <a:t></a:t>
            </a:r>
            <a:r>
              <a:rPr lang="it-IT" dirty="0"/>
              <a:t>∀</a:t>
            </a:r>
            <a:r>
              <a:rPr lang="it-IT" dirty="0" err="1"/>
              <a:t>xFx</a:t>
            </a:r>
            <a:r>
              <a:rPr lang="it-IT" dirty="0"/>
              <a:t> , grazie a </a:t>
            </a:r>
            <a:r>
              <a:rPr lang="it-IT" dirty="0" err="1"/>
              <a:t>SQ</a:t>
            </a:r>
            <a:r>
              <a:rPr lang="it-IT" dirty="0"/>
              <a:t> abbiamo ∃</a:t>
            </a:r>
            <a:r>
              <a:rPr lang="it-IT" dirty="0" err="1"/>
              <a:t>x</a:t>
            </a:r>
            <a:r>
              <a:rPr lang="it-IT" dirty="0" err="1">
                <a:sym typeface="Symbol"/>
              </a:rPr>
              <a:t></a:t>
            </a:r>
            <a:r>
              <a:rPr lang="it-IT" dirty="0" err="1"/>
              <a:t>Fx</a:t>
            </a:r>
            <a:r>
              <a:rPr lang="it-IT" dirty="0"/>
              <a:t> da sfruttare</a:t>
            </a:r>
          </a:p>
          <a:p>
            <a:r>
              <a:rPr lang="it-IT" dirty="0"/>
              <a:t>Memorizzarle!</a:t>
            </a:r>
          </a:p>
          <a:p>
            <a:r>
              <a:rPr lang="it-IT" dirty="0"/>
              <a:t>E' complicato dimostrarle. Una è dimostrata a p. 254  (p. 210)</a:t>
            </a:r>
          </a:p>
          <a:p>
            <a:pPr marL="0" indent="0">
              <a:buNone/>
            </a:pPr>
            <a:endParaRPr lang="it-IT" dirty="0"/>
          </a:p>
        </p:txBody>
      </p:sp>
    </p:spTree>
    <p:extLst>
      <p:ext uri="{BB962C8B-B14F-4D97-AF65-F5344CB8AC3E}">
        <p14:creationId xmlns:p14="http://schemas.microsoft.com/office/powerpoint/2010/main" val="15606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Chiarimento sulla regola IE nella logica predicativa (i)</a:t>
            </a:r>
          </a:p>
        </p:txBody>
      </p:sp>
      <p:sp>
        <p:nvSpPr>
          <p:cNvPr id="3" name="Segnaposto contenuto 2"/>
          <p:cNvSpPr>
            <a:spLocks noGrp="1"/>
          </p:cNvSpPr>
          <p:nvPr>
            <p:ph idx="1"/>
          </p:nvPr>
        </p:nvSpPr>
        <p:spPr/>
        <p:txBody>
          <a:bodyPr>
            <a:normAutofit/>
          </a:bodyPr>
          <a:lstStyle/>
          <a:p>
            <a:r>
              <a:rPr lang="it-IT" dirty="0"/>
              <a:t>Abbiamo usato IE (introduzione equivalenza) nella logica proposizionale. E nella logica dei predicati?</a:t>
            </a:r>
          </a:p>
          <a:p>
            <a:r>
              <a:rPr lang="it-IT" dirty="0"/>
              <a:t>Consideriamo per esempio </a:t>
            </a:r>
            <a:r>
              <a:rPr lang="it-IT" dirty="0">
                <a:sym typeface="Symbol"/>
              </a:rPr>
              <a:t></a:t>
            </a:r>
            <a:r>
              <a:rPr lang="it-IT" dirty="0" err="1">
                <a:sym typeface="Symbol"/>
              </a:rPr>
              <a:t>x</a:t>
            </a:r>
            <a:r>
              <a:rPr lang="it-IT" dirty="0" err="1"/>
              <a:t>~</a:t>
            </a:r>
            <a:r>
              <a:rPr lang="it-IT" dirty="0"/>
              <a:t>(</a:t>
            </a:r>
            <a:r>
              <a:rPr lang="it-IT" dirty="0" err="1"/>
              <a:t>F</a:t>
            </a:r>
            <a:r>
              <a:rPr lang="it-IT" i="1" dirty="0" err="1"/>
              <a:t>x</a:t>
            </a:r>
            <a:r>
              <a:rPr lang="it-IT" dirty="0"/>
              <a:t> &amp; </a:t>
            </a:r>
            <a:r>
              <a:rPr lang="it-IT" dirty="0" err="1"/>
              <a:t>G</a:t>
            </a:r>
            <a:r>
              <a:rPr lang="it-IT" i="1" dirty="0" err="1"/>
              <a:t>x</a:t>
            </a:r>
            <a:r>
              <a:rPr lang="it-IT" dirty="0"/>
              <a:t>)</a:t>
            </a:r>
          </a:p>
          <a:p>
            <a:r>
              <a:rPr lang="it-IT" dirty="0"/>
              <a:t>Intuitivamente, per DM, ~(</a:t>
            </a:r>
            <a:r>
              <a:rPr lang="it-IT" dirty="0" err="1"/>
              <a:t>F</a:t>
            </a:r>
            <a:r>
              <a:rPr lang="it-IT" i="1" dirty="0" err="1"/>
              <a:t>x</a:t>
            </a:r>
            <a:r>
              <a:rPr lang="it-IT" dirty="0"/>
              <a:t> &amp; </a:t>
            </a:r>
            <a:r>
              <a:rPr lang="it-IT" dirty="0" err="1"/>
              <a:t>G</a:t>
            </a:r>
            <a:r>
              <a:rPr lang="it-IT" i="1" dirty="0" err="1"/>
              <a:t>x</a:t>
            </a:r>
            <a:r>
              <a:rPr lang="it-IT" dirty="0"/>
              <a:t>) è equivalente a (</a:t>
            </a:r>
            <a:r>
              <a:rPr lang="it-IT" dirty="0" err="1"/>
              <a:t>~F</a:t>
            </a:r>
            <a:r>
              <a:rPr lang="it-IT" i="1" dirty="0" err="1"/>
              <a:t>x</a:t>
            </a:r>
            <a:r>
              <a:rPr lang="it-IT" dirty="0"/>
              <a:t> v </a:t>
            </a:r>
            <a:r>
              <a:rPr lang="it-IT" dirty="0" err="1"/>
              <a:t>~G</a:t>
            </a:r>
            <a:r>
              <a:rPr lang="it-IT" i="1" dirty="0" err="1"/>
              <a:t>x</a:t>
            </a:r>
            <a:r>
              <a:rPr lang="it-IT" dirty="0"/>
              <a:t>)</a:t>
            </a:r>
          </a:p>
          <a:p>
            <a:r>
              <a:rPr lang="it-IT" dirty="0"/>
              <a:t>Tuttavia, a rigore ~(</a:t>
            </a:r>
            <a:r>
              <a:rPr lang="it-IT" dirty="0" err="1"/>
              <a:t>F</a:t>
            </a:r>
            <a:r>
              <a:rPr lang="it-IT" i="1" dirty="0" err="1"/>
              <a:t>x</a:t>
            </a:r>
            <a:r>
              <a:rPr lang="it-IT" dirty="0"/>
              <a:t> &amp; </a:t>
            </a:r>
            <a:r>
              <a:rPr lang="it-IT" dirty="0" err="1"/>
              <a:t>G</a:t>
            </a:r>
            <a:r>
              <a:rPr lang="it-IT" i="1" dirty="0" err="1"/>
              <a:t>x</a:t>
            </a:r>
            <a:r>
              <a:rPr lang="it-IT" dirty="0"/>
              <a:t>) non è una </a:t>
            </a:r>
            <a:r>
              <a:rPr lang="it-IT" dirty="0" err="1"/>
              <a:t>fbf</a:t>
            </a:r>
            <a:r>
              <a:rPr lang="it-IT" dirty="0"/>
              <a:t>, perché contiene variabili "libere" (non "vincolate" da quantificatori)</a:t>
            </a:r>
          </a:p>
          <a:p>
            <a:r>
              <a:rPr lang="it-IT" dirty="0"/>
              <a:t>Possiamo usare la regola IE (caso specifico DM)?</a:t>
            </a:r>
          </a:p>
        </p:txBody>
      </p:sp>
    </p:spTree>
    <p:extLst>
      <p:ext uri="{BB962C8B-B14F-4D97-AF65-F5344CB8AC3E}">
        <p14:creationId xmlns:p14="http://schemas.microsoft.com/office/powerpoint/2010/main" val="404174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Chiarimento sulla regola IE nella logica predicativa (</a:t>
            </a:r>
            <a:r>
              <a:rPr lang="it-IT" dirty="0" err="1"/>
              <a:t>ii</a:t>
            </a:r>
            <a:r>
              <a:rPr lang="it-IT" dirty="0"/>
              <a:t>)</a:t>
            </a:r>
          </a:p>
        </p:txBody>
      </p:sp>
      <p:sp>
        <p:nvSpPr>
          <p:cNvPr id="3" name="Segnaposto contenuto 2"/>
          <p:cNvSpPr>
            <a:spLocks noGrp="1"/>
          </p:cNvSpPr>
          <p:nvPr>
            <p:ph idx="1"/>
          </p:nvPr>
        </p:nvSpPr>
        <p:spPr/>
        <p:txBody>
          <a:bodyPr>
            <a:normAutofit lnSpcReduction="10000"/>
          </a:bodyPr>
          <a:lstStyle/>
          <a:p>
            <a:r>
              <a:rPr lang="it-IT" dirty="0"/>
              <a:t>~(</a:t>
            </a:r>
            <a:r>
              <a:rPr lang="it-IT" dirty="0" err="1"/>
              <a:t>F</a:t>
            </a:r>
            <a:r>
              <a:rPr lang="it-IT" i="1" dirty="0" err="1"/>
              <a:t>x</a:t>
            </a:r>
            <a:r>
              <a:rPr lang="it-IT" dirty="0"/>
              <a:t> &amp; </a:t>
            </a:r>
            <a:r>
              <a:rPr lang="it-IT" dirty="0" err="1"/>
              <a:t>G</a:t>
            </a:r>
            <a:r>
              <a:rPr lang="it-IT" i="1" dirty="0" err="1"/>
              <a:t>x</a:t>
            </a:r>
            <a:r>
              <a:rPr lang="it-IT" dirty="0"/>
              <a:t>)</a:t>
            </a:r>
          </a:p>
          <a:p>
            <a:r>
              <a:rPr lang="it-IT" dirty="0"/>
              <a:t>otterremmo una </a:t>
            </a:r>
            <a:r>
              <a:rPr lang="it-IT" dirty="0" err="1"/>
              <a:t>fbf</a:t>
            </a:r>
            <a:r>
              <a:rPr lang="it-IT" dirty="0"/>
              <a:t> se sostituissimo le variabili con costanti. Queste formule le chiamiamo  APERTE (relativamente a una certa variabile; v. p. 254 (p. 210))</a:t>
            </a:r>
          </a:p>
          <a:p>
            <a:r>
              <a:rPr lang="it-IT" dirty="0"/>
              <a:t>Assumeremo che la regola IE si può utilizzare anche per formule aperte (è una </a:t>
            </a:r>
            <a:r>
              <a:rPr lang="it-IT" b="1" dirty="0"/>
              <a:t>scorciatoia</a:t>
            </a:r>
            <a:r>
              <a:rPr lang="it-IT" dirty="0"/>
              <a:t> che il libro non considera!)</a:t>
            </a:r>
          </a:p>
          <a:p>
            <a:r>
              <a:rPr lang="it-IT" dirty="0"/>
              <a:t>Per esempio, consideriamo</a:t>
            </a:r>
          </a:p>
          <a:p>
            <a:pPr lvl="1">
              <a:buNone/>
            </a:pPr>
            <a:r>
              <a:rPr lang="it-IT" dirty="0"/>
              <a:t>       ~(</a:t>
            </a:r>
            <a:r>
              <a:rPr lang="it-IT" dirty="0" err="1"/>
              <a:t>F</a:t>
            </a:r>
            <a:r>
              <a:rPr lang="it-IT" i="1" dirty="0" err="1"/>
              <a:t>x</a:t>
            </a:r>
            <a:r>
              <a:rPr lang="it-IT" dirty="0"/>
              <a:t> &amp; </a:t>
            </a:r>
            <a:r>
              <a:rPr lang="it-IT" dirty="0" err="1"/>
              <a:t>G</a:t>
            </a:r>
            <a:r>
              <a:rPr lang="it-IT" i="1" dirty="0" err="1"/>
              <a:t>x</a:t>
            </a:r>
            <a:r>
              <a:rPr lang="it-IT" dirty="0"/>
              <a:t>) </a:t>
            </a:r>
            <a:r>
              <a:rPr lang="it-IT" dirty="0">
                <a:latin typeface="Times New Roman"/>
                <a:cs typeface="Times New Roman"/>
              </a:rPr>
              <a:t>↔</a:t>
            </a:r>
            <a:r>
              <a:rPr lang="it-IT" dirty="0"/>
              <a:t> (</a:t>
            </a:r>
            <a:r>
              <a:rPr lang="it-IT" dirty="0" err="1"/>
              <a:t>~Fx</a:t>
            </a:r>
            <a:r>
              <a:rPr lang="it-IT" dirty="0"/>
              <a:t> v </a:t>
            </a:r>
            <a:r>
              <a:rPr lang="it-IT" dirty="0" err="1"/>
              <a:t>~Gx</a:t>
            </a:r>
            <a:r>
              <a:rPr lang="it-IT" dirty="0"/>
              <a:t>)</a:t>
            </a:r>
          </a:p>
          <a:p>
            <a:r>
              <a:rPr lang="it-IT" dirty="0"/>
              <a:t> un esempio per sostituzione di </a:t>
            </a:r>
          </a:p>
          <a:p>
            <a:r>
              <a:rPr lang="it-IT" dirty="0"/>
              <a:t> 	~(P &amp; Q) </a:t>
            </a:r>
            <a:r>
              <a:rPr lang="it-IT" dirty="0">
                <a:latin typeface="Times New Roman"/>
                <a:cs typeface="Times New Roman"/>
              </a:rPr>
              <a:t>↔</a:t>
            </a:r>
            <a:r>
              <a:rPr lang="it-IT" dirty="0"/>
              <a:t> (</a:t>
            </a:r>
            <a:r>
              <a:rPr lang="it-IT" dirty="0" err="1"/>
              <a:t>~P</a:t>
            </a:r>
            <a:r>
              <a:rPr lang="it-IT" dirty="0"/>
              <a:t> v </a:t>
            </a:r>
            <a:r>
              <a:rPr lang="it-IT" dirty="0" err="1"/>
              <a:t>~Q</a:t>
            </a:r>
            <a:r>
              <a:rPr lang="it-IT" dirty="0"/>
              <a:t>)</a:t>
            </a:r>
          </a:p>
          <a:p>
            <a:endParaRPr lang="it-IT" dirty="0"/>
          </a:p>
          <a:p>
            <a:endParaRPr lang="it-IT" dirty="0"/>
          </a:p>
        </p:txBody>
      </p:sp>
    </p:spTree>
    <p:extLst>
      <p:ext uri="{BB962C8B-B14F-4D97-AF65-F5344CB8AC3E}">
        <p14:creationId xmlns:p14="http://schemas.microsoft.com/office/powerpoint/2010/main" val="1122474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utilizziamo </a:t>
            </a:r>
            <a:r>
              <a:rPr lang="it-IT"/>
              <a:t>questa scorciatoia</a:t>
            </a:r>
            <a:endParaRPr lang="it-IT" dirty="0"/>
          </a:p>
        </p:txBody>
      </p:sp>
      <p:sp>
        <p:nvSpPr>
          <p:cNvPr id="6" name="Segnaposto testo 5"/>
          <p:cNvSpPr>
            <a:spLocks noGrp="1"/>
          </p:cNvSpPr>
          <p:nvPr>
            <p:ph type="body" idx="1"/>
          </p:nvPr>
        </p:nvSpPr>
        <p:spPr/>
        <p:txBody>
          <a:bodyPr/>
          <a:lstStyle/>
          <a:p>
            <a:r>
              <a:rPr lang="it-IT" dirty="0"/>
              <a:t>Esercizio risolto 7.25</a:t>
            </a:r>
          </a:p>
        </p:txBody>
      </p:sp>
      <p:sp>
        <p:nvSpPr>
          <p:cNvPr id="8" name="Segnaposto testo 7"/>
          <p:cNvSpPr>
            <a:spLocks noGrp="1"/>
          </p:cNvSpPr>
          <p:nvPr>
            <p:ph type="body" sz="quarter" idx="3"/>
          </p:nvPr>
        </p:nvSpPr>
        <p:spPr/>
        <p:txBody>
          <a:bodyPr/>
          <a:lstStyle/>
          <a:p>
            <a:endParaRPr lang="it-IT"/>
          </a:p>
        </p:txBody>
      </p:sp>
      <p:sp>
        <p:nvSpPr>
          <p:cNvPr id="9" name="Segnaposto contenuto 8"/>
          <p:cNvSpPr>
            <a:spLocks noGrp="1"/>
          </p:cNvSpPr>
          <p:nvPr>
            <p:ph sz="quarter" idx="4"/>
          </p:nvPr>
        </p:nvSpPr>
        <p:spPr/>
        <p:txBody>
          <a:bodyPr/>
          <a:lstStyle/>
          <a:p>
            <a:r>
              <a:rPr lang="it-IT" dirty="0"/>
              <a:t>1     </a:t>
            </a:r>
            <a:r>
              <a:rPr lang="it-IT" dirty="0">
                <a:sym typeface="Symbol"/>
              </a:rPr>
              <a:t></a:t>
            </a:r>
            <a:r>
              <a:rPr lang="it-IT" dirty="0"/>
              <a:t> x(</a:t>
            </a:r>
            <a:r>
              <a:rPr lang="it-IT" dirty="0" err="1"/>
              <a:t>Fx</a:t>
            </a:r>
            <a:r>
              <a:rPr lang="it-IT" dirty="0"/>
              <a:t> </a:t>
            </a:r>
            <a:r>
              <a:rPr lang="it-IT" dirty="0">
                <a:sym typeface="Symbol"/>
              </a:rPr>
              <a:t></a:t>
            </a:r>
            <a:r>
              <a:rPr lang="it-IT" dirty="0"/>
              <a:t> </a:t>
            </a:r>
            <a:r>
              <a:rPr lang="it-IT" dirty="0">
                <a:sym typeface="Symbol"/>
              </a:rPr>
              <a:t></a:t>
            </a:r>
            <a:r>
              <a:rPr lang="it-IT" dirty="0" err="1"/>
              <a:t>Gx</a:t>
            </a:r>
            <a:r>
              <a:rPr lang="it-IT" dirty="0"/>
              <a:t>)         A</a:t>
            </a:r>
          </a:p>
          <a:p>
            <a:r>
              <a:rPr lang="it-IT" dirty="0"/>
              <a:t>2     </a:t>
            </a:r>
            <a:r>
              <a:rPr lang="it-IT" dirty="0">
                <a:sym typeface="Symbol"/>
              </a:rPr>
              <a:t></a:t>
            </a:r>
            <a:r>
              <a:rPr lang="it-IT" dirty="0"/>
              <a:t>x</a:t>
            </a:r>
            <a:r>
              <a:rPr lang="it-IT" dirty="0">
                <a:sym typeface="Symbol"/>
              </a:rPr>
              <a:t> </a:t>
            </a:r>
            <a:r>
              <a:rPr lang="it-IT" dirty="0"/>
              <a:t>(</a:t>
            </a:r>
            <a:r>
              <a:rPr lang="it-IT" dirty="0" err="1"/>
              <a:t>Fx</a:t>
            </a:r>
            <a:r>
              <a:rPr lang="it-IT" dirty="0"/>
              <a:t> &amp; </a:t>
            </a:r>
            <a:r>
              <a:rPr lang="it-IT" dirty="0">
                <a:sym typeface="Symbol"/>
              </a:rPr>
              <a:t></a:t>
            </a:r>
            <a:r>
              <a:rPr lang="it-IT" dirty="0" err="1"/>
              <a:t>Gx</a:t>
            </a:r>
            <a:r>
              <a:rPr lang="it-IT" dirty="0"/>
              <a:t>)     1, IM </a:t>
            </a:r>
          </a:p>
          <a:p>
            <a:r>
              <a:rPr lang="it-IT" dirty="0"/>
              <a:t>3     </a:t>
            </a:r>
            <a:r>
              <a:rPr lang="it-IT" dirty="0">
                <a:sym typeface="Symbol"/>
              </a:rPr>
              <a:t></a:t>
            </a:r>
            <a:r>
              <a:rPr lang="it-IT" dirty="0"/>
              <a:t>x</a:t>
            </a:r>
            <a:r>
              <a:rPr lang="it-IT" dirty="0">
                <a:sym typeface="Symbol"/>
              </a:rPr>
              <a:t> </a:t>
            </a:r>
            <a:r>
              <a:rPr lang="it-IT" dirty="0"/>
              <a:t>(</a:t>
            </a:r>
            <a:r>
              <a:rPr lang="it-IT" dirty="0" err="1"/>
              <a:t>Fx</a:t>
            </a:r>
            <a:r>
              <a:rPr lang="it-IT" dirty="0"/>
              <a:t> &amp; </a:t>
            </a:r>
            <a:r>
              <a:rPr lang="it-IT" dirty="0" err="1"/>
              <a:t>Gx</a:t>
            </a:r>
            <a:r>
              <a:rPr lang="it-IT" dirty="0"/>
              <a:t>)         2, DN</a:t>
            </a:r>
          </a:p>
          <a:p>
            <a:r>
              <a:rPr lang="it-IT" dirty="0"/>
              <a:t>4     </a:t>
            </a:r>
            <a:r>
              <a:rPr lang="it-IT" dirty="0">
                <a:sym typeface="Symbol"/>
              </a:rPr>
              <a:t></a:t>
            </a:r>
            <a:r>
              <a:rPr lang="it-IT" dirty="0"/>
              <a:t>x (</a:t>
            </a:r>
            <a:r>
              <a:rPr lang="it-IT" dirty="0" err="1"/>
              <a:t>Fx</a:t>
            </a:r>
            <a:r>
              <a:rPr lang="it-IT" dirty="0"/>
              <a:t> &amp; </a:t>
            </a:r>
            <a:r>
              <a:rPr lang="it-IT" dirty="0" err="1"/>
              <a:t>Gx</a:t>
            </a:r>
            <a:r>
              <a:rPr lang="it-IT" dirty="0"/>
              <a:t>)         3, SQ</a:t>
            </a:r>
          </a:p>
        </p:txBody>
      </p:sp>
      <p:pic>
        <p:nvPicPr>
          <p:cNvPr id="10" name="Picture 7"/>
          <p:cNvPicPr>
            <a:picLocks noGrp="1" noChangeAspect="1" noChangeArrowheads="1"/>
          </p:cNvPicPr>
          <p:nvPr>
            <p:ph sz="half" idx="2"/>
          </p:nvPr>
        </p:nvPicPr>
        <p:blipFill>
          <a:blip r:embed="rId3" cstate="print"/>
          <a:srcRect/>
          <a:stretch>
            <a:fillRect/>
          </a:stretch>
        </p:blipFill>
        <p:spPr bwMode="auto">
          <a:xfrm>
            <a:off x="1339243" y="2687179"/>
            <a:ext cx="4040188" cy="884494"/>
          </a:xfrm>
          <a:prstGeom prst="rect">
            <a:avLst/>
          </a:prstGeom>
          <a:noFill/>
          <a:ln w="9525">
            <a:noFill/>
            <a:miter lim="800000"/>
            <a:headEnd/>
            <a:tailEnd/>
          </a:ln>
          <a:effectLst/>
        </p:spPr>
      </p:pic>
    </p:spTree>
    <p:extLst>
      <p:ext uri="{BB962C8B-B14F-4D97-AF65-F5344CB8AC3E}">
        <p14:creationId xmlns:p14="http://schemas.microsoft.com/office/powerpoint/2010/main" val="190206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700F9-EBE4-4A5C-A4D5-0E467FAC1BA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AC5DD15-3D0E-4BE1-827D-F6793B1ACAE1}"/>
              </a:ext>
            </a:extLst>
          </p:cNvPr>
          <p:cNvSpPr>
            <a:spLocks noGrp="1"/>
          </p:cNvSpPr>
          <p:nvPr>
            <p:ph idx="1"/>
          </p:nvPr>
        </p:nvSpPr>
        <p:spPr/>
        <p:txBody>
          <a:bodyPr/>
          <a:lstStyle/>
          <a:p>
            <a:r>
              <a:rPr lang="it-IT" dirty="0"/>
              <a:t>Le due slide che seguono erano inserite tra quelle </a:t>
            </a:r>
            <a:r>
              <a:rPr lang="it-IT"/>
              <a:t>dell'ultima lezione</a:t>
            </a:r>
            <a:endParaRPr lang="it-IT" dirty="0"/>
          </a:p>
        </p:txBody>
      </p:sp>
    </p:spTree>
    <p:extLst>
      <p:ext uri="{BB962C8B-B14F-4D97-AF65-F5344CB8AC3E}">
        <p14:creationId xmlns:p14="http://schemas.microsoft.com/office/powerpoint/2010/main" val="3486083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endParaRPr lang="it-IT"/>
          </a:p>
        </p:txBody>
      </p:sp>
      <p:sp>
        <p:nvSpPr>
          <p:cNvPr id="8" name="Segnaposto contenuto 7"/>
          <p:cNvSpPr>
            <a:spLocks noGrp="1"/>
          </p:cNvSpPr>
          <p:nvPr>
            <p:ph idx="1"/>
          </p:nvPr>
        </p:nvSpPr>
        <p:spPr/>
        <p:txBody>
          <a:bodyPr/>
          <a:lstStyle/>
          <a:p>
            <a:r>
              <a:rPr lang="it-IT" dirty="0"/>
              <a:t>Nella prossima slide la procedura seguita da Varzi senza questa scorciatoia ...</a:t>
            </a:r>
          </a:p>
        </p:txBody>
      </p:sp>
    </p:spTree>
    <p:extLst>
      <p:ext uri="{BB962C8B-B14F-4D97-AF65-F5344CB8AC3E}">
        <p14:creationId xmlns:p14="http://schemas.microsoft.com/office/powerpoint/2010/main" val="3627500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1676400" y="76201"/>
            <a:ext cx="8229600" cy="563563"/>
          </a:xfrm>
        </p:spPr>
        <p:txBody>
          <a:bodyPr>
            <a:normAutofit fontScale="90000"/>
          </a:bodyPr>
          <a:lstStyle/>
          <a:p>
            <a:r>
              <a:rPr lang="it-IT" dirty="0"/>
              <a:t>Esercizio risolto 7.25</a:t>
            </a:r>
          </a:p>
        </p:txBody>
      </p:sp>
      <p:sp>
        <p:nvSpPr>
          <p:cNvPr id="250883" name="Rectangle 3"/>
          <p:cNvSpPr>
            <a:spLocks noChangeArrowheads="1"/>
          </p:cNvSpPr>
          <p:nvPr/>
        </p:nvSpPr>
        <p:spPr bwMode="auto">
          <a:xfrm>
            <a:off x="1676400" y="2103438"/>
            <a:ext cx="8229600" cy="563562"/>
          </a:xfrm>
          <a:prstGeom prst="rect">
            <a:avLst/>
          </a:prstGeom>
          <a:noFill/>
          <a:ln w="9525">
            <a:noFill/>
            <a:miter lim="800000"/>
            <a:headEnd/>
            <a:tailEnd/>
          </a:ln>
          <a:effectLst/>
        </p:spPr>
        <p:txBody>
          <a:bodyPr anchor="ctr"/>
          <a:lstStyle/>
          <a:p>
            <a:r>
              <a:rPr lang="it-IT" sz="4000" dirty="0">
                <a:solidFill>
                  <a:schemeClr val="tx2"/>
                </a:solidFill>
              </a:rPr>
              <a:t>Soluzione</a:t>
            </a:r>
          </a:p>
        </p:txBody>
      </p:sp>
      <p:pic>
        <p:nvPicPr>
          <p:cNvPr id="250887" name="Picture 7"/>
          <p:cNvPicPr>
            <a:picLocks noChangeAspect="1" noChangeArrowheads="1"/>
          </p:cNvPicPr>
          <p:nvPr/>
        </p:nvPicPr>
        <p:blipFill>
          <a:blip r:embed="rId3" cstate="print"/>
          <a:srcRect/>
          <a:stretch>
            <a:fillRect/>
          </a:stretch>
        </p:blipFill>
        <p:spPr bwMode="auto">
          <a:xfrm>
            <a:off x="3431705" y="908720"/>
            <a:ext cx="5133975" cy="1123950"/>
          </a:xfrm>
          <a:prstGeom prst="rect">
            <a:avLst/>
          </a:prstGeom>
          <a:noFill/>
          <a:ln w="9525">
            <a:noFill/>
            <a:miter lim="800000"/>
            <a:headEnd/>
            <a:tailEnd/>
          </a:ln>
          <a:effectLst/>
        </p:spPr>
      </p:pic>
      <p:pic>
        <p:nvPicPr>
          <p:cNvPr id="250888" name="Picture 8"/>
          <p:cNvPicPr>
            <a:picLocks noChangeAspect="1" noChangeArrowheads="1"/>
          </p:cNvPicPr>
          <p:nvPr/>
        </p:nvPicPr>
        <p:blipFill>
          <a:blip r:embed="rId4" cstate="print"/>
          <a:srcRect/>
          <a:stretch>
            <a:fillRect/>
          </a:stretch>
        </p:blipFill>
        <p:spPr bwMode="auto">
          <a:xfrm>
            <a:off x="2100264" y="3124200"/>
            <a:ext cx="7991475" cy="2514600"/>
          </a:xfrm>
          <a:prstGeom prst="rect">
            <a:avLst/>
          </a:prstGeom>
          <a:noFill/>
          <a:ln w="9525">
            <a:noFill/>
            <a:miter lim="800000"/>
            <a:headEnd/>
            <a:tailEnd/>
          </a:ln>
          <a:effectLst/>
        </p:spPr>
      </p:pic>
    </p:spTree>
    <p:extLst>
      <p:ext uri="{BB962C8B-B14F-4D97-AF65-F5344CB8AC3E}">
        <p14:creationId xmlns:p14="http://schemas.microsoft.com/office/powerpoint/2010/main" val="244296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0888"/>
                                        </p:tgtEl>
                                        <p:attrNameLst>
                                          <p:attrName>style.visibility</p:attrName>
                                        </p:attrNameLst>
                                      </p:cBhvr>
                                      <p:to>
                                        <p:strVal val="visible"/>
                                      </p:to>
                                    </p:set>
                                    <p:animEffect transition="in" filter="randombar(horizontal)">
                                      <p:cBhvr>
                                        <p:cTn id="7" dur="500"/>
                                        <p:tgtEl>
                                          <p:spTgt spid="250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sillogismi</a:t>
            </a:r>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1007547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enunciati della </a:t>
            </a:r>
            <a:r>
              <a:rPr lang="it-IT" dirty="0" err="1"/>
              <a:t>sillostica</a:t>
            </a:r>
            <a:endParaRPr lang="it-IT" dirty="0"/>
          </a:p>
        </p:txBody>
      </p:sp>
      <p:sp>
        <p:nvSpPr>
          <p:cNvPr id="5" name="Segnaposto contenuto 4"/>
          <p:cNvSpPr>
            <a:spLocks noGrp="1"/>
          </p:cNvSpPr>
          <p:nvPr>
            <p:ph idx="1"/>
          </p:nvPr>
        </p:nvSpPr>
        <p:spPr/>
        <p:txBody>
          <a:bodyPr/>
          <a:lstStyle/>
          <a:p>
            <a:r>
              <a:rPr lang="it-IT" dirty="0" err="1">
                <a:solidFill>
                  <a:srgbClr val="FF0000"/>
                </a:solidFill>
              </a:rPr>
              <a:t>A</a:t>
            </a:r>
            <a:r>
              <a:rPr lang="it-IT" dirty="0" err="1"/>
              <a:t>ff</a:t>
            </a:r>
            <a:r>
              <a:rPr lang="it-IT" dirty="0" err="1">
                <a:solidFill>
                  <a:srgbClr val="FF0000"/>
                </a:solidFill>
              </a:rPr>
              <a:t>I</a:t>
            </a:r>
            <a:r>
              <a:rPr lang="it-IT" dirty="0" err="1"/>
              <a:t>rmo</a:t>
            </a:r>
            <a:r>
              <a:rPr lang="it-IT" dirty="0"/>
              <a:t> </a:t>
            </a:r>
          </a:p>
          <a:p>
            <a:r>
              <a:rPr lang="it-IT" dirty="0"/>
              <a:t>A = Universale affermativa = ogni F è G</a:t>
            </a:r>
          </a:p>
          <a:p>
            <a:r>
              <a:rPr lang="it-IT" dirty="0"/>
              <a:t>I = particolare affermativa = qualche F è G</a:t>
            </a:r>
          </a:p>
          <a:p>
            <a:r>
              <a:rPr lang="it-IT" dirty="0" err="1"/>
              <a:t>n</a:t>
            </a:r>
            <a:r>
              <a:rPr lang="it-IT" dirty="0" err="1">
                <a:solidFill>
                  <a:srgbClr val="FF0000"/>
                </a:solidFill>
              </a:rPr>
              <a:t>E</a:t>
            </a:r>
            <a:r>
              <a:rPr lang="it-IT" dirty="0" err="1"/>
              <a:t>g</a:t>
            </a:r>
            <a:r>
              <a:rPr lang="it-IT" dirty="0" err="1">
                <a:solidFill>
                  <a:srgbClr val="FF0000"/>
                </a:solidFill>
              </a:rPr>
              <a:t>O</a:t>
            </a:r>
            <a:endParaRPr lang="it-IT" dirty="0">
              <a:solidFill>
                <a:srgbClr val="FF0000"/>
              </a:solidFill>
            </a:endParaRPr>
          </a:p>
          <a:p>
            <a:r>
              <a:rPr lang="it-IT" dirty="0"/>
              <a:t>E = Universale negativa = nessun F è G</a:t>
            </a:r>
          </a:p>
          <a:p>
            <a:r>
              <a:rPr lang="it-IT" dirty="0"/>
              <a:t>O = particolare negativa = qualche F non è G</a:t>
            </a:r>
          </a:p>
        </p:txBody>
      </p:sp>
    </p:spTree>
    <p:extLst>
      <p:ext uri="{BB962C8B-B14F-4D97-AF65-F5344CB8AC3E}">
        <p14:creationId xmlns:p14="http://schemas.microsoft.com/office/powerpoint/2010/main" val="1227160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Confronto con la logica aristotelica</a:t>
            </a:r>
          </a:p>
        </p:txBody>
      </p:sp>
      <p:sp>
        <p:nvSpPr>
          <p:cNvPr id="3" name="Segnaposto contenuto 2"/>
          <p:cNvSpPr>
            <a:spLocks noGrp="1"/>
          </p:cNvSpPr>
          <p:nvPr>
            <p:ph idx="1"/>
          </p:nvPr>
        </p:nvSpPr>
        <p:spPr/>
        <p:txBody>
          <a:bodyPr/>
          <a:lstStyle/>
          <a:p>
            <a:r>
              <a:rPr lang="it-IT" dirty="0"/>
              <a:t>Per Aristotele ‘Ogni F è G’ implica ‘qualche F è G’</a:t>
            </a:r>
          </a:p>
          <a:p>
            <a:r>
              <a:rPr lang="it-IT" dirty="0"/>
              <a:t>In </a:t>
            </a:r>
            <a:r>
              <a:rPr lang="it-IT" dirty="0" err="1"/>
              <a:t>FOL</a:t>
            </a:r>
            <a:r>
              <a:rPr lang="it-IT" dirty="0"/>
              <a:t> ‘∀x</a:t>
            </a:r>
            <a:r>
              <a:rPr lang="it-IT" dirty="0">
                <a:sym typeface="Symbol"/>
              </a:rPr>
              <a:t>(</a:t>
            </a:r>
            <a:r>
              <a:rPr lang="it-IT" dirty="0" err="1"/>
              <a:t>Fx</a:t>
            </a:r>
            <a:r>
              <a:rPr lang="it-IT" dirty="0"/>
              <a:t> </a:t>
            </a:r>
            <a:r>
              <a:rPr lang="it-IT" dirty="0">
                <a:sym typeface="Wingdings" panose="05000000000000000000" pitchFamily="2" charset="2"/>
              </a:rPr>
              <a:t> </a:t>
            </a:r>
            <a:r>
              <a:rPr lang="it-IT" dirty="0" err="1">
                <a:sym typeface="Wingdings" panose="05000000000000000000" pitchFamily="2" charset="2"/>
              </a:rPr>
              <a:t>Gx</a:t>
            </a:r>
            <a:r>
              <a:rPr lang="it-IT" dirty="0">
                <a:sym typeface="Wingdings" panose="05000000000000000000" pitchFamily="2" charset="2"/>
              </a:rPr>
              <a:t>)’ NON implica ‘</a:t>
            </a:r>
            <a:r>
              <a:rPr lang="it-IT" dirty="0"/>
              <a:t>∃x</a:t>
            </a:r>
            <a:r>
              <a:rPr lang="it-IT" dirty="0">
                <a:sym typeface="Symbol"/>
              </a:rPr>
              <a:t>(</a:t>
            </a:r>
            <a:r>
              <a:rPr lang="it-IT" dirty="0" err="1"/>
              <a:t>Fx</a:t>
            </a:r>
            <a:r>
              <a:rPr lang="it-IT" dirty="0"/>
              <a:t> &amp; </a:t>
            </a:r>
            <a:r>
              <a:rPr lang="it-IT" dirty="0" err="1"/>
              <a:t>Gx</a:t>
            </a:r>
            <a:r>
              <a:rPr lang="it-IT" dirty="0"/>
              <a:t>)</a:t>
            </a:r>
            <a:r>
              <a:rPr lang="it-IT" dirty="0">
                <a:sym typeface="Wingdings" panose="05000000000000000000" pitchFamily="2" charset="2"/>
              </a:rPr>
              <a:t>’</a:t>
            </a:r>
          </a:p>
          <a:p>
            <a:r>
              <a:rPr lang="it-IT" dirty="0"/>
              <a:t>‘Ogni F è G’ inteso alla maniera di Aristotele si può rendere così:</a:t>
            </a:r>
          </a:p>
          <a:p>
            <a:r>
              <a:rPr lang="it-IT" dirty="0"/>
              <a:t>∀x</a:t>
            </a:r>
            <a:r>
              <a:rPr lang="it-IT" dirty="0">
                <a:sym typeface="Symbol"/>
              </a:rPr>
              <a:t>(</a:t>
            </a:r>
            <a:r>
              <a:rPr lang="it-IT" dirty="0" err="1"/>
              <a:t>Fx</a:t>
            </a:r>
            <a:r>
              <a:rPr lang="it-IT" dirty="0"/>
              <a:t> </a:t>
            </a:r>
            <a:r>
              <a:rPr lang="it-IT" dirty="0">
                <a:sym typeface="Wingdings" panose="05000000000000000000" pitchFamily="2" charset="2"/>
              </a:rPr>
              <a:t> </a:t>
            </a:r>
            <a:r>
              <a:rPr lang="it-IT" dirty="0" err="1">
                <a:sym typeface="Wingdings" panose="05000000000000000000" pitchFamily="2" charset="2"/>
              </a:rPr>
              <a:t>Gx</a:t>
            </a:r>
            <a:r>
              <a:rPr lang="it-IT" dirty="0">
                <a:sym typeface="Wingdings" panose="05000000000000000000" pitchFamily="2" charset="2"/>
              </a:rPr>
              <a:t>) &amp; </a:t>
            </a:r>
            <a:r>
              <a:rPr lang="it-IT" dirty="0"/>
              <a:t>∃</a:t>
            </a:r>
            <a:r>
              <a:rPr lang="it-IT" dirty="0" err="1"/>
              <a:t>xFx</a:t>
            </a:r>
            <a:r>
              <a:rPr lang="it-IT" dirty="0"/>
              <a:t> </a:t>
            </a:r>
          </a:p>
        </p:txBody>
      </p:sp>
    </p:spTree>
    <p:extLst>
      <p:ext uri="{BB962C8B-B14F-4D97-AF65-F5344CB8AC3E}">
        <p14:creationId xmlns:p14="http://schemas.microsoft.com/office/powerpoint/2010/main" val="3143723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forme sillogistiche valide a p. 173</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5065" y="1368497"/>
            <a:ext cx="9759117" cy="5489503"/>
          </a:xfrm>
        </p:spPr>
      </p:pic>
    </p:spTree>
    <p:extLst>
      <p:ext uri="{BB962C8B-B14F-4D97-AF65-F5344CB8AC3E}">
        <p14:creationId xmlns:p14="http://schemas.microsoft.com/office/powerpoint/2010/main" val="3247495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Guardare esercizi 7.1 (21)-(30), p. 276</a:t>
            </a:r>
          </a:p>
          <a:p>
            <a:r>
              <a:rPr lang="it-IT" dirty="0"/>
              <a:t>v. soluzioni p. 60</a:t>
            </a:r>
          </a:p>
        </p:txBody>
      </p:sp>
    </p:spTree>
    <p:extLst>
      <p:ext uri="{BB962C8B-B14F-4D97-AF65-F5344CB8AC3E}">
        <p14:creationId xmlns:p14="http://schemas.microsoft.com/office/powerpoint/2010/main" val="3138090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EIO</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67691"/>
            <a:ext cx="9811327" cy="5518871"/>
          </a:xfrm>
        </p:spPr>
      </p:pic>
    </p:spTree>
    <p:extLst>
      <p:ext uri="{BB962C8B-B14F-4D97-AF65-F5344CB8AC3E}">
        <p14:creationId xmlns:p14="http://schemas.microsoft.com/office/powerpoint/2010/main" val="2602189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EAE</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6982" y="1341221"/>
            <a:ext cx="9513454" cy="5351318"/>
          </a:xfrm>
        </p:spPr>
      </p:pic>
    </p:spTree>
    <p:extLst>
      <p:ext uri="{BB962C8B-B14F-4D97-AF65-F5344CB8AC3E}">
        <p14:creationId xmlns:p14="http://schemas.microsoft.com/office/powerpoint/2010/main" val="3520150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EIO</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0945" y="1450326"/>
            <a:ext cx="9112828" cy="5125965"/>
          </a:xfrm>
        </p:spPr>
      </p:pic>
    </p:spTree>
    <p:extLst>
      <p:ext uri="{BB962C8B-B14F-4D97-AF65-F5344CB8AC3E}">
        <p14:creationId xmlns:p14="http://schemas.microsoft.com/office/powerpoint/2010/main" val="4167650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Ambiguità da evitare</a:t>
            </a:r>
          </a:p>
        </p:txBody>
      </p:sp>
      <p:sp>
        <p:nvSpPr>
          <p:cNvPr id="3" name="Segnaposto contenuto 2"/>
          <p:cNvSpPr>
            <a:spLocks noGrp="1"/>
          </p:cNvSpPr>
          <p:nvPr>
            <p:ph idx="1"/>
          </p:nvPr>
        </p:nvSpPr>
        <p:spPr/>
        <p:txBody>
          <a:bodyPr>
            <a:normAutofit fontScale="92500" lnSpcReduction="20000"/>
          </a:bodyPr>
          <a:lstStyle/>
          <a:p>
            <a:r>
              <a:rPr lang="it-IT" dirty="0"/>
              <a:t>Varzi et al. non lo notano, ma c'è un'ambiguità che può sorgere con le descrizioni definite a causa delle regole di formazione da loro usate.</a:t>
            </a:r>
          </a:p>
          <a:p>
            <a:r>
              <a:rPr lang="it-IT" dirty="0"/>
              <a:t>(1) </a:t>
            </a:r>
            <a:r>
              <a:rPr lang="it-IT" dirty="0" err="1">
                <a:sym typeface="Symbol"/>
              </a:rPr>
              <a:t>F</a:t>
            </a:r>
            <a:r>
              <a:rPr lang="it-IT" dirty="0" err="1">
                <a:sym typeface="Symbol" panose="05050102010706020507" pitchFamily="18" charset="2"/>
              </a:rPr>
              <a:t>xP</a:t>
            </a:r>
            <a:r>
              <a:rPr lang="it-IT" dirty="0" err="1">
                <a:sym typeface="Symbol"/>
              </a:rPr>
              <a:t>xa</a:t>
            </a:r>
            <a:endParaRPr lang="it-IT" dirty="0">
              <a:sym typeface="Symbol"/>
            </a:endParaRPr>
          </a:p>
          <a:p>
            <a:r>
              <a:rPr lang="it-IT" dirty="0">
                <a:sym typeface="Symbol"/>
              </a:rPr>
              <a:t>(1a) l'unico individuo con la proprietà P sta nella relazione F con a</a:t>
            </a:r>
          </a:p>
          <a:p>
            <a:pPr lvl="1"/>
            <a:r>
              <a:rPr lang="it-IT" dirty="0">
                <a:sym typeface="Symbol"/>
              </a:rPr>
              <a:t>Il presidente è figlio di Arianna</a:t>
            </a:r>
          </a:p>
          <a:p>
            <a:r>
              <a:rPr lang="it-IT" dirty="0">
                <a:sym typeface="Symbol"/>
              </a:rPr>
              <a:t>(1b) l'unico individuo che ha la relazione P con a ha la proprietà F</a:t>
            </a:r>
          </a:p>
          <a:p>
            <a:pPr lvl="1"/>
            <a:r>
              <a:rPr lang="it-IT" dirty="0">
                <a:sym typeface="Symbol"/>
              </a:rPr>
              <a:t>Il padre di Arianna è finanziere</a:t>
            </a:r>
          </a:p>
          <a:p>
            <a:r>
              <a:rPr lang="it-IT" dirty="0">
                <a:sym typeface="Symbol"/>
              </a:rPr>
              <a:t>Per evitare l'ambiguità:</a:t>
            </a:r>
          </a:p>
          <a:p>
            <a:r>
              <a:rPr lang="it-IT" dirty="0">
                <a:sym typeface="Symbol"/>
              </a:rPr>
              <a:t>(1a*) F[</a:t>
            </a:r>
            <a:r>
              <a:rPr lang="it-IT" dirty="0">
                <a:sym typeface="Symbol" panose="05050102010706020507" pitchFamily="18" charset="2"/>
              </a:rPr>
              <a:t></a:t>
            </a:r>
            <a:r>
              <a:rPr lang="it-IT" dirty="0" err="1">
                <a:sym typeface="Symbol" panose="05050102010706020507" pitchFamily="18" charset="2"/>
              </a:rPr>
              <a:t>xP</a:t>
            </a:r>
            <a:r>
              <a:rPr lang="it-IT" dirty="0" err="1">
                <a:sym typeface="Symbol"/>
              </a:rPr>
              <a:t>x</a:t>
            </a:r>
            <a:r>
              <a:rPr lang="it-IT" dirty="0">
                <a:sym typeface="Symbol"/>
              </a:rPr>
              <a:t>]a</a:t>
            </a:r>
          </a:p>
          <a:p>
            <a:r>
              <a:rPr lang="it-IT" dirty="0">
                <a:sym typeface="Symbol"/>
              </a:rPr>
              <a:t>(1b*) F[</a:t>
            </a:r>
            <a:r>
              <a:rPr lang="it-IT" dirty="0">
                <a:sym typeface="Symbol" panose="05050102010706020507" pitchFamily="18" charset="2"/>
              </a:rPr>
              <a:t></a:t>
            </a:r>
            <a:r>
              <a:rPr lang="it-IT" dirty="0" err="1">
                <a:sym typeface="Symbol" panose="05050102010706020507" pitchFamily="18" charset="2"/>
              </a:rPr>
              <a:t>xP</a:t>
            </a:r>
            <a:r>
              <a:rPr lang="it-IT" dirty="0" err="1">
                <a:sym typeface="Symbol"/>
              </a:rPr>
              <a:t>xa</a:t>
            </a:r>
            <a:r>
              <a:rPr lang="it-IT" dirty="0">
                <a:sym typeface="Symbol"/>
              </a:rPr>
              <a:t>]</a:t>
            </a:r>
          </a:p>
          <a:p>
            <a:r>
              <a:rPr lang="it-IT" dirty="0">
                <a:sym typeface="Symbol"/>
              </a:rPr>
              <a:t>simbolismo alternativo che evita il problema: R(a, b) invece di </a:t>
            </a:r>
            <a:r>
              <a:rPr lang="it-IT" dirty="0" err="1">
                <a:sym typeface="Symbol"/>
              </a:rPr>
              <a:t>Rab</a:t>
            </a:r>
            <a:endParaRPr lang="it-IT" dirty="0">
              <a:sym typeface="Symbol"/>
            </a:endParaRPr>
          </a:p>
          <a:p>
            <a:endParaRPr lang="it-IT" dirty="0">
              <a:sym typeface="Symbol"/>
            </a:endParaRPr>
          </a:p>
          <a:p>
            <a:endParaRPr lang="it-IT" dirty="0">
              <a:sym typeface="Symbol"/>
            </a:endParaRPr>
          </a:p>
          <a:p>
            <a:endParaRPr lang="it-IT" dirty="0"/>
          </a:p>
        </p:txBody>
      </p:sp>
    </p:spTree>
    <p:extLst>
      <p:ext uri="{BB962C8B-B14F-4D97-AF65-F5344CB8AC3E}">
        <p14:creationId xmlns:p14="http://schemas.microsoft.com/office/powerpoint/2010/main" val="13814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Identità</a:t>
            </a:r>
          </a:p>
        </p:txBody>
      </p:sp>
      <p:sp>
        <p:nvSpPr>
          <p:cNvPr id="5" name="Segnaposto testo 4"/>
          <p:cNvSpPr>
            <a:spLocks noGrp="1"/>
          </p:cNvSpPr>
          <p:nvPr>
            <p:ph type="body" idx="1"/>
          </p:nvPr>
        </p:nvSpPr>
        <p:spPr/>
        <p:txBody>
          <a:bodyPr/>
          <a:lstStyle/>
          <a:p>
            <a:endParaRPr lang="it-IT"/>
          </a:p>
        </p:txBody>
      </p:sp>
    </p:spTree>
    <p:extLst>
      <p:ext uri="{BB962C8B-B14F-4D97-AF65-F5344CB8AC3E}">
        <p14:creationId xmlns:p14="http://schemas.microsoft.com/office/powerpoint/2010/main" val="1750168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Predicato di identità</a:t>
            </a:r>
          </a:p>
        </p:txBody>
      </p:sp>
      <p:sp>
        <p:nvSpPr>
          <p:cNvPr id="3" name="Segnaposto contenuto 2"/>
          <p:cNvSpPr>
            <a:spLocks noGrp="1"/>
          </p:cNvSpPr>
          <p:nvPr>
            <p:ph idx="1"/>
          </p:nvPr>
        </p:nvSpPr>
        <p:spPr/>
        <p:txBody>
          <a:bodyPr/>
          <a:lstStyle/>
          <a:p>
            <a:r>
              <a:rPr lang="it-IT" dirty="0"/>
              <a:t>Utilizziamo la "</a:t>
            </a:r>
            <a:r>
              <a:rPr lang="it-IT" dirty="0" err="1"/>
              <a:t>infix</a:t>
            </a:r>
            <a:r>
              <a:rPr lang="it-IT" dirty="0"/>
              <a:t> </a:t>
            </a:r>
            <a:r>
              <a:rPr lang="it-IT" dirty="0" err="1"/>
              <a:t>notation</a:t>
            </a:r>
            <a:r>
              <a:rPr lang="it-IT" dirty="0"/>
              <a:t>"</a:t>
            </a:r>
          </a:p>
          <a:p>
            <a:r>
              <a:rPr lang="it-IT" dirty="0"/>
              <a:t>Nuove </a:t>
            </a:r>
            <a:r>
              <a:rPr lang="it-IT" dirty="0" err="1"/>
              <a:t>fbf</a:t>
            </a:r>
            <a:r>
              <a:rPr lang="it-IT" dirty="0"/>
              <a:t> atomiche:</a:t>
            </a:r>
          </a:p>
          <a:p>
            <a:r>
              <a:rPr lang="it-IT" dirty="0"/>
              <a:t>a = b, c = d, ecc.</a:t>
            </a:r>
          </a:p>
          <a:p>
            <a:r>
              <a:rPr lang="it-IT" dirty="0"/>
              <a:t>Nuove </a:t>
            </a:r>
            <a:r>
              <a:rPr lang="it-IT" dirty="0" err="1"/>
              <a:t>fbf</a:t>
            </a:r>
            <a:r>
              <a:rPr lang="it-IT" dirty="0"/>
              <a:t>:</a:t>
            </a:r>
          </a:p>
          <a:p>
            <a:r>
              <a:rPr lang="it-IT" dirty="0">
                <a:sym typeface="Symbol"/>
              </a:rPr>
              <a:t>x </a:t>
            </a:r>
            <a:r>
              <a:rPr lang="it-IT" dirty="0" err="1">
                <a:sym typeface="Symbol"/>
              </a:rPr>
              <a:t>x</a:t>
            </a:r>
            <a:r>
              <a:rPr lang="it-IT" dirty="0">
                <a:sym typeface="Symbol"/>
              </a:rPr>
              <a:t> = s, x(</a:t>
            </a:r>
            <a:r>
              <a:rPr lang="it-IT" dirty="0" err="1">
                <a:sym typeface="Symbol"/>
              </a:rPr>
              <a:t>x</a:t>
            </a:r>
            <a:r>
              <a:rPr lang="it-IT" dirty="0">
                <a:sym typeface="Symbol"/>
              </a:rPr>
              <a:t> = a v x = b)</a:t>
            </a:r>
          </a:p>
          <a:p>
            <a:r>
              <a:rPr lang="it-IT" dirty="0">
                <a:sym typeface="Symbol"/>
              </a:rPr>
              <a:t>etc.</a:t>
            </a:r>
            <a:endParaRPr lang="it-IT" dirty="0"/>
          </a:p>
        </p:txBody>
      </p:sp>
    </p:spTree>
    <p:extLst>
      <p:ext uri="{BB962C8B-B14F-4D97-AF65-F5344CB8AC3E}">
        <p14:creationId xmlns:p14="http://schemas.microsoft.com/office/powerpoint/2010/main" val="760320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Regole per l'identità</a:t>
            </a:r>
          </a:p>
        </p:txBody>
      </p:sp>
      <p:sp>
        <p:nvSpPr>
          <p:cNvPr id="3" name="Segnaposto contenuto 2"/>
          <p:cNvSpPr>
            <a:spLocks noGrp="1"/>
          </p:cNvSpPr>
          <p:nvPr>
            <p:ph idx="1"/>
          </p:nvPr>
        </p:nvSpPr>
        <p:spPr/>
        <p:txBody>
          <a:bodyPr/>
          <a:lstStyle/>
          <a:p>
            <a:r>
              <a:rPr lang="it-IT" dirty="0"/>
              <a:t>Regola di introduzione </a:t>
            </a:r>
            <a:r>
              <a:rPr lang="it-IT" dirty="0" err="1"/>
              <a:t>=I</a:t>
            </a:r>
            <a:endParaRPr lang="it-IT" dirty="0"/>
          </a:p>
          <a:p>
            <a:r>
              <a:rPr lang="it-IT" dirty="0"/>
              <a:t>Regola di eliminazione =E</a:t>
            </a:r>
          </a:p>
          <a:p>
            <a:r>
              <a:rPr lang="it-IT" dirty="0"/>
              <a:t>Prossima slide ...</a:t>
            </a:r>
          </a:p>
          <a:p>
            <a:r>
              <a:rPr lang="it-IT" dirty="0"/>
              <a:t>v. pp. 258-259 (213-214) e tabella riassuntiva 7.1 p. 262</a:t>
            </a:r>
          </a:p>
        </p:txBody>
      </p:sp>
    </p:spTree>
    <p:extLst>
      <p:ext uri="{BB962C8B-B14F-4D97-AF65-F5344CB8AC3E}">
        <p14:creationId xmlns:p14="http://schemas.microsoft.com/office/powerpoint/2010/main" val="271906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 </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8429" y="420130"/>
            <a:ext cx="10797059" cy="6073346"/>
          </a:xfrm>
        </p:spPr>
      </p:pic>
    </p:spTree>
    <p:extLst>
      <p:ext uri="{BB962C8B-B14F-4D97-AF65-F5344CB8AC3E}">
        <p14:creationId xmlns:p14="http://schemas.microsoft.com/office/powerpoint/2010/main" val="1313831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676400" y="76201"/>
            <a:ext cx="8229600" cy="563563"/>
          </a:xfrm>
        </p:spPr>
        <p:txBody>
          <a:bodyPr>
            <a:normAutofit fontScale="90000"/>
          </a:bodyPr>
          <a:lstStyle/>
          <a:p>
            <a:r>
              <a:rPr lang="it-IT" dirty="0"/>
              <a:t>Esercizio risolto 7.30 (7.29)</a:t>
            </a:r>
          </a:p>
        </p:txBody>
      </p:sp>
      <p:sp>
        <p:nvSpPr>
          <p:cNvPr id="252931" name="Rectangle 3"/>
          <p:cNvSpPr>
            <a:spLocks noChangeArrowheads="1"/>
          </p:cNvSpPr>
          <p:nvPr/>
        </p:nvSpPr>
        <p:spPr bwMode="auto">
          <a:xfrm>
            <a:off x="1676400" y="2103438"/>
            <a:ext cx="8229600" cy="563562"/>
          </a:xfrm>
          <a:prstGeom prst="rect">
            <a:avLst/>
          </a:prstGeom>
          <a:noFill/>
          <a:ln w="9525">
            <a:noFill/>
            <a:miter lim="800000"/>
            <a:headEnd/>
            <a:tailEnd/>
          </a:ln>
          <a:effectLst/>
        </p:spPr>
        <p:txBody>
          <a:bodyPr anchor="ctr"/>
          <a:lstStyle/>
          <a:p>
            <a:r>
              <a:rPr lang="it-IT" sz="4000">
                <a:solidFill>
                  <a:schemeClr val="tx2"/>
                </a:solidFill>
              </a:rPr>
              <a:t>Soluzione</a:t>
            </a:r>
          </a:p>
        </p:txBody>
      </p:sp>
      <p:pic>
        <p:nvPicPr>
          <p:cNvPr id="252934" name="Picture 6"/>
          <p:cNvPicPr>
            <a:picLocks noChangeAspect="1" noChangeArrowheads="1"/>
          </p:cNvPicPr>
          <p:nvPr/>
        </p:nvPicPr>
        <p:blipFill>
          <a:blip r:embed="rId3" cstate="print"/>
          <a:srcRect/>
          <a:stretch>
            <a:fillRect/>
          </a:stretch>
        </p:blipFill>
        <p:spPr bwMode="auto">
          <a:xfrm>
            <a:off x="4305300" y="838200"/>
            <a:ext cx="3581400" cy="1104900"/>
          </a:xfrm>
          <a:prstGeom prst="rect">
            <a:avLst/>
          </a:prstGeom>
          <a:noFill/>
          <a:ln w="9525">
            <a:noFill/>
            <a:miter lim="800000"/>
            <a:headEnd/>
            <a:tailEnd/>
          </a:ln>
          <a:effectLst/>
        </p:spPr>
      </p:pic>
      <p:pic>
        <p:nvPicPr>
          <p:cNvPr id="252935" name="Picture 7"/>
          <p:cNvPicPr>
            <a:picLocks noChangeAspect="1" noChangeArrowheads="1"/>
          </p:cNvPicPr>
          <p:nvPr/>
        </p:nvPicPr>
        <p:blipFill>
          <a:blip r:embed="rId4" cstate="print"/>
          <a:srcRect/>
          <a:stretch>
            <a:fillRect/>
          </a:stretch>
        </p:blipFill>
        <p:spPr bwMode="auto">
          <a:xfrm>
            <a:off x="1524000" y="2890838"/>
            <a:ext cx="9144000" cy="1790700"/>
          </a:xfrm>
          <a:prstGeom prst="rect">
            <a:avLst/>
          </a:prstGeom>
          <a:noFill/>
          <a:ln w="9525">
            <a:noFill/>
            <a:miter lim="800000"/>
            <a:headEnd/>
            <a:tailEnd/>
          </a:ln>
          <a:effectLst/>
        </p:spPr>
      </p:pic>
    </p:spTree>
    <p:extLst>
      <p:ext uri="{BB962C8B-B14F-4D97-AF65-F5344CB8AC3E}">
        <p14:creationId xmlns:p14="http://schemas.microsoft.com/office/powerpoint/2010/main" val="175849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52935"/>
                                        </p:tgtEl>
                                        <p:attrNameLst>
                                          <p:attrName>style.visibility</p:attrName>
                                        </p:attrNameLst>
                                      </p:cBhvr>
                                      <p:to>
                                        <p:strVal val="visible"/>
                                      </p:to>
                                    </p:set>
                                    <p:anim calcmode="lin" valueType="num">
                                      <p:cBhvr>
                                        <p:cTn id="7" dur="500" fill="hold"/>
                                        <p:tgtEl>
                                          <p:spTgt spid="252935"/>
                                        </p:tgtEl>
                                        <p:attrNameLst>
                                          <p:attrName>ppt_x</p:attrName>
                                        </p:attrNameLst>
                                      </p:cBhvr>
                                      <p:tavLst>
                                        <p:tav tm="0">
                                          <p:val>
                                            <p:strVal val="#ppt_x+#ppt_w/2"/>
                                          </p:val>
                                        </p:tav>
                                        <p:tav tm="100000">
                                          <p:val>
                                            <p:strVal val="#ppt_x"/>
                                          </p:val>
                                        </p:tav>
                                      </p:tavLst>
                                    </p:anim>
                                    <p:anim calcmode="lin" valueType="num">
                                      <p:cBhvr>
                                        <p:cTn id="8" dur="500" fill="hold"/>
                                        <p:tgtEl>
                                          <p:spTgt spid="252935"/>
                                        </p:tgtEl>
                                        <p:attrNameLst>
                                          <p:attrName>ppt_y</p:attrName>
                                        </p:attrNameLst>
                                      </p:cBhvr>
                                      <p:tavLst>
                                        <p:tav tm="0">
                                          <p:val>
                                            <p:strVal val="#ppt_y"/>
                                          </p:val>
                                        </p:tav>
                                        <p:tav tm="100000">
                                          <p:val>
                                            <p:strVal val="#ppt_y"/>
                                          </p:val>
                                        </p:tav>
                                      </p:tavLst>
                                    </p:anim>
                                    <p:anim calcmode="lin" valueType="num">
                                      <p:cBhvr>
                                        <p:cTn id="9" dur="500" fill="hold"/>
                                        <p:tgtEl>
                                          <p:spTgt spid="252935"/>
                                        </p:tgtEl>
                                        <p:attrNameLst>
                                          <p:attrName>ppt_w</p:attrName>
                                        </p:attrNameLst>
                                      </p:cBhvr>
                                      <p:tavLst>
                                        <p:tav tm="0">
                                          <p:val>
                                            <p:fltVal val="0"/>
                                          </p:val>
                                        </p:tav>
                                        <p:tav tm="100000">
                                          <p:val>
                                            <p:strVal val="#ppt_w"/>
                                          </p:val>
                                        </p:tav>
                                      </p:tavLst>
                                    </p:anim>
                                    <p:anim calcmode="lin" valueType="num">
                                      <p:cBhvr>
                                        <p:cTn id="10" dur="500" fill="hold"/>
                                        <p:tgtEl>
                                          <p:spTgt spid="2529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676400" y="76201"/>
            <a:ext cx="8229600" cy="563563"/>
          </a:xfrm>
        </p:spPr>
        <p:txBody>
          <a:bodyPr>
            <a:normAutofit fontScale="90000"/>
          </a:bodyPr>
          <a:lstStyle/>
          <a:p>
            <a:r>
              <a:rPr lang="it-IT" dirty="0"/>
              <a:t>Esercizio risolto 7.33 (7.31)</a:t>
            </a:r>
          </a:p>
        </p:txBody>
      </p:sp>
      <p:sp>
        <p:nvSpPr>
          <p:cNvPr id="253955" name="Rectangle 3"/>
          <p:cNvSpPr>
            <a:spLocks noChangeArrowheads="1"/>
          </p:cNvSpPr>
          <p:nvPr/>
        </p:nvSpPr>
        <p:spPr bwMode="auto">
          <a:xfrm>
            <a:off x="1676400" y="2103438"/>
            <a:ext cx="8229600" cy="563562"/>
          </a:xfrm>
          <a:prstGeom prst="rect">
            <a:avLst/>
          </a:prstGeom>
          <a:noFill/>
          <a:ln w="9525">
            <a:noFill/>
            <a:miter lim="800000"/>
            <a:headEnd/>
            <a:tailEnd/>
          </a:ln>
          <a:effectLst/>
        </p:spPr>
        <p:txBody>
          <a:bodyPr anchor="ctr"/>
          <a:lstStyle/>
          <a:p>
            <a:r>
              <a:rPr lang="it-IT" sz="4000" dirty="0">
                <a:solidFill>
                  <a:schemeClr val="tx2"/>
                </a:solidFill>
              </a:rPr>
              <a:t>Soluzione</a:t>
            </a:r>
          </a:p>
        </p:txBody>
      </p:sp>
      <p:pic>
        <p:nvPicPr>
          <p:cNvPr id="253958" name="Picture 6"/>
          <p:cNvPicPr>
            <a:picLocks noChangeAspect="1" noChangeArrowheads="1"/>
          </p:cNvPicPr>
          <p:nvPr/>
        </p:nvPicPr>
        <p:blipFill>
          <a:blip r:embed="rId3" cstate="print"/>
          <a:srcRect/>
          <a:stretch>
            <a:fillRect/>
          </a:stretch>
        </p:blipFill>
        <p:spPr bwMode="auto">
          <a:xfrm>
            <a:off x="4629150" y="990601"/>
            <a:ext cx="2933700" cy="1133475"/>
          </a:xfrm>
          <a:prstGeom prst="rect">
            <a:avLst/>
          </a:prstGeom>
          <a:noFill/>
          <a:ln w="9525">
            <a:noFill/>
            <a:miter lim="800000"/>
            <a:headEnd/>
            <a:tailEnd/>
          </a:ln>
          <a:effectLst/>
        </p:spPr>
      </p:pic>
      <p:pic>
        <p:nvPicPr>
          <p:cNvPr id="253959" name="Picture 7"/>
          <p:cNvPicPr>
            <a:picLocks noChangeAspect="1" noChangeArrowheads="1"/>
          </p:cNvPicPr>
          <p:nvPr/>
        </p:nvPicPr>
        <p:blipFill>
          <a:blip r:embed="rId4" cstate="print"/>
          <a:srcRect/>
          <a:stretch>
            <a:fillRect/>
          </a:stretch>
        </p:blipFill>
        <p:spPr bwMode="auto">
          <a:xfrm>
            <a:off x="4629150" y="3171826"/>
            <a:ext cx="2990850" cy="2466975"/>
          </a:xfrm>
          <a:prstGeom prst="rect">
            <a:avLst/>
          </a:prstGeom>
          <a:noFill/>
          <a:ln w="9525">
            <a:noFill/>
            <a:miter lim="800000"/>
            <a:headEnd/>
            <a:tailEnd/>
          </a:ln>
          <a:effectLst/>
        </p:spPr>
      </p:pic>
    </p:spTree>
    <p:extLst>
      <p:ext uri="{BB962C8B-B14F-4D97-AF65-F5344CB8AC3E}">
        <p14:creationId xmlns:p14="http://schemas.microsoft.com/office/powerpoint/2010/main" val="103833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3959"/>
                                        </p:tgtEl>
                                        <p:attrNameLst>
                                          <p:attrName>style.visibility</p:attrName>
                                        </p:attrNameLst>
                                      </p:cBhvr>
                                      <p:to>
                                        <p:strVal val="visible"/>
                                      </p:to>
                                    </p:set>
                                    <p:anim calcmode="lin" valueType="num">
                                      <p:cBhvr>
                                        <p:cTn id="7" dur="1000" fill="hold"/>
                                        <p:tgtEl>
                                          <p:spTgt spid="253959"/>
                                        </p:tgtEl>
                                        <p:attrNameLst>
                                          <p:attrName>ppt_w</p:attrName>
                                        </p:attrNameLst>
                                      </p:cBhvr>
                                      <p:tavLst>
                                        <p:tav tm="0">
                                          <p:val>
                                            <p:fltVal val="0"/>
                                          </p:val>
                                        </p:tav>
                                        <p:tav tm="100000">
                                          <p:val>
                                            <p:strVal val="#ppt_w"/>
                                          </p:val>
                                        </p:tav>
                                      </p:tavLst>
                                    </p:anim>
                                    <p:anim calcmode="lin" valueType="num">
                                      <p:cBhvr>
                                        <p:cTn id="8" dur="1000" fill="hold"/>
                                        <p:tgtEl>
                                          <p:spTgt spid="253959"/>
                                        </p:tgtEl>
                                        <p:attrNameLst>
                                          <p:attrName>ppt_h</p:attrName>
                                        </p:attrNameLst>
                                      </p:cBhvr>
                                      <p:tavLst>
                                        <p:tav tm="0">
                                          <p:val>
                                            <p:fltVal val="0"/>
                                          </p:val>
                                        </p:tav>
                                        <p:tav tm="100000">
                                          <p:val>
                                            <p:strVal val="#ppt_h"/>
                                          </p:val>
                                        </p:tav>
                                      </p:tavLst>
                                    </p:anim>
                                    <p:anim calcmode="lin" valueType="num">
                                      <p:cBhvr>
                                        <p:cTn id="9" dur="1000" fill="hold"/>
                                        <p:tgtEl>
                                          <p:spTgt spid="2539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395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Simmetria dell'identità</a:t>
            </a:r>
          </a:p>
        </p:txBody>
      </p:sp>
      <p:sp>
        <p:nvSpPr>
          <p:cNvPr id="3" name="Segnaposto contenuto 2"/>
          <p:cNvSpPr>
            <a:spLocks noGrp="1"/>
          </p:cNvSpPr>
          <p:nvPr>
            <p:ph idx="1"/>
          </p:nvPr>
        </p:nvSpPr>
        <p:spPr/>
        <p:txBody>
          <a:bodyPr/>
          <a:lstStyle/>
          <a:p>
            <a:r>
              <a:rPr lang="it-IT" dirty="0"/>
              <a:t>Guardare es. 7.36 (7.32), p. 241 (214), prossima slide ...</a:t>
            </a:r>
          </a:p>
        </p:txBody>
      </p:sp>
    </p:spTree>
    <p:extLst>
      <p:ext uri="{BB962C8B-B14F-4D97-AF65-F5344CB8AC3E}">
        <p14:creationId xmlns:p14="http://schemas.microsoft.com/office/powerpoint/2010/main" val="3330359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8063" y="365125"/>
            <a:ext cx="10519950" cy="5917472"/>
          </a:xfrm>
        </p:spPr>
      </p:pic>
    </p:spTree>
    <p:extLst>
      <p:ext uri="{BB962C8B-B14F-4D97-AF65-F5344CB8AC3E}">
        <p14:creationId xmlns:p14="http://schemas.microsoft.com/office/powerpoint/2010/main" val="3074334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1676400" y="76201"/>
            <a:ext cx="8229600" cy="563563"/>
          </a:xfrm>
        </p:spPr>
        <p:txBody>
          <a:bodyPr>
            <a:normAutofit fontScale="90000"/>
          </a:bodyPr>
          <a:lstStyle/>
          <a:p>
            <a:r>
              <a:rPr lang="it-IT" dirty="0"/>
              <a:t>Esercizio risolto 7.37 (7.33) (transitività)</a:t>
            </a:r>
          </a:p>
        </p:txBody>
      </p:sp>
      <p:sp>
        <p:nvSpPr>
          <p:cNvPr id="254979" name="Rectangle 3"/>
          <p:cNvSpPr>
            <a:spLocks noChangeArrowheads="1"/>
          </p:cNvSpPr>
          <p:nvPr/>
        </p:nvSpPr>
        <p:spPr bwMode="auto">
          <a:xfrm>
            <a:off x="1676400" y="2103438"/>
            <a:ext cx="8229600" cy="563562"/>
          </a:xfrm>
          <a:prstGeom prst="rect">
            <a:avLst/>
          </a:prstGeom>
          <a:noFill/>
          <a:ln w="9525">
            <a:noFill/>
            <a:miter lim="800000"/>
            <a:headEnd/>
            <a:tailEnd/>
          </a:ln>
          <a:effectLst/>
        </p:spPr>
        <p:txBody>
          <a:bodyPr anchor="ctr"/>
          <a:lstStyle/>
          <a:p>
            <a:r>
              <a:rPr lang="it-IT" sz="4000" dirty="0">
                <a:solidFill>
                  <a:schemeClr val="tx2"/>
                </a:solidFill>
              </a:rPr>
              <a:t>Soluzione </a:t>
            </a:r>
            <a:r>
              <a:rPr lang="it-IT" sz="2800" dirty="0">
                <a:solidFill>
                  <a:schemeClr val="tx2"/>
                </a:solidFill>
              </a:rPr>
              <a:t>(riga 6 nella vecchia ed.:  x invece di z)</a:t>
            </a:r>
          </a:p>
        </p:txBody>
      </p:sp>
      <p:pic>
        <p:nvPicPr>
          <p:cNvPr id="254982" name="Picture 6"/>
          <p:cNvPicPr>
            <a:picLocks noChangeAspect="1" noChangeArrowheads="1"/>
          </p:cNvPicPr>
          <p:nvPr/>
        </p:nvPicPr>
        <p:blipFill>
          <a:blip r:embed="rId3" cstate="print"/>
          <a:srcRect/>
          <a:stretch>
            <a:fillRect/>
          </a:stretch>
        </p:blipFill>
        <p:spPr bwMode="auto">
          <a:xfrm>
            <a:off x="3386139" y="914400"/>
            <a:ext cx="5419725" cy="1200150"/>
          </a:xfrm>
          <a:prstGeom prst="rect">
            <a:avLst/>
          </a:prstGeom>
          <a:noFill/>
          <a:ln w="9525">
            <a:noFill/>
            <a:miter lim="800000"/>
            <a:headEnd/>
            <a:tailEnd/>
          </a:ln>
          <a:effectLst/>
        </p:spPr>
      </p:pic>
      <p:pic>
        <p:nvPicPr>
          <p:cNvPr id="254983" name="Picture 7"/>
          <p:cNvPicPr>
            <a:picLocks noChangeAspect="1" noChangeArrowheads="1"/>
          </p:cNvPicPr>
          <p:nvPr/>
        </p:nvPicPr>
        <p:blipFill>
          <a:blip r:embed="rId4" cstate="print"/>
          <a:srcRect/>
          <a:stretch>
            <a:fillRect/>
          </a:stretch>
        </p:blipFill>
        <p:spPr bwMode="auto">
          <a:xfrm>
            <a:off x="1524000" y="3038476"/>
            <a:ext cx="9144000" cy="2905125"/>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5">
            <p14:nvContentPartPr>
              <p14:cNvPr id="3" name="Input penna 2"/>
              <p14:cNvContentPartPr/>
              <p14:nvPr/>
            </p14:nvContentPartPr>
            <p14:xfrm>
              <a:off x="875313" y="4531629"/>
              <a:ext cx="1657080" cy="414720"/>
            </p14:xfrm>
          </p:contentPart>
        </mc:Choice>
        <mc:Fallback xmlns="">
          <p:pic>
            <p:nvPicPr>
              <p:cNvPr id="3" name="Input penna 2"/>
              <p:cNvPicPr/>
              <p:nvPr/>
            </p:nvPicPr>
            <p:blipFill>
              <a:blip r:embed="rId6"/>
              <a:stretch>
                <a:fillRect/>
              </a:stretch>
            </p:blipFill>
            <p:spPr>
              <a:xfrm>
                <a:off x="859113" y="4514709"/>
                <a:ext cx="1694520" cy="449640"/>
              </a:xfrm>
              <a:prstGeom prst="rect">
                <a:avLst/>
              </a:prstGeom>
            </p:spPr>
          </p:pic>
        </mc:Fallback>
      </mc:AlternateContent>
    </p:spTree>
    <p:extLst>
      <p:ext uri="{BB962C8B-B14F-4D97-AF65-F5344CB8AC3E}">
        <p14:creationId xmlns:p14="http://schemas.microsoft.com/office/powerpoint/2010/main" val="173357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54983"/>
                                        </p:tgtEl>
                                        <p:attrNameLst>
                                          <p:attrName>style.visibility</p:attrName>
                                        </p:attrNameLst>
                                      </p:cBhvr>
                                      <p:to>
                                        <p:strVal val="visible"/>
                                      </p:to>
                                    </p:set>
                                    <p:anim calcmode="lin" valueType="num">
                                      <p:cBhvr>
                                        <p:cTn id="7" dur="500" fill="hold"/>
                                        <p:tgtEl>
                                          <p:spTgt spid="254983"/>
                                        </p:tgtEl>
                                        <p:attrNameLst>
                                          <p:attrName>ppt_w</p:attrName>
                                        </p:attrNameLst>
                                      </p:cBhvr>
                                      <p:tavLst>
                                        <p:tav tm="0">
                                          <p:val>
                                            <p:fltVal val="0"/>
                                          </p:val>
                                        </p:tav>
                                        <p:tav tm="100000">
                                          <p:val>
                                            <p:strVal val="#ppt_w"/>
                                          </p:val>
                                        </p:tav>
                                      </p:tavLst>
                                    </p:anim>
                                    <p:anim calcmode="lin" valueType="num">
                                      <p:cBhvr>
                                        <p:cTn id="8" dur="500" fill="hold"/>
                                        <p:tgtEl>
                                          <p:spTgt spid="254983"/>
                                        </p:tgtEl>
                                        <p:attrNameLst>
                                          <p:attrName>ppt_h</p:attrName>
                                        </p:attrNameLst>
                                      </p:cBhvr>
                                      <p:tavLst>
                                        <p:tav tm="0">
                                          <p:val>
                                            <p:fltVal val="0"/>
                                          </p:val>
                                        </p:tav>
                                        <p:tav tm="100000">
                                          <p:val>
                                            <p:strVal val="#ppt_h"/>
                                          </p:val>
                                        </p:tav>
                                      </p:tavLst>
                                    </p:anim>
                                    <p:anim calcmode="lin" valueType="num">
                                      <p:cBhvr>
                                        <p:cTn id="9" dur="500" fill="hold"/>
                                        <p:tgtEl>
                                          <p:spTgt spid="254983"/>
                                        </p:tgtEl>
                                        <p:attrNameLst>
                                          <p:attrName>ppt_x</p:attrName>
                                        </p:attrNameLst>
                                      </p:cBhvr>
                                      <p:tavLst>
                                        <p:tav tm="0">
                                          <p:val>
                                            <p:fltVal val="0.5"/>
                                          </p:val>
                                        </p:tav>
                                        <p:tav tm="100000">
                                          <p:val>
                                            <p:strVal val="#ppt_x"/>
                                          </p:val>
                                        </p:tav>
                                      </p:tavLst>
                                    </p:anim>
                                    <p:anim calcmode="lin" valueType="num">
                                      <p:cBhvr>
                                        <p:cTn id="10" dur="500" fill="hold"/>
                                        <p:tgtEl>
                                          <p:spTgt spid="25498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r>
              <a:rPr lang="it-IT" dirty="0"/>
              <a:t>Esiste almeno un cavallo</a:t>
            </a:r>
          </a:p>
          <a:p>
            <a:r>
              <a:rPr lang="it-IT" dirty="0"/>
              <a:t>Esistono almeno due cavalli</a:t>
            </a:r>
          </a:p>
          <a:p>
            <a:r>
              <a:rPr lang="it-IT" dirty="0"/>
              <a:t>Esistono almeno tre cavalli</a:t>
            </a:r>
          </a:p>
          <a:p>
            <a:r>
              <a:rPr lang="it-IT" dirty="0"/>
              <a:t>ecc.</a:t>
            </a:r>
          </a:p>
          <a:p>
            <a:endParaRPr lang="it-IT" dirty="0"/>
          </a:p>
        </p:txBody>
      </p:sp>
    </p:spTree>
    <p:extLst>
      <p:ext uri="{BB962C8B-B14F-4D97-AF65-F5344CB8AC3E}">
        <p14:creationId xmlns:p14="http://schemas.microsoft.com/office/powerpoint/2010/main" val="425541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descrizioni definite e negazione</a:t>
            </a:r>
          </a:p>
        </p:txBody>
      </p:sp>
      <p:sp>
        <p:nvSpPr>
          <p:cNvPr id="3" name="Segnaposto contenuto 2"/>
          <p:cNvSpPr>
            <a:spLocks noGrp="1"/>
          </p:cNvSpPr>
          <p:nvPr>
            <p:ph idx="1"/>
          </p:nvPr>
        </p:nvSpPr>
        <p:spPr/>
        <p:txBody>
          <a:bodyPr/>
          <a:lstStyle/>
          <a:p>
            <a:r>
              <a:rPr lang="it-IT" dirty="0"/>
              <a:t>Altra ambiguità non notata da Varzi et al.</a:t>
            </a:r>
          </a:p>
          <a:p>
            <a:r>
              <a:rPr lang="it-IT" dirty="0"/>
              <a:t>(1) il C non è B</a:t>
            </a:r>
          </a:p>
          <a:p>
            <a:r>
              <a:rPr lang="it-IT" dirty="0"/>
              <a:t>(1a) ~</a:t>
            </a:r>
            <a:r>
              <a:rPr lang="it-IT" dirty="0">
                <a:sym typeface="Symbol"/>
              </a:rPr>
              <a:t>x(</a:t>
            </a:r>
            <a:r>
              <a:rPr lang="it-IT" dirty="0" err="1">
                <a:sym typeface="Symbol"/>
              </a:rPr>
              <a:t>Cx</a:t>
            </a:r>
            <a:r>
              <a:rPr lang="it-IT" dirty="0">
                <a:sym typeface="Symbol"/>
              </a:rPr>
              <a:t> &amp; y(</a:t>
            </a:r>
            <a:r>
              <a:rPr lang="it-IT" dirty="0" err="1">
                <a:sym typeface="Symbol"/>
              </a:rPr>
              <a:t>Cy</a:t>
            </a:r>
            <a:r>
              <a:rPr lang="it-IT" dirty="0">
                <a:sym typeface="Symbol"/>
              </a:rPr>
              <a:t>   x = y) &amp; </a:t>
            </a:r>
            <a:r>
              <a:rPr lang="it-IT" dirty="0" err="1">
                <a:sym typeface="Symbol"/>
              </a:rPr>
              <a:t>Bx</a:t>
            </a:r>
            <a:r>
              <a:rPr lang="it-IT" dirty="0">
                <a:sym typeface="Symbol"/>
              </a:rPr>
              <a:t>)</a:t>
            </a:r>
          </a:p>
          <a:p>
            <a:r>
              <a:rPr lang="it-IT" dirty="0">
                <a:sym typeface="Symbol"/>
              </a:rPr>
              <a:t>(1a*) </a:t>
            </a:r>
            <a:r>
              <a:rPr lang="it-IT" dirty="0"/>
              <a:t>~</a:t>
            </a:r>
            <a:r>
              <a:rPr lang="it-IT" dirty="0" err="1">
                <a:sym typeface="Symbol"/>
              </a:rPr>
              <a:t>B</a:t>
            </a:r>
            <a:r>
              <a:rPr lang="it-IT" dirty="0" err="1">
                <a:sym typeface="Symbol" panose="05050102010706020507" pitchFamily="18" charset="2"/>
              </a:rPr>
              <a:t>xP</a:t>
            </a:r>
            <a:r>
              <a:rPr lang="it-IT" dirty="0" err="1">
                <a:sym typeface="Symbol"/>
              </a:rPr>
              <a:t>x</a:t>
            </a:r>
            <a:endParaRPr lang="it-IT" dirty="0">
              <a:sym typeface="Symbol"/>
            </a:endParaRPr>
          </a:p>
          <a:p>
            <a:r>
              <a:rPr lang="it-IT" dirty="0">
                <a:sym typeface="Symbol"/>
              </a:rPr>
              <a:t>(1b) x(</a:t>
            </a:r>
            <a:r>
              <a:rPr lang="it-IT" dirty="0" err="1">
                <a:sym typeface="Symbol"/>
              </a:rPr>
              <a:t>Cx</a:t>
            </a:r>
            <a:r>
              <a:rPr lang="it-IT" dirty="0">
                <a:sym typeface="Symbol"/>
              </a:rPr>
              <a:t> &amp; y(</a:t>
            </a:r>
            <a:r>
              <a:rPr lang="it-IT" dirty="0" err="1">
                <a:sym typeface="Symbol"/>
              </a:rPr>
              <a:t>Cy</a:t>
            </a:r>
            <a:r>
              <a:rPr lang="it-IT" dirty="0">
                <a:sym typeface="Symbol"/>
              </a:rPr>
              <a:t>  x = y) &amp; </a:t>
            </a:r>
            <a:r>
              <a:rPr lang="it-IT" dirty="0"/>
              <a:t>~ </a:t>
            </a:r>
            <a:r>
              <a:rPr lang="it-IT" dirty="0" err="1">
                <a:sym typeface="Symbol"/>
              </a:rPr>
              <a:t>Bx</a:t>
            </a:r>
            <a:r>
              <a:rPr lang="it-IT" dirty="0">
                <a:sym typeface="Symbol"/>
              </a:rPr>
              <a:t>)</a:t>
            </a:r>
          </a:p>
          <a:p>
            <a:r>
              <a:rPr lang="it-IT" dirty="0">
                <a:sym typeface="Symbol"/>
              </a:rPr>
              <a:t>(1b*) [</a:t>
            </a:r>
            <a:r>
              <a:rPr lang="it-IT" dirty="0"/>
              <a:t>~</a:t>
            </a:r>
            <a:r>
              <a:rPr lang="it-IT" dirty="0">
                <a:sym typeface="Symbol"/>
              </a:rPr>
              <a:t>B]</a:t>
            </a:r>
            <a:r>
              <a:rPr lang="it-IT" dirty="0">
                <a:sym typeface="Symbol" panose="05050102010706020507" pitchFamily="18" charset="2"/>
              </a:rPr>
              <a:t></a:t>
            </a:r>
            <a:r>
              <a:rPr lang="it-IT" dirty="0" err="1">
                <a:sym typeface="Symbol" panose="05050102010706020507" pitchFamily="18" charset="2"/>
              </a:rPr>
              <a:t>xP</a:t>
            </a:r>
            <a:r>
              <a:rPr lang="it-IT" dirty="0" err="1">
                <a:sym typeface="Symbol"/>
              </a:rPr>
              <a:t>x</a:t>
            </a:r>
            <a:endParaRPr lang="it-IT" dirty="0">
              <a:sym typeface="Symbol"/>
            </a:endParaRPr>
          </a:p>
          <a:p>
            <a:endParaRPr lang="it-IT" dirty="0">
              <a:sym typeface="Symbol"/>
            </a:endParaRPr>
          </a:p>
          <a:p>
            <a:endParaRPr lang="it-IT" dirty="0">
              <a:sym typeface="Symbol"/>
            </a:endParaRPr>
          </a:p>
          <a:p>
            <a:endParaRPr lang="it-IT" dirty="0">
              <a:sym typeface="Symbol"/>
            </a:endParaRPr>
          </a:p>
          <a:p>
            <a:endParaRPr lang="it-IT" dirty="0"/>
          </a:p>
        </p:txBody>
      </p:sp>
    </p:spTree>
    <p:extLst>
      <p:ext uri="{BB962C8B-B14F-4D97-AF65-F5344CB8AC3E}">
        <p14:creationId xmlns:p14="http://schemas.microsoft.com/office/powerpoint/2010/main" val="3989338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r>
              <a:rPr lang="it-IT" dirty="0"/>
              <a:t>Esiste almeno un cavallo</a:t>
            </a:r>
          </a:p>
          <a:p>
            <a:r>
              <a:rPr lang="it-IT" dirty="0">
                <a:sym typeface="Symbol"/>
              </a:rPr>
              <a:t></a:t>
            </a:r>
            <a:r>
              <a:rPr lang="it-IT" dirty="0" err="1">
                <a:sym typeface="Symbol"/>
              </a:rPr>
              <a:t>xCx</a:t>
            </a:r>
            <a:endParaRPr lang="it-IT" dirty="0"/>
          </a:p>
          <a:p>
            <a:r>
              <a:rPr lang="it-IT" dirty="0"/>
              <a:t>Esistono almeno due cavalli</a:t>
            </a:r>
          </a:p>
          <a:p>
            <a:r>
              <a:rPr lang="it-IT" dirty="0">
                <a:sym typeface="Symbol"/>
              </a:rPr>
              <a:t>x y((</a:t>
            </a:r>
            <a:r>
              <a:rPr lang="it-IT" dirty="0" err="1">
                <a:sym typeface="Symbol"/>
              </a:rPr>
              <a:t>Cx</a:t>
            </a:r>
            <a:r>
              <a:rPr lang="it-IT" dirty="0">
                <a:sym typeface="Symbol"/>
              </a:rPr>
              <a:t> &amp; </a:t>
            </a:r>
            <a:r>
              <a:rPr lang="it-IT" dirty="0" err="1">
                <a:sym typeface="Symbol"/>
              </a:rPr>
              <a:t>Cy</a:t>
            </a:r>
            <a:r>
              <a:rPr lang="it-IT" dirty="0">
                <a:sym typeface="Symbol"/>
              </a:rPr>
              <a:t>) &amp; x  y)</a:t>
            </a:r>
            <a:endParaRPr lang="it-IT" dirty="0"/>
          </a:p>
          <a:p>
            <a:r>
              <a:rPr lang="it-IT" dirty="0"/>
              <a:t>Esistono almeno tre cavalli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&amp; x  y)) &amp; (y  z) &amp; (x  z) )</a:t>
            </a:r>
          </a:p>
          <a:p>
            <a:r>
              <a:rPr lang="it-IT" dirty="0">
                <a:sym typeface="Symbol"/>
              </a:rPr>
              <a:t>Possiamo INFORMALMENTE togliere qualche parentesi: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&amp; x  y &amp; y  z &amp; x  z)</a:t>
            </a:r>
          </a:p>
          <a:p>
            <a:endParaRPr lang="it-IT" dirty="0"/>
          </a:p>
          <a:p>
            <a:endParaRPr lang="it-IT" dirty="0"/>
          </a:p>
        </p:txBody>
      </p:sp>
    </p:spTree>
    <p:extLst>
      <p:ext uri="{BB962C8B-B14F-4D97-AF65-F5344CB8AC3E}">
        <p14:creationId xmlns:p14="http://schemas.microsoft.com/office/powerpoint/2010/main" val="2072332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Non-transitività della </a:t>
            </a:r>
            <a:r>
              <a:rPr lang="it-IT"/>
              <a:t>non identità</a:t>
            </a:r>
            <a:endParaRPr lang="it-IT" dirty="0"/>
          </a:p>
        </p:txBody>
      </p:sp>
      <p:sp>
        <p:nvSpPr>
          <p:cNvPr id="3" name="Segnaposto contenuto 2"/>
          <p:cNvSpPr>
            <a:spLocks noGrp="1"/>
          </p:cNvSpPr>
          <p:nvPr>
            <p:ph idx="1"/>
          </p:nvPr>
        </p:nvSpPr>
        <p:spPr/>
        <p:txBody>
          <a:bodyPr>
            <a:normAutofit/>
          </a:bodyPr>
          <a:lstStyle/>
          <a:p>
            <a:r>
              <a:rPr lang="it-IT" dirty="0"/>
              <a:t>Esistono almeno tre cavalli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&amp; x  y &amp; </a:t>
            </a:r>
            <a:r>
              <a:rPr lang="it-IT" dirty="0" err="1">
                <a:sym typeface="Symbol"/>
              </a:rPr>
              <a:t>y</a:t>
            </a:r>
            <a:r>
              <a:rPr lang="it-IT" dirty="0">
                <a:sym typeface="Symbol"/>
              </a:rPr>
              <a:t>  z &amp; x  z)</a:t>
            </a:r>
          </a:p>
          <a:p>
            <a:r>
              <a:rPr lang="it-IT" dirty="0">
                <a:sym typeface="Symbol"/>
              </a:rPr>
              <a:t>Non basta dire "x  y &amp; </a:t>
            </a:r>
            <a:r>
              <a:rPr lang="it-IT" dirty="0" err="1">
                <a:sym typeface="Symbol"/>
              </a:rPr>
              <a:t>y</a:t>
            </a:r>
            <a:r>
              <a:rPr lang="it-IT" dirty="0">
                <a:sym typeface="Symbol"/>
              </a:rPr>
              <a:t>  z" perché la non identità non è transitiva. Quindi bisogna aggiungere "x  z"</a:t>
            </a:r>
          </a:p>
          <a:p>
            <a:r>
              <a:rPr lang="it-IT" dirty="0">
                <a:sym typeface="Symbol"/>
              </a:rPr>
              <a:t>Contro-esempi alla transitività:</a:t>
            </a:r>
          </a:p>
          <a:p>
            <a:r>
              <a:rPr lang="it-IT" dirty="0">
                <a:sym typeface="Symbol"/>
              </a:rPr>
              <a:t>Superman   Batman, Batman   Clark Kent</a:t>
            </a:r>
          </a:p>
          <a:p>
            <a:r>
              <a:rPr lang="it-IT" dirty="0">
                <a:sym typeface="Symbol"/>
              </a:rPr>
              <a:t>Eppure Superman = Clark Kent</a:t>
            </a:r>
          </a:p>
          <a:p>
            <a:r>
              <a:rPr lang="it-IT" dirty="0">
                <a:sym typeface="Symbol"/>
              </a:rPr>
              <a:t>(2+2)  3, 3   (2x2), eppure (2+2) = (2x2)</a:t>
            </a:r>
          </a:p>
          <a:p>
            <a:pPr marL="0" indent="0">
              <a:buNone/>
            </a:pPr>
            <a:endParaRPr lang="it-IT" dirty="0">
              <a:sym typeface="Symbol"/>
            </a:endParaRPr>
          </a:p>
          <a:p>
            <a:endParaRPr lang="it-IT" dirty="0">
              <a:sym typeface="Symbol"/>
            </a:endParaRPr>
          </a:p>
        </p:txBody>
      </p:sp>
    </p:spTree>
    <p:extLst>
      <p:ext uri="{BB962C8B-B14F-4D97-AF65-F5344CB8AC3E}">
        <p14:creationId xmlns:p14="http://schemas.microsoft.com/office/powerpoint/2010/main" val="3061532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C'è al massimo un cavallo</a:t>
            </a:r>
          </a:p>
          <a:p>
            <a:r>
              <a:rPr lang="it-IT" dirty="0"/>
              <a:t>Ci sono al massimo due cavalli</a:t>
            </a:r>
          </a:p>
          <a:p>
            <a:r>
              <a:rPr lang="it-IT" dirty="0"/>
              <a:t>Ci sono al massimo tre cavalli</a:t>
            </a:r>
          </a:p>
        </p:txBody>
      </p:sp>
    </p:spTree>
    <p:extLst>
      <p:ext uri="{BB962C8B-B14F-4D97-AF65-F5344CB8AC3E}">
        <p14:creationId xmlns:p14="http://schemas.microsoft.com/office/powerpoint/2010/main" val="1068595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lnSpcReduction="10000"/>
          </a:bodyPr>
          <a:lstStyle/>
          <a:p>
            <a:r>
              <a:rPr lang="it-IT" dirty="0"/>
              <a:t>C'è al massimo un cavallo (ma non è detto che ci sia!)</a:t>
            </a:r>
          </a:p>
          <a:p>
            <a:r>
              <a:rPr lang="it-IT" dirty="0">
                <a:sym typeface="Symbol"/>
              </a:rPr>
              <a:t>x y((</a:t>
            </a:r>
            <a:r>
              <a:rPr lang="it-IT" dirty="0" err="1">
                <a:sym typeface="Symbol"/>
              </a:rPr>
              <a:t>Cx</a:t>
            </a:r>
            <a:r>
              <a:rPr lang="it-IT" dirty="0">
                <a:sym typeface="Symbol"/>
              </a:rPr>
              <a:t> &amp; </a:t>
            </a:r>
            <a:r>
              <a:rPr lang="it-IT" dirty="0" err="1">
                <a:sym typeface="Symbol"/>
              </a:rPr>
              <a:t>Cy</a:t>
            </a:r>
            <a:r>
              <a:rPr lang="it-IT" dirty="0">
                <a:sym typeface="Symbol"/>
              </a:rPr>
              <a:t>) -&gt; x = y)</a:t>
            </a:r>
            <a:endParaRPr lang="it-IT" dirty="0"/>
          </a:p>
          <a:p>
            <a:r>
              <a:rPr lang="it-IT" dirty="0"/>
              <a:t>Ci sono al massimo due cavalli</a:t>
            </a:r>
          </a:p>
          <a:p>
            <a:r>
              <a:rPr lang="it-IT" dirty="0">
                <a:sym typeface="Symbol"/>
              </a:rPr>
              <a:t>x y z((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-&gt; (x = y v z = x v z </a:t>
            </a:r>
            <a:r>
              <a:rPr lang="it-IT" dirty="0" err="1">
                <a:sym typeface="Symbol"/>
              </a:rPr>
              <a:t>=y</a:t>
            </a:r>
            <a:r>
              <a:rPr lang="it-IT" dirty="0">
                <a:sym typeface="Symbol"/>
              </a:rPr>
              <a:t>))</a:t>
            </a:r>
            <a:endParaRPr lang="it-IT" dirty="0"/>
          </a:p>
          <a:p>
            <a:r>
              <a:rPr lang="it-IT" dirty="0"/>
              <a:t>Ci sono al massimo tre cavalli</a:t>
            </a:r>
          </a:p>
          <a:p>
            <a:r>
              <a:rPr lang="it-IT" dirty="0">
                <a:sym typeface="Symbol"/>
              </a:rPr>
              <a:t>traduzione analoga al caso precedente</a:t>
            </a:r>
          </a:p>
          <a:p>
            <a:r>
              <a:rPr lang="it-IT" dirty="0"/>
              <a:t>Guardare esempi a p. 221 (p. 187)</a:t>
            </a:r>
          </a:p>
          <a:p>
            <a:r>
              <a:rPr lang="it-IT" dirty="0"/>
              <a:t>NB: nella vecchia ed., correggere il libro a p. 187, togliendo la negazione interna nelle due formule (h) e (i) in fondo alla pagina</a:t>
            </a:r>
          </a:p>
        </p:txBody>
      </p:sp>
    </p:spTree>
    <p:extLst>
      <p:ext uri="{BB962C8B-B14F-4D97-AF65-F5344CB8AC3E}">
        <p14:creationId xmlns:p14="http://schemas.microsoft.com/office/powerpoint/2010/main" val="2102879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"esattamente"</a:t>
            </a:r>
          </a:p>
        </p:txBody>
      </p:sp>
      <p:sp>
        <p:nvSpPr>
          <p:cNvPr id="3" name="Segnaposto contenuto 2"/>
          <p:cNvSpPr>
            <a:spLocks noGrp="1"/>
          </p:cNvSpPr>
          <p:nvPr>
            <p:ph idx="1"/>
          </p:nvPr>
        </p:nvSpPr>
        <p:spPr/>
        <p:txBody>
          <a:bodyPr/>
          <a:lstStyle/>
          <a:p>
            <a:r>
              <a:rPr lang="it-IT" dirty="0"/>
              <a:t>C'è esattamente un cavallo</a:t>
            </a:r>
          </a:p>
          <a:p>
            <a:r>
              <a:rPr lang="it-IT" dirty="0"/>
              <a:t>Ci sono esattamente due cavalli</a:t>
            </a:r>
          </a:p>
          <a:p>
            <a:r>
              <a:rPr lang="it-IT" dirty="0"/>
              <a:t>Ci sono esattamente </a:t>
            </a:r>
            <a:r>
              <a:rPr lang="it-IT"/>
              <a:t>tre cavalli</a:t>
            </a:r>
          </a:p>
        </p:txBody>
      </p:sp>
    </p:spTree>
    <p:extLst>
      <p:ext uri="{BB962C8B-B14F-4D97-AF65-F5344CB8AC3E}">
        <p14:creationId xmlns:p14="http://schemas.microsoft.com/office/powerpoint/2010/main" val="4261502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r>
              <a:rPr lang="it-IT" dirty="0"/>
              <a:t>C'è esattamente un cavallo = C'è almeno un cavallo e c'è al massimo un cavallo</a:t>
            </a:r>
          </a:p>
          <a:p>
            <a:r>
              <a:rPr lang="it-IT" dirty="0">
                <a:sym typeface="Symbol"/>
              </a:rPr>
              <a:t></a:t>
            </a:r>
            <a:r>
              <a:rPr lang="it-IT" dirty="0" err="1">
                <a:sym typeface="Symbol"/>
              </a:rPr>
              <a:t>xCx</a:t>
            </a:r>
            <a:r>
              <a:rPr lang="it-IT" dirty="0">
                <a:sym typeface="Symbol"/>
              </a:rPr>
              <a:t> &amp; x y((</a:t>
            </a:r>
            <a:r>
              <a:rPr lang="it-IT" dirty="0" err="1">
                <a:sym typeface="Symbol"/>
              </a:rPr>
              <a:t>Cx</a:t>
            </a:r>
            <a:r>
              <a:rPr lang="it-IT" dirty="0">
                <a:sym typeface="Symbol"/>
              </a:rPr>
              <a:t> &amp; </a:t>
            </a:r>
            <a:r>
              <a:rPr lang="it-IT" dirty="0" err="1">
                <a:sym typeface="Symbol"/>
              </a:rPr>
              <a:t>Cy</a:t>
            </a:r>
            <a:r>
              <a:rPr lang="it-IT" dirty="0">
                <a:sym typeface="Symbol"/>
              </a:rPr>
              <a:t>)  x = y)</a:t>
            </a:r>
            <a:endParaRPr lang="it-IT" dirty="0"/>
          </a:p>
          <a:p>
            <a:r>
              <a:rPr lang="it-IT" dirty="0"/>
              <a:t>Ci sono esattamente due cavalli = ci sono almeno due cavalli e ci sono al massimo due cavalli</a:t>
            </a:r>
          </a:p>
          <a:p>
            <a:r>
              <a:rPr lang="it-IT" dirty="0">
                <a:sym typeface="Symbol"/>
              </a:rPr>
              <a:t>x y((</a:t>
            </a:r>
            <a:r>
              <a:rPr lang="it-IT" dirty="0" err="1">
                <a:sym typeface="Symbol"/>
              </a:rPr>
              <a:t>Cx</a:t>
            </a:r>
            <a:r>
              <a:rPr lang="it-IT" dirty="0">
                <a:sym typeface="Symbol"/>
              </a:rPr>
              <a:t> &amp; </a:t>
            </a:r>
            <a:r>
              <a:rPr lang="it-IT" dirty="0" err="1">
                <a:sym typeface="Symbol"/>
              </a:rPr>
              <a:t>Cy</a:t>
            </a:r>
            <a:r>
              <a:rPr lang="it-IT" dirty="0">
                <a:sym typeface="Symbol"/>
              </a:rPr>
              <a:t>) &amp; x  y) &amp; xyz((</a:t>
            </a:r>
            <a:r>
              <a:rPr lang="it-IT" dirty="0" err="1">
                <a:sym typeface="Symbol"/>
              </a:rPr>
              <a:t>Cx</a:t>
            </a:r>
            <a:r>
              <a:rPr lang="it-IT" dirty="0">
                <a:sym typeface="Symbol"/>
              </a:rPr>
              <a:t> &amp; </a:t>
            </a:r>
            <a:r>
              <a:rPr lang="it-IT" dirty="0" err="1">
                <a:sym typeface="Symbol"/>
              </a:rPr>
              <a:t>Cy</a:t>
            </a:r>
            <a:r>
              <a:rPr lang="it-IT" dirty="0">
                <a:sym typeface="Symbol"/>
              </a:rPr>
              <a:t> &amp; </a:t>
            </a:r>
            <a:r>
              <a:rPr lang="it-IT" dirty="0" err="1">
                <a:sym typeface="Symbol"/>
              </a:rPr>
              <a:t>Cz</a:t>
            </a:r>
            <a:r>
              <a:rPr lang="it-IT" dirty="0">
                <a:sym typeface="Symbol"/>
              </a:rPr>
              <a:t>)  (x = y v z = x v z =y))</a:t>
            </a:r>
            <a:endParaRPr lang="it-IT" dirty="0"/>
          </a:p>
          <a:p>
            <a:r>
              <a:rPr lang="it-IT" dirty="0"/>
              <a:t>Ecc.</a:t>
            </a:r>
          </a:p>
        </p:txBody>
      </p:sp>
    </p:spTree>
    <p:extLst>
      <p:ext uri="{BB962C8B-B14F-4D97-AF65-F5344CB8AC3E}">
        <p14:creationId xmlns:p14="http://schemas.microsoft.com/office/powerpoint/2010/main" val="2503247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descrizioni definite</a:t>
            </a:r>
          </a:p>
        </p:txBody>
      </p:sp>
      <p:sp>
        <p:nvSpPr>
          <p:cNvPr id="3" name="Segnaposto contenuto 2"/>
          <p:cNvSpPr>
            <a:spLocks noGrp="1"/>
          </p:cNvSpPr>
          <p:nvPr>
            <p:ph idx="1"/>
          </p:nvPr>
        </p:nvSpPr>
        <p:spPr/>
        <p:txBody>
          <a:bodyPr>
            <a:normAutofit/>
          </a:bodyPr>
          <a:lstStyle/>
          <a:p>
            <a:r>
              <a:rPr lang="it-IT" dirty="0"/>
              <a:t>Il libro le tratta a p. 394 (p. 321), § 11.7</a:t>
            </a:r>
          </a:p>
          <a:p>
            <a:r>
              <a:rPr lang="it-IT" dirty="0"/>
              <a:t>Per "descrizione definita" (nella terminologia introdotta da Russell) intendiamo un termine singolare costituito da un articolo determinativo seguito da un predicato, di norma utilizzato per riferirsi ad un determinato individuo (anche se il riferimento può fallire). </a:t>
            </a:r>
          </a:p>
          <a:p>
            <a:r>
              <a:rPr lang="it-IT" dirty="0"/>
              <a:t>Per esempio "la moglie di Socrate chiamata </a:t>
            </a:r>
            <a:r>
              <a:rPr lang="it-IT" i="1" dirty="0"/>
              <a:t>Santippe</a:t>
            </a:r>
            <a:r>
              <a:rPr lang="it-IT" dirty="0"/>
              <a:t>", "il cavallo alato", ecc. (ma non "la neve", "il leone", "la pasta", se utilizzati per riferirsi a un genere piuttosto che a un individuo)</a:t>
            </a:r>
          </a:p>
        </p:txBody>
      </p:sp>
    </p:spTree>
    <p:extLst>
      <p:ext uri="{BB962C8B-B14F-4D97-AF65-F5344CB8AC3E}">
        <p14:creationId xmlns:p14="http://schemas.microsoft.com/office/powerpoint/2010/main" val="1765755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3 condizioni</a:t>
            </a:r>
          </a:p>
        </p:txBody>
      </p:sp>
      <p:sp>
        <p:nvSpPr>
          <p:cNvPr id="3" name="Segnaposto contenuto 2"/>
          <p:cNvSpPr>
            <a:spLocks noGrp="1"/>
          </p:cNvSpPr>
          <p:nvPr>
            <p:ph idx="1"/>
          </p:nvPr>
        </p:nvSpPr>
        <p:spPr/>
        <p:txBody>
          <a:bodyPr/>
          <a:lstStyle/>
          <a:p>
            <a:r>
              <a:rPr lang="it-IT" dirty="0"/>
              <a:t>(Almeno secondo il punto di vista standard) perché sia vero un enunciato contenente una descrizione definita, come "il P è Q", devono darsi 3 condizioni:</a:t>
            </a:r>
          </a:p>
          <a:p>
            <a:r>
              <a:rPr lang="it-IT" dirty="0"/>
              <a:t>esistenza</a:t>
            </a:r>
          </a:p>
          <a:p>
            <a:r>
              <a:rPr lang="it-IT" dirty="0"/>
              <a:t>unicità</a:t>
            </a:r>
          </a:p>
          <a:p>
            <a:r>
              <a:rPr lang="it-IT" dirty="0"/>
              <a:t>attribuzione</a:t>
            </a:r>
          </a:p>
        </p:txBody>
      </p:sp>
    </p:spTree>
    <p:extLst>
      <p:ext uri="{BB962C8B-B14F-4D97-AF65-F5344CB8AC3E}">
        <p14:creationId xmlns:p14="http://schemas.microsoft.com/office/powerpoint/2010/main" val="1323685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3 condizioni formalizzate</a:t>
            </a:r>
          </a:p>
        </p:txBody>
      </p:sp>
      <p:sp>
        <p:nvSpPr>
          <p:cNvPr id="3" name="Segnaposto contenuto 2"/>
          <p:cNvSpPr>
            <a:spLocks noGrp="1"/>
          </p:cNvSpPr>
          <p:nvPr>
            <p:ph idx="1"/>
          </p:nvPr>
        </p:nvSpPr>
        <p:spPr/>
        <p:txBody>
          <a:bodyPr>
            <a:normAutofit/>
          </a:bodyPr>
          <a:lstStyle/>
          <a:p>
            <a:r>
              <a:rPr lang="it-IT" dirty="0"/>
              <a:t>il P è Q</a:t>
            </a:r>
          </a:p>
          <a:p>
            <a:r>
              <a:rPr lang="it-IT" dirty="0"/>
              <a:t>(1) esistenza: c'è almeno un oggetto con la proprietà P, ossia </a:t>
            </a:r>
            <a:r>
              <a:rPr lang="it-IT" dirty="0">
                <a:sym typeface="Symbol"/>
              </a:rPr>
              <a:t></a:t>
            </a:r>
            <a:r>
              <a:rPr lang="it-IT" dirty="0" err="1">
                <a:sym typeface="Symbol"/>
              </a:rPr>
              <a:t>xPx</a:t>
            </a:r>
            <a:endParaRPr lang="it-IT" dirty="0">
              <a:sym typeface="Symbol"/>
            </a:endParaRPr>
          </a:p>
          <a:p>
            <a:r>
              <a:rPr lang="it-IT" dirty="0">
                <a:sym typeface="Symbol"/>
              </a:rPr>
              <a:t>(2) unicità: c'è al massimo un oggetto con la proprietà P, ossiaxy((</a:t>
            </a:r>
            <a:r>
              <a:rPr lang="it-IT" dirty="0" err="1">
                <a:sym typeface="Symbol"/>
              </a:rPr>
              <a:t>Px</a:t>
            </a:r>
            <a:r>
              <a:rPr lang="it-IT" dirty="0">
                <a:sym typeface="Symbol"/>
              </a:rPr>
              <a:t> &amp; </a:t>
            </a:r>
            <a:r>
              <a:rPr lang="it-IT" dirty="0" err="1">
                <a:sym typeface="Symbol"/>
              </a:rPr>
              <a:t>Py</a:t>
            </a:r>
            <a:r>
              <a:rPr lang="it-IT" dirty="0">
                <a:sym typeface="Symbol"/>
              </a:rPr>
              <a:t>)  x = y)</a:t>
            </a:r>
          </a:p>
          <a:p>
            <a:r>
              <a:rPr lang="it-IT" dirty="0">
                <a:sym typeface="Symbol"/>
              </a:rPr>
              <a:t>(3) attribuzione: qualsiasi cosa abbia la proprietà P (uno e un solo oggetto, se sono soddisfatte le condizioni (1) e (2)) ha anche la proprietà Q, ossia x(</a:t>
            </a:r>
            <a:r>
              <a:rPr lang="it-IT" dirty="0" err="1">
                <a:sym typeface="Symbol"/>
              </a:rPr>
              <a:t>Px</a:t>
            </a:r>
            <a:r>
              <a:rPr lang="it-IT" dirty="0">
                <a:sym typeface="Symbol"/>
              </a:rPr>
              <a:t>  </a:t>
            </a:r>
            <a:r>
              <a:rPr lang="it-IT" dirty="0" err="1">
                <a:sym typeface="Symbol"/>
              </a:rPr>
              <a:t>Qx</a:t>
            </a:r>
            <a:r>
              <a:rPr lang="it-IT" dirty="0">
                <a:sym typeface="Symbol"/>
              </a:rPr>
              <a:t>)</a:t>
            </a:r>
          </a:p>
          <a:p>
            <a:endParaRPr lang="it-IT" dirty="0"/>
          </a:p>
        </p:txBody>
      </p:sp>
    </p:spTree>
    <p:extLst>
      <p:ext uri="{BB962C8B-B14F-4D97-AF65-F5344CB8AC3E}">
        <p14:creationId xmlns:p14="http://schemas.microsoft.com/office/powerpoint/2010/main" val="3510839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t>In pratica quindi, dire "il P è Q" equivale a dire</a:t>
            </a:r>
          </a:p>
          <a:p>
            <a:r>
              <a:rPr lang="it-IT" dirty="0"/>
              <a:t>"esiste esattamente un P ed è Q"</a:t>
            </a:r>
          </a:p>
          <a:p>
            <a:r>
              <a:rPr lang="it-IT" dirty="0"/>
              <a:t>Abbiamo quindi già tutti gli strumenti per "tradurre" frasi di questo tipo:</a:t>
            </a:r>
          </a:p>
          <a:p>
            <a:r>
              <a:rPr lang="it-IT" dirty="0">
                <a:sym typeface="Symbol"/>
              </a:rPr>
              <a:t>x((</a:t>
            </a:r>
            <a:r>
              <a:rPr lang="it-IT" dirty="0" err="1">
                <a:sym typeface="Symbol"/>
              </a:rPr>
              <a:t>Px</a:t>
            </a:r>
            <a:r>
              <a:rPr lang="it-IT" dirty="0">
                <a:sym typeface="Symbol"/>
              </a:rPr>
              <a:t> &amp; y(</a:t>
            </a:r>
            <a:r>
              <a:rPr lang="it-IT" dirty="0" err="1">
                <a:sym typeface="Symbol"/>
              </a:rPr>
              <a:t>Py</a:t>
            </a:r>
            <a:r>
              <a:rPr lang="it-IT" dirty="0">
                <a:sym typeface="Symbol"/>
              </a:rPr>
              <a:t>  x = y)) &amp; </a:t>
            </a:r>
            <a:r>
              <a:rPr lang="it-IT" dirty="0" err="1">
                <a:sym typeface="Symbol"/>
              </a:rPr>
              <a:t>Qx</a:t>
            </a:r>
            <a:r>
              <a:rPr lang="it-IT" dirty="0">
                <a:sym typeface="Symbol"/>
              </a:rPr>
              <a:t>)</a:t>
            </a:r>
          </a:p>
          <a:p>
            <a:r>
              <a:rPr lang="it-IT">
                <a:solidFill>
                  <a:srgbClr val="FF0000"/>
                </a:solidFill>
                <a:sym typeface="Symbol"/>
              </a:rPr>
              <a:t>Oppure, equivalentemente</a:t>
            </a:r>
            <a:endParaRPr lang="it-IT" dirty="0">
              <a:solidFill>
                <a:srgbClr val="FF0000"/>
              </a:solidFill>
              <a:sym typeface="Symbol"/>
            </a:endParaRPr>
          </a:p>
          <a:p>
            <a:r>
              <a:rPr lang="it-IT" dirty="0">
                <a:solidFill>
                  <a:srgbClr val="FF0000"/>
                </a:solidFill>
                <a:sym typeface="Symbol"/>
              </a:rPr>
              <a:t>x(y(</a:t>
            </a:r>
            <a:r>
              <a:rPr lang="it-IT" dirty="0" err="1">
                <a:solidFill>
                  <a:srgbClr val="FF0000"/>
                </a:solidFill>
                <a:sym typeface="Symbol"/>
              </a:rPr>
              <a:t>Px</a:t>
            </a:r>
            <a:r>
              <a:rPr lang="it-IT" dirty="0">
                <a:solidFill>
                  <a:srgbClr val="FF0000"/>
                </a:solidFill>
                <a:sym typeface="Symbol"/>
              </a:rPr>
              <a:t> </a:t>
            </a:r>
            <a:r>
              <a:rPr lang="it-IT" dirty="0">
                <a:solidFill>
                  <a:srgbClr val="FF0000"/>
                </a:solidFill>
                <a:latin typeface="Times New Roman"/>
                <a:cs typeface="Times New Roman"/>
                <a:sym typeface="Symbol"/>
              </a:rPr>
              <a:t>↔</a:t>
            </a:r>
            <a:r>
              <a:rPr lang="it-IT" dirty="0">
                <a:solidFill>
                  <a:srgbClr val="FF0000"/>
                </a:solidFill>
                <a:sym typeface="Symbol"/>
              </a:rPr>
              <a:t> x = y)) &amp; </a:t>
            </a:r>
            <a:r>
              <a:rPr lang="it-IT" dirty="0" err="1">
                <a:solidFill>
                  <a:srgbClr val="FF0000"/>
                </a:solidFill>
                <a:sym typeface="Symbol"/>
              </a:rPr>
              <a:t>Qx</a:t>
            </a:r>
            <a:r>
              <a:rPr lang="it-IT" dirty="0">
                <a:solidFill>
                  <a:srgbClr val="FF0000"/>
                </a:solidFill>
                <a:sym typeface="Symbol"/>
              </a:rPr>
              <a:t>)</a:t>
            </a:r>
          </a:p>
          <a:p>
            <a:pPr marL="0" indent="0">
              <a:buNone/>
            </a:pPr>
            <a:endParaRPr lang="it-IT" dirty="0">
              <a:sym typeface="Symbol"/>
            </a:endParaRPr>
          </a:p>
          <a:p>
            <a:endParaRPr lang="it-IT" dirty="0">
              <a:sym typeface="Symbol"/>
            </a:endParaRPr>
          </a:p>
          <a:p>
            <a:endParaRPr lang="it-IT" dirty="0"/>
          </a:p>
          <a:p>
            <a:endParaRPr lang="it-IT" dirty="0"/>
          </a:p>
        </p:txBody>
      </p:sp>
    </p:spTree>
    <p:extLst>
      <p:ext uri="{BB962C8B-B14F-4D97-AF65-F5344CB8AC3E}">
        <p14:creationId xmlns:p14="http://schemas.microsoft.com/office/powerpoint/2010/main" val="235238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lstStyle/>
          <a:p>
            <a:pPr eaLnBrk="1" hangingPunct="1"/>
            <a:r>
              <a:rPr lang="it-IT"/>
              <a:t>Regola </a:t>
            </a:r>
            <a:r>
              <a:rPr lang="it-IT">
                <a:sym typeface="Symbol" pitchFamily="18" charset="2"/>
              </a:rPr>
              <a:t>I</a:t>
            </a:r>
            <a:endParaRPr lang="it-IT"/>
          </a:p>
        </p:txBody>
      </p:sp>
      <p:sp>
        <p:nvSpPr>
          <p:cNvPr id="3" name="Segnaposto contenuto 2"/>
          <p:cNvSpPr>
            <a:spLocks noGrp="1"/>
          </p:cNvSpPr>
          <p:nvPr>
            <p:ph idx="1"/>
          </p:nvPr>
        </p:nvSpPr>
        <p:spPr/>
        <p:txBody>
          <a:bodyPr>
            <a:normAutofit/>
          </a:bodyPr>
          <a:lstStyle/>
          <a:p>
            <a:pPr eaLnBrk="1" hangingPunct="1">
              <a:defRPr/>
            </a:pPr>
            <a:r>
              <a:rPr lang="it-IT" dirty="0"/>
              <a:t>Guardare insieme la regola a p. 339 (p. 195)</a:t>
            </a:r>
          </a:p>
          <a:p>
            <a:pPr eaLnBrk="1" hangingPunct="1">
              <a:defRPr/>
            </a:pPr>
            <a:r>
              <a:rPr lang="it-IT" dirty="0"/>
              <a:t>prossima diapositiva (riporto la formulazione della vecchia edizione, leggermente diversa da quella della nuova, ma equivalente)</a:t>
            </a:r>
          </a:p>
        </p:txBody>
      </p:sp>
    </p:spTree>
    <p:extLst>
      <p:ext uri="{BB962C8B-B14F-4D97-AF65-F5344CB8AC3E}">
        <p14:creationId xmlns:p14="http://schemas.microsoft.com/office/powerpoint/2010/main" val="3701798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La iota (rovesciata)</a:t>
            </a:r>
          </a:p>
        </p:txBody>
      </p:sp>
      <p:sp>
        <p:nvSpPr>
          <p:cNvPr id="3" name="Segnaposto contenuto 2"/>
          <p:cNvSpPr>
            <a:spLocks noGrp="1"/>
          </p:cNvSpPr>
          <p:nvPr>
            <p:ph idx="1"/>
          </p:nvPr>
        </p:nvSpPr>
        <p:spPr/>
        <p:txBody>
          <a:bodyPr>
            <a:normAutofit/>
          </a:bodyPr>
          <a:lstStyle/>
          <a:p>
            <a:r>
              <a:rPr lang="it-IT" dirty="0"/>
              <a:t>Possiamo introdurre un simbolo, </a:t>
            </a:r>
            <a:r>
              <a:rPr lang="it-IT" dirty="0">
                <a:sym typeface="Symbol"/>
              </a:rPr>
              <a:t> (iota; Russell usava, come spesso si fa ancora, una iota rovesciata), corrispondente all'articolo determinativo, sulla base di questa definizione (v. p.  322):</a:t>
            </a:r>
          </a:p>
          <a:p>
            <a:r>
              <a:rPr lang="it-IT" dirty="0" err="1">
                <a:sym typeface="Symbol"/>
              </a:rPr>
              <a:t>Px</a:t>
            </a:r>
            <a:r>
              <a:rPr lang="it-IT" dirty="0">
                <a:sym typeface="Symbol" panose="05050102010706020507" pitchFamily="18" charset="2"/>
              </a:rPr>
              <a:t></a:t>
            </a:r>
            <a:r>
              <a:rPr lang="it-IT" dirty="0">
                <a:sym typeface="Symbol"/>
              </a:rPr>
              <a:t> =</a:t>
            </a:r>
            <a:r>
              <a:rPr lang="it-IT" baseline="-25000" dirty="0" err="1">
                <a:sym typeface="Symbol"/>
              </a:rPr>
              <a:t>Def</a:t>
            </a:r>
            <a:r>
              <a:rPr lang="it-IT" dirty="0">
                <a:sym typeface="Symbol"/>
              </a:rPr>
              <a:t> x((</a:t>
            </a:r>
            <a:r>
              <a:rPr lang="it-IT" dirty="0">
                <a:sym typeface="Symbol" panose="05050102010706020507" pitchFamily="18" charset="2"/>
              </a:rPr>
              <a:t></a:t>
            </a:r>
            <a:r>
              <a:rPr lang="it-IT" dirty="0">
                <a:sym typeface="Symbol"/>
              </a:rPr>
              <a:t> &amp; y(</a:t>
            </a:r>
            <a:r>
              <a:rPr lang="it-IT" dirty="0">
                <a:sym typeface="Symbol" panose="05050102010706020507" pitchFamily="18" charset="2"/>
              </a:rPr>
              <a:t> </a:t>
            </a:r>
            <a:r>
              <a:rPr lang="it-IT" dirty="0">
                <a:sym typeface="Symbol"/>
              </a:rPr>
              <a:t>y/x   x = y)) &amp; </a:t>
            </a:r>
            <a:r>
              <a:rPr lang="it-IT" dirty="0" err="1">
                <a:sym typeface="Symbol"/>
              </a:rPr>
              <a:t>Px</a:t>
            </a:r>
            <a:r>
              <a:rPr lang="it-IT" dirty="0">
                <a:sym typeface="Symbol"/>
              </a:rPr>
              <a:t>)</a:t>
            </a:r>
          </a:p>
          <a:p>
            <a:r>
              <a:rPr lang="it-IT" dirty="0">
                <a:sym typeface="Symbol"/>
              </a:rPr>
              <a:t>Esempio:</a:t>
            </a:r>
          </a:p>
          <a:p>
            <a:r>
              <a:rPr lang="it-IT" dirty="0" err="1">
                <a:sym typeface="Symbol"/>
              </a:rPr>
              <a:t>Px</a:t>
            </a:r>
            <a:r>
              <a:rPr lang="it-IT" dirty="0" err="1">
                <a:sym typeface="Symbol" panose="05050102010706020507" pitchFamily="18" charset="2"/>
              </a:rPr>
              <a:t>Q</a:t>
            </a:r>
            <a:r>
              <a:rPr lang="it-IT" dirty="0">
                <a:sym typeface="Symbol"/>
              </a:rPr>
              <a:t> =</a:t>
            </a:r>
            <a:r>
              <a:rPr lang="it-IT" baseline="-25000" dirty="0" err="1">
                <a:sym typeface="Symbol"/>
              </a:rPr>
              <a:t>Def</a:t>
            </a:r>
            <a:r>
              <a:rPr lang="it-IT" dirty="0">
                <a:sym typeface="Symbol"/>
              </a:rPr>
              <a:t> x((</a:t>
            </a:r>
            <a:r>
              <a:rPr lang="it-IT" dirty="0" err="1">
                <a:sym typeface="Symbol" panose="05050102010706020507" pitchFamily="18" charset="2"/>
              </a:rPr>
              <a:t>Qx</a:t>
            </a:r>
            <a:r>
              <a:rPr lang="it-IT" dirty="0">
                <a:sym typeface="Symbol"/>
              </a:rPr>
              <a:t> &amp; y(</a:t>
            </a:r>
            <a:r>
              <a:rPr lang="it-IT" dirty="0" err="1">
                <a:sym typeface="Symbol" panose="05050102010706020507" pitchFamily="18" charset="2"/>
              </a:rPr>
              <a:t>Q</a:t>
            </a:r>
            <a:r>
              <a:rPr lang="it-IT" dirty="0" err="1">
                <a:sym typeface="Symbol"/>
              </a:rPr>
              <a:t>y</a:t>
            </a:r>
            <a:r>
              <a:rPr lang="it-IT" dirty="0">
                <a:sym typeface="Symbol"/>
              </a:rPr>
              <a:t>   x = y)) &amp; </a:t>
            </a:r>
            <a:r>
              <a:rPr lang="it-IT" dirty="0" err="1">
                <a:sym typeface="Symbol"/>
              </a:rPr>
              <a:t>Px</a:t>
            </a:r>
            <a:r>
              <a:rPr lang="it-IT" dirty="0">
                <a:sym typeface="Symbol"/>
              </a:rPr>
              <a:t>)</a:t>
            </a:r>
          </a:p>
          <a:p>
            <a:endParaRPr lang="it-IT" dirty="0">
              <a:sym typeface="Symbol"/>
            </a:endParaRPr>
          </a:p>
          <a:p>
            <a:endParaRPr lang="it-IT" dirty="0">
              <a:sym typeface="Symbol"/>
            </a:endParaRPr>
          </a:p>
          <a:p>
            <a:endParaRPr lang="it-IT" dirty="0">
              <a:sym typeface="Symbol"/>
            </a:endParaRPr>
          </a:p>
          <a:p>
            <a:endParaRPr lang="it-IT" dirty="0"/>
          </a:p>
        </p:txBody>
      </p:sp>
    </p:spTree>
    <p:extLst>
      <p:ext uri="{BB962C8B-B14F-4D97-AF65-F5344CB8AC3E}">
        <p14:creationId xmlns:p14="http://schemas.microsoft.com/office/powerpoint/2010/main" val="3364559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Esempi con descrizioni definite</a:t>
            </a:r>
            <a:endParaRPr lang="it-IT" dirty="0"/>
          </a:p>
        </p:txBody>
      </p:sp>
      <p:sp>
        <p:nvSpPr>
          <p:cNvPr id="3" name="Segnaposto contenuto 2"/>
          <p:cNvSpPr>
            <a:spLocks noGrp="1"/>
          </p:cNvSpPr>
          <p:nvPr>
            <p:ph idx="1"/>
          </p:nvPr>
        </p:nvSpPr>
        <p:spPr/>
        <p:txBody>
          <a:bodyPr>
            <a:normAutofit fontScale="92500" lnSpcReduction="20000"/>
          </a:bodyPr>
          <a:lstStyle/>
          <a:p>
            <a:r>
              <a:rPr lang="it-IT"/>
              <a:t>(1) il cavallo alato è bianco</a:t>
            </a:r>
          </a:p>
          <a:p>
            <a:r>
              <a:rPr lang="it-IT"/>
              <a:t>(1a) </a:t>
            </a:r>
            <a:r>
              <a:rPr lang="it-IT">
                <a:sym typeface="Symbol"/>
              </a:rPr>
              <a:t>x(((Cx &amp; Ax) &amp; y((Cy &amp; Ay)  x = y)) &amp; Bx)</a:t>
            </a:r>
          </a:p>
          <a:p>
            <a:r>
              <a:rPr lang="it-IT"/>
              <a:t>(1b) B</a:t>
            </a:r>
            <a:r>
              <a:rPr lang="it-IT">
                <a:sym typeface="Symbol" panose="05050102010706020507" pitchFamily="18" charset="2"/>
              </a:rPr>
              <a:t>x(Cx &amp; Ax)</a:t>
            </a:r>
            <a:endParaRPr lang="it-IT"/>
          </a:p>
          <a:p>
            <a:r>
              <a:rPr lang="it-IT"/>
              <a:t>(</a:t>
            </a:r>
            <a:r>
              <a:rPr lang="it-IT" dirty="0"/>
              <a:t>2</a:t>
            </a:r>
            <a:r>
              <a:rPr lang="it-IT"/>
              <a:t>) </a:t>
            </a:r>
            <a:r>
              <a:rPr lang="it-IT" dirty="0"/>
              <a:t>Il presidente della R.I. è Mattarella</a:t>
            </a:r>
          </a:p>
          <a:p>
            <a:r>
              <a:rPr lang="it-IT"/>
              <a:t>(2a</a:t>
            </a:r>
            <a:r>
              <a:rPr lang="it-IT" dirty="0"/>
              <a:t>) </a:t>
            </a:r>
            <a:r>
              <a:rPr lang="it-IT" dirty="0">
                <a:sym typeface="Symbol"/>
              </a:rPr>
              <a:t>x((</a:t>
            </a:r>
            <a:r>
              <a:rPr lang="it-IT" dirty="0" err="1">
                <a:sym typeface="Symbol"/>
              </a:rPr>
              <a:t>Px</a:t>
            </a:r>
            <a:r>
              <a:rPr lang="it-IT" dirty="0">
                <a:sym typeface="Symbol"/>
              </a:rPr>
              <a:t> &amp; y(</a:t>
            </a:r>
            <a:r>
              <a:rPr lang="it-IT" dirty="0" err="1">
                <a:sym typeface="Symbol"/>
              </a:rPr>
              <a:t>Py</a:t>
            </a:r>
            <a:r>
              <a:rPr lang="it-IT" dirty="0">
                <a:sym typeface="Symbol"/>
              </a:rPr>
              <a:t>  x = y)) &amp; x = </a:t>
            </a:r>
            <a:r>
              <a:rPr lang="it-IT">
                <a:sym typeface="Symbol"/>
              </a:rPr>
              <a:t>m)</a:t>
            </a:r>
          </a:p>
          <a:p>
            <a:r>
              <a:rPr lang="it-IT">
                <a:sym typeface="Symbol"/>
              </a:rPr>
              <a:t>(2b) </a:t>
            </a:r>
            <a:r>
              <a:rPr lang="it-IT">
                <a:sym typeface="Symbol" panose="05050102010706020507" pitchFamily="18" charset="2"/>
              </a:rPr>
              <a:t>xPx = m</a:t>
            </a:r>
            <a:endParaRPr lang="it-IT" dirty="0"/>
          </a:p>
          <a:p>
            <a:r>
              <a:rPr lang="it-IT"/>
              <a:t>(3) </a:t>
            </a:r>
            <a:r>
              <a:rPr lang="it-IT" dirty="0"/>
              <a:t>il cane che è stato nello spazio è nato a Mosca</a:t>
            </a:r>
          </a:p>
          <a:p>
            <a:r>
              <a:rPr lang="it-IT"/>
              <a:t>(3a</a:t>
            </a:r>
            <a:r>
              <a:rPr lang="it-IT" dirty="0"/>
              <a:t>) </a:t>
            </a:r>
            <a:r>
              <a:rPr lang="it-IT" dirty="0">
                <a:sym typeface="Symbol"/>
              </a:rPr>
              <a:t>x(((</a:t>
            </a:r>
            <a:r>
              <a:rPr lang="it-IT" dirty="0" err="1">
                <a:sym typeface="Symbol"/>
              </a:rPr>
              <a:t>Cx</a:t>
            </a:r>
            <a:r>
              <a:rPr lang="it-IT" dirty="0">
                <a:sym typeface="Symbol"/>
              </a:rPr>
              <a:t> &amp; </a:t>
            </a:r>
            <a:r>
              <a:rPr lang="it-IT" dirty="0" err="1">
                <a:sym typeface="Symbol"/>
              </a:rPr>
              <a:t>Sx</a:t>
            </a:r>
            <a:r>
              <a:rPr lang="it-IT" dirty="0">
                <a:sym typeface="Symbol"/>
              </a:rPr>
              <a:t>) &amp; y((</a:t>
            </a:r>
            <a:r>
              <a:rPr lang="it-IT" dirty="0" err="1">
                <a:sym typeface="Symbol"/>
              </a:rPr>
              <a:t>Cy</a:t>
            </a:r>
            <a:r>
              <a:rPr lang="it-IT" dirty="0">
                <a:sym typeface="Symbol"/>
              </a:rPr>
              <a:t> &amp; </a:t>
            </a:r>
            <a:r>
              <a:rPr lang="it-IT" dirty="0" err="1">
                <a:sym typeface="Symbol"/>
              </a:rPr>
              <a:t>Sy</a:t>
            </a:r>
            <a:r>
              <a:rPr lang="it-IT" dirty="0">
                <a:sym typeface="Symbol"/>
              </a:rPr>
              <a:t>)  x = y)) &amp; </a:t>
            </a:r>
            <a:r>
              <a:rPr lang="it-IT" err="1">
                <a:sym typeface="Symbol"/>
              </a:rPr>
              <a:t>Nxm</a:t>
            </a:r>
            <a:r>
              <a:rPr lang="it-IT">
                <a:sym typeface="Symbol"/>
              </a:rPr>
              <a:t>)</a:t>
            </a:r>
          </a:p>
          <a:p>
            <a:r>
              <a:rPr lang="it-IT">
                <a:sym typeface="Symbol"/>
              </a:rPr>
              <a:t>(3b) N</a:t>
            </a:r>
            <a:r>
              <a:rPr lang="it-IT">
                <a:sym typeface="Symbol" panose="05050102010706020507" pitchFamily="18" charset="2"/>
              </a:rPr>
              <a:t>x(</a:t>
            </a:r>
            <a:r>
              <a:rPr lang="it-IT">
                <a:sym typeface="Symbol"/>
              </a:rPr>
              <a:t>Cx &amp; Sx</a:t>
            </a:r>
            <a:r>
              <a:rPr lang="it-IT">
                <a:sym typeface="Symbol" panose="05050102010706020507" pitchFamily="18" charset="2"/>
              </a:rPr>
              <a:t>)</a:t>
            </a:r>
            <a:r>
              <a:rPr lang="it-IT">
                <a:sym typeface="Symbol"/>
              </a:rPr>
              <a:t>m</a:t>
            </a:r>
            <a:endParaRPr lang="it-IT" dirty="0">
              <a:sym typeface="Symbol"/>
            </a:endParaRPr>
          </a:p>
          <a:p>
            <a:r>
              <a:rPr lang="it-IT" dirty="0">
                <a:sym typeface="Symbol"/>
              </a:rPr>
              <a:t>NB: usiamo "S" per "è stato nello spazio"; "lo spazio" non è qui trattato come una descrizione definita</a:t>
            </a:r>
            <a:endParaRPr lang="it-IT" dirty="0"/>
          </a:p>
          <a:p>
            <a:endParaRPr lang="it-IT" dirty="0"/>
          </a:p>
        </p:txBody>
      </p:sp>
    </p:spTree>
    <p:extLst>
      <p:ext uri="{BB962C8B-B14F-4D97-AF65-F5344CB8AC3E}">
        <p14:creationId xmlns:p14="http://schemas.microsoft.com/office/powerpoint/2010/main" val="3137982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700F9-EBE4-4A5C-A4D5-0E467FAC1BA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1AC5DD15-3D0E-4BE1-827D-F6793B1ACAE1}"/>
              </a:ext>
            </a:extLst>
          </p:cNvPr>
          <p:cNvSpPr>
            <a:spLocks noGrp="1"/>
          </p:cNvSpPr>
          <p:nvPr>
            <p:ph idx="1"/>
          </p:nvPr>
        </p:nvSpPr>
        <p:spPr/>
        <p:txBody>
          <a:bodyPr/>
          <a:lstStyle/>
          <a:p>
            <a:r>
              <a:rPr lang="it-IT" dirty="0"/>
              <a:t>Le slide che seguono non sono state discusse in classe.</a:t>
            </a:r>
          </a:p>
          <a:p>
            <a:r>
              <a:rPr lang="it-IT" dirty="0"/>
              <a:t>Si suggerisce di studiarne il contenuto</a:t>
            </a:r>
          </a:p>
          <a:p>
            <a:r>
              <a:rPr lang="it-IT" dirty="0"/>
              <a:t>L'argomento trattato potrà essere discusso nelle ultime due lezioni del 18/4/24</a:t>
            </a:r>
          </a:p>
        </p:txBody>
      </p:sp>
    </p:spTree>
    <p:extLst>
      <p:ext uri="{BB962C8B-B14F-4D97-AF65-F5344CB8AC3E}">
        <p14:creationId xmlns:p14="http://schemas.microsoft.com/office/powerpoint/2010/main" val="4151581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Ambiguità da evitare</a:t>
            </a:r>
          </a:p>
        </p:txBody>
      </p:sp>
      <p:sp>
        <p:nvSpPr>
          <p:cNvPr id="3" name="Segnaposto contenuto 2"/>
          <p:cNvSpPr>
            <a:spLocks noGrp="1"/>
          </p:cNvSpPr>
          <p:nvPr>
            <p:ph idx="1"/>
          </p:nvPr>
        </p:nvSpPr>
        <p:spPr/>
        <p:txBody>
          <a:bodyPr>
            <a:normAutofit fontScale="92500" lnSpcReduction="20000"/>
          </a:bodyPr>
          <a:lstStyle/>
          <a:p>
            <a:r>
              <a:rPr lang="it-IT" dirty="0"/>
              <a:t>Varzi et al. non lo notano, ma c'è un'ambiguità che può sorgere con le descrizioni definite a causa delle regole di formazione da loro usate.</a:t>
            </a:r>
          </a:p>
          <a:p>
            <a:r>
              <a:rPr lang="it-IT" dirty="0"/>
              <a:t>(1) </a:t>
            </a:r>
            <a:r>
              <a:rPr lang="it-IT" dirty="0" err="1">
                <a:sym typeface="Symbol"/>
              </a:rPr>
              <a:t>F</a:t>
            </a:r>
            <a:r>
              <a:rPr lang="it-IT" dirty="0" err="1">
                <a:sym typeface="Symbol" panose="05050102010706020507" pitchFamily="18" charset="2"/>
              </a:rPr>
              <a:t>xP</a:t>
            </a:r>
            <a:r>
              <a:rPr lang="it-IT" dirty="0" err="1">
                <a:sym typeface="Symbol"/>
              </a:rPr>
              <a:t>xa</a:t>
            </a:r>
            <a:endParaRPr lang="it-IT" dirty="0">
              <a:sym typeface="Symbol"/>
            </a:endParaRPr>
          </a:p>
          <a:p>
            <a:r>
              <a:rPr lang="it-IT" dirty="0">
                <a:sym typeface="Symbol"/>
              </a:rPr>
              <a:t>(1a) l'unico individuo con la proprietà P sta nella relazione F con a</a:t>
            </a:r>
          </a:p>
          <a:p>
            <a:pPr lvl="1"/>
            <a:r>
              <a:rPr lang="it-IT" dirty="0">
                <a:sym typeface="Symbol"/>
              </a:rPr>
              <a:t>Il presidente è figlio di Arianna</a:t>
            </a:r>
          </a:p>
          <a:p>
            <a:r>
              <a:rPr lang="it-IT" dirty="0">
                <a:sym typeface="Symbol"/>
              </a:rPr>
              <a:t>(1b) l'unico individuo che ha la relazione P con a ha la proprietà F</a:t>
            </a:r>
          </a:p>
          <a:p>
            <a:pPr lvl="1"/>
            <a:r>
              <a:rPr lang="it-IT" dirty="0">
                <a:sym typeface="Symbol"/>
              </a:rPr>
              <a:t>Il padre di Arianna è finanziere</a:t>
            </a:r>
          </a:p>
          <a:p>
            <a:r>
              <a:rPr lang="it-IT" dirty="0">
                <a:sym typeface="Symbol"/>
              </a:rPr>
              <a:t>Per evitare l'ambiguità:</a:t>
            </a:r>
          </a:p>
          <a:p>
            <a:r>
              <a:rPr lang="it-IT" dirty="0">
                <a:sym typeface="Symbol"/>
              </a:rPr>
              <a:t>(1a*) F[</a:t>
            </a:r>
            <a:r>
              <a:rPr lang="it-IT" dirty="0">
                <a:sym typeface="Symbol" panose="05050102010706020507" pitchFamily="18" charset="2"/>
              </a:rPr>
              <a:t></a:t>
            </a:r>
            <a:r>
              <a:rPr lang="it-IT" dirty="0" err="1">
                <a:sym typeface="Symbol" panose="05050102010706020507" pitchFamily="18" charset="2"/>
              </a:rPr>
              <a:t>xP</a:t>
            </a:r>
            <a:r>
              <a:rPr lang="it-IT" dirty="0" err="1">
                <a:sym typeface="Symbol"/>
              </a:rPr>
              <a:t>x</a:t>
            </a:r>
            <a:r>
              <a:rPr lang="it-IT" dirty="0">
                <a:sym typeface="Symbol"/>
              </a:rPr>
              <a:t>]a</a:t>
            </a:r>
          </a:p>
          <a:p>
            <a:r>
              <a:rPr lang="it-IT" dirty="0">
                <a:sym typeface="Symbol"/>
              </a:rPr>
              <a:t>(1b*) F[</a:t>
            </a:r>
            <a:r>
              <a:rPr lang="it-IT" dirty="0">
                <a:sym typeface="Symbol" panose="05050102010706020507" pitchFamily="18" charset="2"/>
              </a:rPr>
              <a:t></a:t>
            </a:r>
            <a:r>
              <a:rPr lang="it-IT" dirty="0" err="1">
                <a:sym typeface="Symbol" panose="05050102010706020507" pitchFamily="18" charset="2"/>
              </a:rPr>
              <a:t>xP</a:t>
            </a:r>
            <a:r>
              <a:rPr lang="it-IT" dirty="0" err="1">
                <a:sym typeface="Symbol"/>
              </a:rPr>
              <a:t>xa</a:t>
            </a:r>
            <a:r>
              <a:rPr lang="it-IT" dirty="0">
                <a:sym typeface="Symbol"/>
              </a:rPr>
              <a:t>]</a:t>
            </a:r>
          </a:p>
          <a:p>
            <a:r>
              <a:rPr lang="it-IT" dirty="0">
                <a:sym typeface="Symbol"/>
              </a:rPr>
              <a:t>simbolismo alternativo che evita il problema: R(a, b) invece di </a:t>
            </a:r>
            <a:r>
              <a:rPr lang="it-IT" dirty="0" err="1">
                <a:sym typeface="Symbol"/>
              </a:rPr>
              <a:t>Rab</a:t>
            </a:r>
            <a:endParaRPr lang="it-IT" dirty="0">
              <a:sym typeface="Symbol"/>
            </a:endParaRPr>
          </a:p>
          <a:p>
            <a:endParaRPr lang="it-IT" dirty="0">
              <a:sym typeface="Symbol"/>
            </a:endParaRPr>
          </a:p>
          <a:p>
            <a:endParaRPr lang="it-IT" dirty="0">
              <a:sym typeface="Symbol"/>
            </a:endParaRPr>
          </a:p>
          <a:p>
            <a:endParaRPr lang="it-IT" dirty="0"/>
          </a:p>
        </p:txBody>
      </p:sp>
    </p:spTree>
    <p:extLst>
      <p:ext uri="{BB962C8B-B14F-4D97-AF65-F5344CB8AC3E}">
        <p14:creationId xmlns:p14="http://schemas.microsoft.com/office/powerpoint/2010/main" val="1009745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descrizioni definite e negazione</a:t>
            </a:r>
          </a:p>
        </p:txBody>
      </p:sp>
      <p:sp>
        <p:nvSpPr>
          <p:cNvPr id="3" name="Segnaposto contenuto 2"/>
          <p:cNvSpPr>
            <a:spLocks noGrp="1"/>
          </p:cNvSpPr>
          <p:nvPr>
            <p:ph idx="1"/>
          </p:nvPr>
        </p:nvSpPr>
        <p:spPr/>
        <p:txBody>
          <a:bodyPr/>
          <a:lstStyle/>
          <a:p>
            <a:r>
              <a:rPr lang="it-IT" dirty="0"/>
              <a:t>Altra ambiguità non notata da Varzi et al.</a:t>
            </a:r>
          </a:p>
          <a:p>
            <a:r>
              <a:rPr lang="it-IT" dirty="0"/>
              <a:t>(1) il C non è B</a:t>
            </a:r>
          </a:p>
          <a:p>
            <a:r>
              <a:rPr lang="it-IT" dirty="0"/>
              <a:t>(1a) ~</a:t>
            </a:r>
            <a:r>
              <a:rPr lang="it-IT" dirty="0">
                <a:sym typeface="Symbol"/>
              </a:rPr>
              <a:t>x(</a:t>
            </a:r>
            <a:r>
              <a:rPr lang="it-IT" dirty="0" err="1">
                <a:sym typeface="Symbol"/>
              </a:rPr>
              <a:t>Cx</a:t>
            </a:r>
            <a:r>
              <a:rPr lang="it-IT" dirty="0">
                <a:sym typeface="Symbol"/>
              </a:rPr>
              <a:t> &amp; y(</a:t>
            </a:r>
            <a:r>
              <a:rPr lang="it-IT" dirty="0" err="1">
                <a:sym typeface="Symbol"/>
              </a:rPr>
              <a:t>Cy</a:t>
            </a:r>
            <a:r>
              <a:rPr lang="it-IT" dirty="0">
                <a:sym typeface="Symbol"/>
              </a:rPr>
              <a:t>   x = y) &amp; </a:t>
            </a:r>
            <a:r>
              <a:rPr lang="it-IT" dirty="0" err="1">
                <a:sym typeface="Symbol"/>
              </a:rPr>
              <a:t>Bx</a:t>
            </a:r>
            <a:r>
              <a:rPr lang="it-IT" dirty="0">
                <a:sym typeface="Symbol"/>
              </a:rPr>
              <a:t>)</a:t>
            </a:r>
          </a:p>
          <a:p>
            <a:r>
              <a:rPr lang="it-IT" dirty="0">
                <a:sym typeface="Symbol"/>
              </a:rPr>
              <a:t>(1a*) </a:t>
            </a:r>
            <a:r>
              <a:rPr lang="it-IT" dirty="0"/>
              <a:t>~</a:t>
            </a:r>
            <a:r>
              <a:rPr lang="it-IT" dirty="0" err="1">
                <a:sym typeface="Symbol"/>
              </a:rPr>
              <a:t>B</a:t>
            </a:r>
            <a:r>
              <a:rPr lang="it-IT" dirty="0" err="1">
                <a:sym typeface="Symbol" panose="05050102010706020507" pitchFamily="18" charset="2"/>
              </a:rPr>
              <a:t>xP</a:t>
            </a:r>
            <a:r>
              <a:rPr lang="it-IT" dirty="0" err="1">
                <a:sym typeface="Symbol"/>
              </a:rPr>
              <a:t>x</a:t>
            </a:r>
            <a:endParaRPr lang="it-IT" dirty="0">
              <a:sym typeface="Symbol"/>
            </a:endParaRPr>
          </a:p>
          <a:p>
            <a:r>
              <a:rPr lang="it-IT" dirty="0">
                <a:sym typeface="Symbol"/>
              </a:rPr>
              <a:t>(1b) x(</a:t>
            </a:r>
            <a:r>
              <a:rPr lang="it-IT" dirty="0" err="1">
                <a:sym typeface="Symbol"/>
              </a:rPr>
              <a:t>Cx</a:t>
            </a:r>
            <a:r>
              <a:rPr lang="it-IT" dirty="0">
                <a:sym typeface="Symbol"/>
              </a:rPr>
              <a:t> &amp; y(</a:t>
            </a:r>
            <a:r>
              <a:rPr lang="it-IT" dirty="0" err="1">
                <a:sym typeface="Symbol"/>
              </a:rPr>
              <a:t>Cy</a:t>
            </a:r>
            <a:r>
              <a:rPr lang="it-IT" dirty="0">
                <a:sym typeface="Symbol"/>
              </a:rPr>
              <a:t>  x = y) &amp; </a:t>
            </a:r>
            <a:r>
              <a:rPr lang="it-IT" dirty="0"/>
              <a:t>~ </a:t>
            </a:r>
            <a:r>
              <a:rPr lang="it-IT" dirty="0" err="1">
                <a:sym typeface="Symbol"/>
              </a:rPr>
              <a:t>Bx</a:t>
            </a:r>
            <a:r>
              <a:rPr lang="it-IT" dirty="0">
                <a:sym typeface="Symbol"/>
              </a:rPr>
              <a:t>)</a:t>
            </a:r>
          </a:p>
          <a:p>
            <a:r>
              <a:rPr lang="it-IT" dirty="0">
                <a:sym typeface="Symbol"/>
              </a:rPr>
              <a:t>(1b*) [</a:t>
            </a:r>
            <a:r>
              <a:rPr lang="it-IT" dirty="0"/>
              <a:t>~</a:t>
            </a:r>
            <a:r>
              <a:rPr lang="it-IT" dirty="0">
                <a:sym typeface="Symbol"/>
              </a:rPr>
              <a:t>B]</a:t>
            </a:r>
            <a:r>
              <a:rPr lang="it-IT" dirty="0">
                <a:sym typeface="Symbol" panose="05050102010706020507" pitchFamily="18" charset="2"/>
              </a:rPr>
              <a:t></a:t>
            </a:r>
            <a:r>
              <a:rPr lang="it-IT" dirty="0" err="1">
                <a:sym typeface="Symbol" panose="05050102010706020507" pitchFamily="18" charset="2"/>
              </a:rPr>
              <a:t>xP</a:t>
            </a:r>
            <a:r>
              <a:rPr lang="it-IT" dirty="0" err="1">
                <a:sym typeface="Symbol"/>
              </a:rPr>
              <a:t>x</a:t>
            </a:r>
            <a:endParaRPr lang="it-IT" dirty="0">
              <a:sym typeface="Symbol"/>
            </a:endParaRPr>
          </a:p>
          <a:p>
            <a:endParaRPr lang="it-IT" dirty="0">
              <a:sym typeface="Symbol"/>
            </a:endParaRPr>
          </a:p>
          <a:p>
            <a:endParaRPr lang="it-IT" dirty="0">
              <a:sym typeface="Symbol"/>
            </a:endParaRPr>
          </a:p>
          <a:p>
            <a:endParaRPr lang="it-IT" dirty="0">
              <a:sym typeface="Symbol"/>
            </a:endParaRPr>
          </a:p>
          <a:p>
            <a:endParaRPr lang="it-IT" dirty="0"/>
          </a:p>
        </p:txBody>
      </p:sp>
    </p:spTree>
    <p:extLst>
      <p:ext uri="{BB962C8B-B14F-4D97-AF65-F5344CB8AC3E}">
        <p14:creationId xmlns:p14="http://schemas.microsoft.com/office/powerpoint/2010/main" val="340757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599" y="129746"/>
            <a:ext cx="11730681" cy="6598508"/>
          </a:xfrm>
        </p:spPr>
      </p:pic>
      <mc:AlternateContent xmlns:mc="http://schemas.openxmlformats.org/markup-compatibility/2006" xmlns:p14="http://schemas.microsoft.com/office/powerpoint/2010/main">
        <mc:Choice Requires="p14">
          <p:contentPart p14:bwMode="auto" r:id="rId3">
            <p14:nvContentPartPr>
              <p14:cNvPr id="5" name="Input penna 4"/>
              <p14:cNvContentPartPr/>
              <p14:nvPr/>
            </p14:nvContentPartPr>
            <p14:xfrm>
              <a:off x="2663348" y="4133958"/>
              <a:ext cx="531360" cy="117000"/>
            </p14:xfrm>
          </p:contentPart>
        </mc:Choice>
        <mc:Fallback xmlns="">
          <p:pic>
            <p:nvPicPr>
              <p:cNvPr id="5" name="Input penna 4"/>
              <p:cNvPicPr/>
              <p:nvPr/>
            </p:nvPicPr>
            <p:blipFill>
              <a:blip r:embed="rId4"/>
              <a:stretch>
                <a:fillRect/>
              </a:stretch>
            </p:blipFill>
            <p:spPr>
              <a:xfrm>
                <a:off x="2543108" y="3894198"/>
                <a:ext cx="77148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put penna 10"/>
              <p14:cNvContentPartPr/>
              <p14:nvPr/>
            </p14:nvContentPartPr>
            <p14:xfrm>
              <a:off x="8322188" y="4362918"/>
              <a:ext cx="2484000" cy="116640"/>
            </p14:xfrm>
          </p:contentPart>
        </mc:Choice>
        <mc:Fallback xmlns="">
          <p:pic>
            <p:nvPicPr>
              <p:cNvPr id="11" name="Input penna 10"/>
              <p:cNvPicPr/>
              <p:nvPr/>
            </p:nvPicPr>
            <p:blipFill>
              <a:blip r:embed="rId6"/>
              <a:stretch>
                <a:fillRect/>
              </a:stretch>
            </p:blipFill>
            <p:spPr>
              <a:xfrm>
                <a:off x="8301308" y="4342038"/>
                <a:ext cx="2525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put penna 16"/>
              <p14:cNvContentPartPr/>
              <p14:nvPr/>
            </p14:nvContentPartPr>
            <p14:xfrm>
              <a:off x="10459868" y="3371118"/>
              <a:ext cx="303120" cy="45720"/>
            </p14:xfrm>
          </p:contentPart>
        </mc:Choice>
        <mc:Fallback xmlns="">
          <p:pic>
            <p:nvPicPr>
              <p:cNvPr id="17" name="Input penna 16"/>
              <p:cNvPicPr/>
              <p:nvPr/>
            </p:nvPicPr>
            <p:blipFill>
              <a:blip r:embed="rId8"/>
              <a:stretch>
                <a:fillRect/>
              </a:stretch>
            </p:blipFill>
            <p:spPr>
              <a:xfrm>
                <a:off x="10438988" y="3350238"/>
                <a:ext cx="344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put penna 20"/>
              <p14:cNvContentPartPr/>
              <p14:nvPr/>
            </p14:nvContentPartPr>
            <p14:xfrm>
              <a:off x="1377788" y="3712758"/>
              <a:ext cx="488520" cy="20880"/>
            </p14:xfrm>
          </p:contentPart>
        </mc:Choice>
        <mc:Fallback xmlns="">
          <p:pic>
            <p:nvPicPr>
              <p:cNvPr id="21" name="Input penna 20"/>
              <p:cNvPicPr/>
              <p:nvPr/>
            </p:nvPicPr>
            <p:blipFill>
              <a:blip r:embed="rId10"/>
              <a:stretch>
                <a:fillRect/>
              </a:stretch>
            </p:blipFill>
            <p:spPr>
              <a:xfrm>
                <a:off x="1356908" y="3691878"/>
                <a:ext cx="530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put penna 21"/>
              <p14:cNvContentPartPr/>
              <p14:nvPr/>
            </p14:nvContentPartPr>
            <p14:xfrm>
              <a:off x="2940908" y="3637158"/>
              <a:ext cx="6141600" cy="132120"/>
            </p14:xfrm>
          </p:contentPart>
        </mc:Choice>
        <mc:Fallback xmlns="">
          <p:pic>
            <p:nvPicPr>
              <p:cNvPr id="22" name="Input penna 21"/>
              <p:cNvPicPr/>
              <p:nvPr/>
            </p:nvPicPr>
            <p:blipFill>
              <a:blip r:embed="rId12"/>
              <a:stretch>
                <a:fillRect/>
              </a:stretch>
            </p:blipFill>
            <p:spPr>
              <a:xfrm>
                <a:off x="2920028" y="3616278"/>
                <a:ext cx="6183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put penna 22"/>
              <p14:cNvContentPartPr/>
              <p14:nvPr/>
            </p14:nvContentPartPr>
            <p14:xfrm>
              <a:off x="5066348" y="4417638"/>
              <a:ext cx="284400" cy="360"/>
            </p14:xfrm>
          </p:contentPart>
        </mc:Choice>
        <mc:Fallback xmlns="">
          <p:pic>
            <p:nvPicPr>
              <p:cNvPr id="23" name="Input penna 22"/>
              <p:cNvPicPr/>
              <p:nvPr/>
            </p:nvPicPr>
            <p:blipFill>
              <a:blip r:embed="rId14"/>
              <a:stretch>
                <a:fillRect/>
              </a:stretch>
            </p:blipFill>
            <p:spPr>
              <a:xfrm>
                <a:off x="5045468" y="4396758"/>
                <a:ext cx="326160" cy="42120"/>
              </a:xfrm>
              <a:prstGeom prst="rect">
                <a:avLst/>
              </a:prstGeom>
            </p:spPr>
          </p:pic>
        </mc:Fallback>
      </mc:AlternateContent>
    </p:spTree>
    <p:extLst>
      <p:ext uri="{BB962C8B-B14F-4D97-AF65-F5344CB8AC3E}">
        <p14:creationId xmlns:p14="http://schemas.microsoft.com/office/powerpoint/2010/main" val="149970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Nota su introduzione dell'universale</a:t>
            </a:r>
          </a:p>
        </p:txBody>
      </p:sp>
      <p:sp>
        <p:nvSpPr>
          <p:cNvPr id="3" name="Segnaposto contenuto 2"/>
          <p:cNvSpPr>
            <a:spLocks noGrp="1"/>
          </p:cNvSpPr>
          <p:nvPr>
            <p:ph idx="1"/>
          </p:nvPr>
        </p:nvSpPr>
        <p:spPr/>
        <p:txBody>
          <a:bodyPr/>
          <a:lstStyle/>
          <a:p>
            <a:pPr>
              <a:defRPr/>
            </a:pPr>
            <a:r>
              <a:rPr lang="it-IT" dirty="0"/>
              <a:t>NB1: La costante "arbitraria" non deve comparire in assunzioni o ipotesi in vigore</a:t>
            </a:r>
          </a:p>
          <a:p>
            <a:pPr>
              <a:defRPr/>
            </a:pPr>
            <a:r>
              <a:rPr lang="it-IT" dirty="0"/>
              <a:t>NB2: la variabile introdotta non deve essere già presente nella formula</a:t>
            </a:r>
          </a:p>
          <a:p>
            <a:pPr>
              <a:defRPr/>
            </a:pPr>
            <a:r>
              <a:rPr lang="it-IT" dirty="0"/>
              <a:t>NB3: Tutte le occorrenze della costante arbitraria devono essere rimpiazzate dalla variabile</a:t>
            </a:r>
          </a:p>
          <a:p>
            <a:endParaRPr lang="it-IT" dirty="0"/>
          </a:p>
        </p:txBody>
      </p:sp>
    </p:spTree>
    <p:extLst>
      <p:ext uri="{BB962C8B-B14F-4D97-AF65-F5344CB8AC3E}">
        <p14:creationId xmlns:p14="http://schemas.microsoft.com/office/powerpoint/2010/main" val="115008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esercizio 7.5, p. 240 (p. 196)</a:t>
            </a:r>
            <a:br>
              <a:rPr lang="it-IT" dirty="0"/>
            </a:b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1712" y="1075038"/>
            <a:ext cx="10869180" cy="6113914"/>
          </a:xfrm>
        </p:spPr>
      </p:pic>
      <mc:AlternateContent xmlns:mc="http://schemas.openxmlformats.org/markup-compatibility/2006" xmlns:p14="http://schemas.microsoft.com/office/powerpoint/2010/main">
        <mc:Choice Requires="p14">
          <p:contentPart p14:bwMode="auto" r:id="rId3">
            <p14:nvContentPartPr>
              <p14:cNvPr id="6" name="Input penna 5"/>
              <p14:cNvContentPartPr/>
              <p14:nvPr/>
            </p14:nvContentPartPr>
            <p14:xfrm>
              <a:off x="3608708" y="2341031"/>
              <a:ext cx="3095280" cy="73080"/>
            </p14:xfrm>
          </p:contentPart>
        </mc:Choice>
        <mc:Fallback xmlns="">
          <p:pic>
            <p:nvPicPr>
              <p:cNvPr id="6" name="Input penna 5"/>
              <p:cNvPicPr/>
              <p:nvPr/>
            </p:nvPicPr>
            <p:blipFill>
              <a:blip r:embed="rId4"/>
              <a:stretch>
                <a:fillRect/>
              </a:stretch>
            </p:blipFill>
            <p:spPr>
              <a:xfrm>
                <a:off x="3488468" y="2100911"/>
                <a:ext cx="333540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put penna 6"/>
              <p14:cNvContentPartPr/>
              <p14:nvPr/>
            </p14:nvContentPartPr>
            <p14:xfrm>
              <a:off x="3645068" y="2752511"/>
              <a:ext cx="3534120" cy="127440"/>
            </p14:xfrm>
          </p:contentPart>
        </mc:Choice>
        <mc:Fallback xmlns="">
          <p:pic>
            <p:nvPicPr>
              <p:cNvPr id="7" name="Input penna 6"/>
              <p:cNvPicPr/>
              <p:nvPr/>
            </p:nvPicPr>
            <p:blipFill>
              <a:blip r:embed="rId6"/>
              <a:stretch>
                <a:fillRect/>
              </a:stretch>
            </p:blipFill>
            <p:spPr>
              <a:xfrm>
                <a:off x="3525188" y="2512751"/>
                <a:ext cx="377424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put penna 9"/>
              <p14:cNvContentPartPr/>
              <p14:nvPr/>
            </p14:nvContentPartPr>
            <p14:xfrm>
              <a:off x="2885828" y="5078111"/>
              <a:ext cx="5721120" cy="447120"/>
            </p14:xfrm>
          </p:contentPart>
        </mc:Choice>
        <mc:Fallback xmlns="">
          <p:pic>
            <p:nvPicPr>
              <p:cNvPr id="10" name="Input penna 9"/>
              <p:cNvPicPr/>
              <p:nvPr/>
            </p:nvPicPr>
            <p:blipFill>
              <a:blip r:embed="rId8"/>
              <a:stretch>
                <a:fillRect/>
              </a:stretch>
            </p:blipFill>
            <p:spPr>
              <a:xfrm>
                <a:off x="2765588" y="4838351"/>
                <a:ext cx="5961240" cy="927000"/>
              </a:xfrm>
              <a:prstGeom prst="rect">
                <a:avLst/>
              </a:prstGeom>
            </p:spPr>
          </p:pic>
        </mc:Fallback>
      </mc:AlternateContent>
    </p:spTree>
    <p:extLst>
      <p:ext uri="{BB962C8B-B14F-4D97-AF65-F5344CB8AC3E}">
        <p14:creationId xmlns:p14="http://schemas.microsoft.com/office/powerpoint/2010/main" val="13364931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04562587EF6804A9B1FD27E8542661C" ma:contentTypeVersion="13" ma:contentTypeDescription="Creare un nuovo documento." ma:contentTypeScope="" ma:versionID="569f9ee2377c2500ad9f44214f909257">
  <xsd:schema xmlns:xsd="http://www.w3.org/2001/XMLSchema" xmlns:xs="http://www.w3.org/2001/XMLSchema" xmlns:p="http://schemas.microsoft.com/office/2006/metadata/properties" xmlns:ns3="77ddd94a-cbfa-4b1e-8bf0-3aa5bb02ce07" targetNamespace="http://schemas.microsoft.com/office/2006/metadata/properties" ma:root="true" ma:fieldsID="7ee8c77f4e4dd0e793db30fb82196a23" ns3:_="">
    <xsd:import namespace="77ddd94a-cbfa-4b1e-8bf0-3aa5bb02ce0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dd94a-cbfa-4b1e-8bf0-3aa5bb02ce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49C0FA-626B-4333-9CEC-EFBD63D69118}">
  <ds:schemaRefs>
    <ds:schemaRef ds:uri="http://www.w3.org/XML/1998/namespace"/>
    <ds:schemaRef ds:uri="77ddd94a-cbfa-4b1e-8bf0-3aa5bb02ce07"/>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2A6144AB-5F14-47BE-9254-01FC0FE22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dd94a-cbfa-4b1e-8bf0-3aa5bb02ce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415FFE-8F3A-40FE-8070-6174B0A5BD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TotalTime>
  <Words>2813</Words>
  <Application>Microsoft Office PowerPoint</Application>
  <PresentationFormat>Widescreen</PresentationFormat>
  <Paragraphs>292</Paragraphs>
  <Slides>64</Slides>
  <Notes>33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64</vt:i4>
      </vt:variant>
    </vt:vector>
  </HeadingPairs>
  <TitlesOfParts>
    <vt:vector size="71" baseType="lpstr">
      <vt:lpstr>Arial</vt:lpstr>
      <vt:lpstr>Calibri</vt:lpstr>
      <vt:lpstr>Calibri Light</vt:lpstr>
      <vt:lpstr>Symbol</vt:lpstr>
      <vt:lpstr>Times New Roman</vt:lpstr>
      <vt:lpstr>Wingdings</vt:lpstr>
      <vt:lpstr>Tema di Office</vt:lpstr>
      <vt:lpstr>Logica AA 23-24</vt:lpstr>
      <vt:lpstr>Presentazione standard di PowerPoint</vt:lpstr>
      <vt:lpstr>Presentazione standard di PowerPoint</vt:lpstr>
      <vt:lpstr>Ambiguità da evitare</vt:lpstr>
      <vt:lpstr>descrizioni definite e negazione</vt:lpstr>
      <vt:lpstr>Regola I</vt:lpstr>
      <vt:lpstr>Presentazione standard di PowerPoint</vt:lpstr>
      <vt:lpstr>Nota su introduzione dell'universale</vt:lpstr>
      <vt:lpstr>esercizio 7.5, p. 240 (p. 196) </vt:lpstr>
      <vt:lpstr>Presentazione standard di PowerPoint</vt:lpstr>
      <vt:lpstr>Regola E</vt:lpstr>
      <vt:lpstr>Presentazione standard di PowerPoint</vt:lpstr>
      <vt:lpstr>Nota su eliminazione dell'esistenziale</vt:lpstr>
      <vt:lpstr>Presentazione standard di PowerPoint</vt:lpstr>
      <vt:lpstr>Esercizio risolto 7.13, p. 242</vt:lpstr>
      <vt:lpstr>Analogia con eliminazione della disg.</vt:lpstr>
      <vt:lpstr>Raccomandazione</vt:lpstr>
      <vt:lpstr>Strategie dimostrative</vt:lpstr>
      <vt:lpstr> (cont.)</vt:lpstr>
      <vt:lpstr>Esempio</vt:lpstr>
      <vt:lpstr>Presentazione standard di PowerPoint</vt:lpstr>
      <vt:lpstr>Presentazione standard di PowerPoint</vt:lpstr>
      <vt:lpstr>Compiti 4 e 5</vt:lpstr>
      <vt:lpstr>Regole di equivalenza SQ</vt:lpstr>
      <vt:lpstr>Presentazione standard di PowerPoint</vt:lpstr>
      <vt:lpstr>importanza delle equivalenze SQ</vt:lpstr>
      <vt:lpstr>Chiarimento sulla regola IE nella logica predicativa (i)</vt:lpstr>
      <vt:lpstr>Chiarimento sulla regola IE nella logica predicativa (ii)</vt:lpstr>
      <vt:lpstr>utilizziamo questa scorciatoia</vt:lpstr>
      <vt:lpstr>Presentazione standard di PowerPoint</vt:lpstr>
      <vt:lpstr>Esercizio risolto 7.25</vt:lpstr>
      <vt:lpstr>sillogismi</vt:lpstr>
      <vt:lpstr>enunciati della sillostica</vt:lpstr>
      <vt:lpstr>Confronto con la logica aristotelica</vt:lpstr>
      <vt:lpstr>forme sillogistiche valide a p. 173</vt:lpstr>
      <vt:lpstr>Presentazione standard di PowerPoint</vt:lpstr>
      <vt:lpstr>EIO</vt:lpstr>
      <vt:lpstr>EAE</vt:lpstr>
      <vt:lpstr>EIO</vt:lpstr>
      <vt:lpstr>Identità</vt:lpstr>
      <vt:lpstr>Predicato di identità</vt:lpstr>
      <vt:lpstr>Regole per l'identità</vt:lpstr>
      <vt:lpstr> </vt:lpstr>
      <vt:lpstr>Esercizio risolto 7.30 (7.29)</vt:lpstr>
      <vt:lpstr>Esercizio risolto 7.33 (7.31)</vt:lpstr>
      <vt:lpstr>Simmetria dell'identità</vt:lpstr>
      <vt:lpstr>Presentazione standard di PowerPoint</vt:lpstr>
      <vt:lpstr>Esercizio risolto 7.37 (7.33) (transitività)</vt:lpstr>
      <vt:lpstr>Presentazione standard di PowerPoint</vt:lpstr>
      <vt:lpstr>Presentazione standard di PowerPoint</vt:lpstr>
      <vt:lpstr>Non-transitività della non identità</vt:lpstr>
      <vt:lpstr>Presentazione standard di PowerPoint</vt:lpstr>
      <vt:lpstr>Presentazione standard di PowerPoint</vt:lpstr>
      <vt:lpstr>"esattamente"</vt:lpstr>
      <vt:lpstr>Presentazione standard di PowerPoint</vt:lpstr>
      <vt:lpstr>Le descrizioni definite</vt:lpstr>
      <vt:lpstr>Le 3 condizioni</vt:lpstr>
      <vt:lpstr>Le 3 condizioni formalizzate</vt:lpstr>
      <vt:lpstr>Presentazione standard di PowerPoint</vt:lpstr>
      <vt:lpstr>La iota (rovesciata)</vt:lpstr>
      <vt:lpstr>Esempi con descrizioni definite</vt:lpstr>
      <vt:lpstr>Presentazione standard di PowerPoint</vt:lpstr>
      <vt:lpstr>Ambiguità da evitare</vt:lpstr>
      <vt:lpstr>descrizioni definite e negazione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Logica AA 23-24</dc:title>
  <dc:creator>Francesco Orilia</dc:creator>
  <cp:lastModifiedBy>Francesco Orilia</cp:lastModifiedBy>
  <cp:revision>4</cp:revision>
  <dcterms:created xsi:type="dcterms:W3CDTF">2024-04-06T07:57:41Z</dcterms:created>
  <dcterms:modified xsi:type="dcterms:W3CDTF">2024-04-13T05:48:10Z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0x010100804562587EF6804A9B1FD27E8542661C</vt:lpwstr>
  </property>
</Properties>
</file>