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256" r:id="rId2"/>
    <p:sldId id="363" r:id="rId3"/>
    <p:sldId id="364" r:id="rId4"/>
    <p:sldId id="328" r:id="rId5"/>
    <p:sldId id="329" r:id="rId6"/>
    <p:sldId id="366" r:id="rId7"/>
    <p:sldId id="330" r:id="rId8"/>
    <p:sldId id="267" r:id="rId9"/>
    <p:sldId id="331" r:id="rId10"/>
    <p:sldId id="365" r:id="rId11"/>
    <p:sldId id="332" r:id="rId12"/>
    <p:sldId id="333" r:id="rId13"/>
    <p:sldId id="334" r:id="rId14"/>
    <p:sldId id="335" r:id="rId15"/>
    <p:sldId id="336" r:id="rId16"/>
    <p:sldId id="337" r:id="rId17"/>
    <p:sldId id="338" r:id="rId18"/>
    <p:sldId id="360" r:id="rId19"/>
    <p:sldId id="281" r:id="rId20"/>
    <p:sldId id="282" r:id="rId21"/>
    <p:sldId id="283" r:id="rId22"/>
    <p:sldId id="284" r:id="rId23"/>
    <p:sldId id="285" r:id="rId24"/>
    <p:sldId id="286" r:id="rId25"/>
    <p:sldId id="358" r:id="rId26"/>
    <p:sldId id="287" r:id="rId27"/>
    <p:sldId id="288" r:id="rId28"/>
    <p:sldId id="289" r:id="rId29"/>
    <p:sldId id="367" r:id="rId30"/>
    <p:sldId id="368" r:id="rId31"/>
    <p:sldId id="290" r:id="rId32"/>
    <p:sldId id="291" r:id="rId33"/>
    <p:sldId id="292" r:id="rId34"/>
    <p:sldId id="293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258" r:id="rId44"/>
    <p:sldId id="259" r:id="rId45"/>
    <p:sldId id="260" r:id="rId46"/>
    <p:sldId id="261" r:id="rId47"/>
    <p:sldId id="262" r:id="rId48"/>
    <p:sldId id="263" r:id="rId49"/>
    <p:sldId id="264" r:id="rId50"/>
    <p:sldId id="265" r:id="rId51"/>
    <p:sldId id="266" r:id="rId5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47C8CF-EA84-4D68-9F1E-3554ACC94404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64297-2AF0-4C27-BF6A-01DAC20120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6646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57296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73280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25615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57269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26242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39941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19354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95657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91095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28097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6999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57569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22273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24629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294318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68796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03835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34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019722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35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055321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36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498240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37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92684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39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921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705176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41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426943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42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081347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43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775286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44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84314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45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115237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46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536745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47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991057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48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384118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49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12326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50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115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616946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57F19-115F-4794-87DD-3293BC12D05B}" type="slidenum">
              <a:rPr lang="it-IT" smtClean="0"/>
              <a:pPr/>
              <a:t>51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5791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54835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8480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95422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02891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53A50-9FC6-4F9E-9739-5E9199A022C0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7483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8F27EF-AD8D-46B4-A64B-3E814B52C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A3B3E0F-4BA1-4317-97FF-64FEE188BD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1AF71E3-96FD-4DAE-9F37-79F706315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E0694-FBFD-4148-9839-537DD09B9691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38D8C9A-5ED7-4EE2-A278-A806A290D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062B531-7E00-4CDD-B916-737ED6834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E598-878D-41FF-AC46-7F78B392ED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811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767C68-BA7F-4139-BDF4-2A8F476C5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6B546E6-094A-4064-8ADF-13CA6344D1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56512F9-6D2F-4104-8841-F4AC13542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E0694-FBFD-4148-9839-537DD09B9691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3196C3-ECD4-4022-99C3-C7D84D7BB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37673E5-B415-446F-9867-7A782726F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E598-878D-41FF-AC46-7F78B392ED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901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933095F-9249-405D-916E-9B06113705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9D4F952-2721-4859-870F-7D0468686C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D2CBD66-161C-4660-A111-2867F4B41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E0694-FBFD-4148-9839-537DD09B9691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0CCBF8D-1A3D-4D48-A1EE-30D6BE093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91DE51D-C6B4-455F-862A-4DF844B6B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E598-878D-41FF-AC46-7F78B392ED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5449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C0F786-2730-40CA-B23F-37830083E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276F521-C858-4D6F-9BBD-49B77D5E5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304709-5B25-47A3-BFDE-F9B6F8F83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E0694-FBFD-4148-9839-537DD09B9691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27FA4C-0858-4CCD-88BD-178F20623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954CBF4-1627-4416-BB35-76C444054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E598-878D-41FF-AC46-7F78B392ED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8868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BF61BA-AF7E-4CEA-9838-044AAEF10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D490013-056C-48A9-95CA-D25234F8C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F31A455-035F-4171-A847-A1588AB89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E0694-FBFD-4148-9839-537DD09B9691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077F58-D32A-41F0-9E47-08024804D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5A565F9-C9BE-441B-B54D-95CA4E822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E598-878D-41FF-AC46-7F78B392ED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1268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AF9C84-7E31-4B31-BC49-FFD02BFE1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CAEF61-353E-4E30-B01D-3DF8601203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262BB39-BA5D-43CF-9418-79F89F880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810E12C-EF58-4B61-BB50-3B7498101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E0694-FBFD-4148-9839-537DD09B9691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A97A4F0-0C34-4AD4-93A9-A1339D565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2FFFF45-2A98-48B8-AB53-96479E7FC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E598-878D-41FF-AC46-7F78B392ED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4628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69AA01-3CF5-40CC-87FD-9453D9790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15538F9-80BF-496D-B376-72BC38F55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7CFCCCC-8E71-4A1C-8E4B-91BE19E494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878B993-E412-4781-B791-E2BA63B819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B5E5323-29AE-4D01-A2EF-7A239110CB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69EC42C-F7B1-4B74-85EE-FF5CDF595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E0694-FBFD-4148-9839-537DD09B9691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6C8948B-8D0B-418D-AC3E-89870F6B0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A39727E-118F-4305-8858-760C9D646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E598-878D-41FF-AC46-7F78B392ED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7838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0106CE-FCAB-423E-9DCE-8537BBD67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CB4098F-2DC4-4815-A545-F35F00E5B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E0694-FBFD-4148-9839-537DD09B9691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1C7EE92-426C-4E72-83EC-0B73D7C4D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62611D3-6C3E-4C5F-B5EF-C467BF110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E598-878D-41FF-AC46-7F78B392ED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814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6112C35-0DCE-4595-A0D9-A2D431263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E0694-FBFD-4148-9839-537DD09B9691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F18FF7E-34C3-42B6-8B18-E274DFED5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2310BFA-028C-4BCE-B62D-AA69C8EBA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E598-878D-41FF-AC46-7F78B392ED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9174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9DFA88-3D3D-4215-ACFF-3CFBC896C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B53B7EE-6F58-4CF0-A027-4D30E7277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E5392CF-D4C4-4D3C-BF72-BDBBAB8982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10806C1-D423-4D69-B0F7-41990CE90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E0694-FBFD-4148-9839-537DD09B9691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2042D15-12B7-4568-B56B-BCF4435D3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FFB25FA-ACFB-42D4-8CA8-C3B3AC43F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E598-878D-41FF-AC46-7F78B392ED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6777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668EDA-AC34-42E0-BBC2-C5C853B2C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4F27C83-86A9-4BC2-AB78-85F475354E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6CF7565-AB9F-4F30-810B-9302B72041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5FDB8D2-655F-4937-BD0F-35A14E12C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E0694-FBFD-4148-9839-537DD09B9691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B20FB6D-13EA-4736-92CC-85DC1DA75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6B21C68-24C6-4CCD-9E87-07B9E8E26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4E598-878D-41FF-AC46-7F78B392ED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7997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53B221C-7DBE-4D58-B957-40B536DAE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6C5E99F-25DC-4958-A8FD-90B7301C2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A0800B6-89A9-475B-9E53-AD559EBE6E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E0694-FBFD-4148-9839-537DD09B9691}" type="datetimeFigureOut">
              <a:rPr lang="it-IT" smtClean="0"/>
              <a:t>24/02/2024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EA9BBD4-3994-41D8-82CF-D159D4E77A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76AC4C9-F8EF-4364-B8C9-EC7C38EE7A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4E598-878D-41FF-AC46-7F78B392ED7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7287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0EB8E9-2FB0-478E-898D-38F96A689C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Logica 23-24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C8EA665-FBEE-42AA-95A7-3602B38CE8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5-9</a:t>
            </a:r>
          </a:p>
        </p:txBody>
      </p:sp>
    </p:spTree>
    <p:extLst>
      <p:ext uri="{BB962C8B-B14F-4D97-AF65-F5344CB8AC3E}">
        <p14:creationId xmlns:p14="http://schemas.microsoft.com/office/powerpoint/2010/main" val="3435995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51ED81-3CB0-4D0A-8AFD-4657E3C79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Terminologia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F79467-D90D-4227-96B2-C2D7E98673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Il nostro libro di testo usa il termine "forma enunciativa"</a:t>
            </a:r>
          </a:p>
          <a:p>
            <a:r>
              <a:rPr lang="it-IT" dirty="0"/>
              <a:t>Spesso si usa "forma proposizionale"</a:t>
            </a:r>
          </a:p>
        </p:txBody>
      </p:sp>
    </p:spTree>
    <p:extLst>
      <p:ext uri="{BB962C8B-B14F-4D97-AF65-F5344CB8AC3E}">
        <p14:creationId xmlns:p14="http://schemas.microsoft.com/office/powerpoint/2010/main" val="1142006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Qual è la forma comune?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Nevica e fa freddo</a:t>
            </a:r>
          </a:p>
          <a:p>
            <a:r>
              <a:rPr lang="it-IT" dirty="0"/>
              <a:t>(2) Mario è scaltro, ma onesto</a:t>
            </a:r>
          </a:p>
        </p:txBody>
      </p:sp>
    </p:spTree>
    <p:extLst>
      <p:ext uri="{BB962C8B-B14F-4D97-AF65-F5344CB8AC3E}">
        <p14:creationId xmlns:p14="http://schemas.microsoft.com/office/powerpoint/2010/main" val="12401446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contingente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 e Q</a:t>
            </a:r>
          </a:p>
          <a:p>
            <a:r>
              <a:rPr lang="it-IT" dirty="0"/>
              <a:t>(1) P = piove, Q = fa freddo</a:t>
            </a:r>
          </a:p>
          <a:p>
            <a:r>
              <a:rPr lang="it-IT" dirty="0"/>
              <a:t>(2) P = Mario è scaltro, Q = Mario è onesto</a:t>
            </a:r>
          </a:p>
          <a:p>
            <a:r>
              <a:rPr lang="it-IT" dirty="0"/>
              <a:t>verità in alcune situazioni (mondi possibili) </a:t>
            </a:r>
          </a:p>
        </p:txBody>
      </p:sp>
    </p:spTree>
    <p:extLst>
      <p:ext uri="{BB962C8B-B14F-4D97-AF65-F5344CB8AC3E}">
        <p14:creationId xmlns:p14="http://schemas.microsoft.com/office/powerpoint/2010/main" val="8805908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Qual è la forma comune?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piove e non piove</a:t>
            </a:r>
          </a:p>
          <a:p>
            <a:r>
              <a:rPr lang="it-IT" dirty="0"/>
              <a:t>(2) Mario è onesto sebbene non lo sia</a:t>
            </a:r>
          </a:p>
        </p:txBody>
      </p:sp>
    </p:spTree>
    <p:extLst>
      <p:ext uri="{BB962C8B-B14F-4D97-AF65-F5344CB8AC3E}">
        <p14:creationId xmlns:p14="http://schemas.microsoft.com/office/powerpoint/2010/main" val="3224626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contraddizione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 e non si dà il caso che P</a:t>
            </a:r>
          </a:p>
          <a:p>
            <a:r>
              <a:rPr lang="it-IT" dirty="0"/>
              <a:t>(1) P = piove</a:t>
            </a:r>
          </a:p>
          <a:p>
            <a:r>
              <a:rPr lang="it-IT" dirty="0"/>
              <a:t>(2) P = Mario è onesto</a:t>
            </a:r>
          </a:p>
          <a:p>
            <a:r>
              <a:rPr lang="it-IT" dirty="0"/>
              <a:t>verità in nessuna situazione (mondo)</a:t>
            </a:r>
          </a:p>
        </p:txBody>
      </p:sp>
    </p:spTree>
    <p:extLst>
      <p:ext uri="{BB962C8B-B14F-4D97-AF65-F5344CB8AC3E}">
        <p14:creationId xmlns:p14="http://schemas.microsoft.com/office/powerpoint/2010/main" val="18804369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Operatori logici (connettivi)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Unario:</a:t>
            </a:r>
          </a:p>
          <a:p>
            <a:r>
              <a:rPr lang="it-IT" dirty="0"/>
              <a:t>Non si dà il caso che                      ~</a:t>
            </a:r>
          </a:p>
          <a:p>
            <a:r>
              <a:rPr lang="it-IT" dirty="0">
                <a:solidFill>
                  <a:srgbClr val="00B0F0"/>
                </a:solidFill>
              </a:rPr>
              <a:t>Binari:</a:t>
            </a:r>
          </a:p>
          <a:p>
            <a:r>
              <a:rPr lang="it-IT" dirty="0"/>
              <a:t>E                                                         &amp;</a:t>
            </a:r>
          </a:p>
          <a:p>
            <a:r>
              <a:rPr lang="it-IT" dirty="0"/>
              <a:t>O … o                                                 </a:t>
            </a:r>
            <a:r>
              <a:rPr lang="it-IT" dirty="0">
                <a:sym typeface="Symbol"/>
              </a:rPr>
              <a:t></a:t>
            </a:r>
            <a:endParaRPr lang="it-IT" dirty="0"/>
          </a:p>
          <a:p>
            <a:r>
              <a:rPr lang="it-IT" dirty="0"/>
              <a:t>Se … allora                                       </a:t>
            </a:r>
            <a:r>
              <a:rPr lang="it-IT" dirty="0">
                <a:sym typeface="Symbol"/>
              </a:rPr>
              <a:t></a:t>
            </a:r>
            <a:endParaRPr lang="it-IT" dirty="0"/>
          </a:p>
          <a:p>
            <a:r>
              <a:rPr lang="it-IT" dirty="0"/>
              <a:t>Se e solo se                                     </a:t>
            </a:r>
            <a:r>
              <a:rPr lang="it-IT" dirty="0">
                <a:sym typeface="Symbol"/>
              </a:rPr>
              <a:t>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219052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Negazione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Marcello è tra i vincitori (= P)</a:t>
            </a:r>
          </a:p>
          <a:p>
            <a:r>
              <a:rPr lang="it-IT" dirty="0"/>
              <a:t>Negazioni di P:</a:t>
            </a:r>
          </a:p>
          <a:p>
            <a:r>
              <a:rPr lang="it-IT" dirty="0"/>
              <a:t>Non si dà il caso che Marcello sia tra i vincitori</a:t>
            </a:r>
          </a:p>
          <a:p>
            <a:r>
              <a:rPr lang="it-IT" dirty="0"/>
              <a:t>Marcello non è tra i vincitori </a:t>
            </a:r>
          </a:p>
          <a:p>
            <a:r>
              <a:rPr lang="it-IT" dirty="0"/>
              <a:t>Non è vero che Marcello è tra i vincitori </a:t>
            </a:r>
          </a:p>
          <a:p>
            <a:r>
              <a:rPr lang="it-IT" dirty="0" err="1"/>
              <a:t>~P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6237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Congiunzione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Franco è italiano e Sam è inglese.</a:t>
            </a:r>
          </a:p>
          <a:p>
            <a:r>
              <a:rPr lang="it-IT" dirty="0"/>
              <a:t>Alberto correva ma Anna era immobile.</a:t>
            </a:r>
          </a:p>
          <a:p>
            <a:r>
              <a:rPr lang="it-IT" dirty="0"/>
              <a:t>Sebbene piovesse, Tommaso non apriva l’ombrello</a:t>
            </a:r>
          </a:p>
          <a:p>
            <a:r>
              <a:rPr lang="it-IT" dirty="0"/>
              <a:t>Luisa è a casa mentre i suoi amici sono al cinema.</a:t>
            </a:r>
          </a:p>
          <a:p>
            <a:r>
              <a:rPr lang="it-IT" dirty="0"/>
              <a:t>P &amp; Q</a:t>
            </a:r>
          </a:p>
        </p:txBody>
      </p:sp>
    </p:spTree>
    <p:extLst>
      <p:ext uri="{BB962C8B-B14F-4D97-AF65-F5344CB8AC3E}">
        <p14:creationId xmlns:p14="http://schemas.microsoft.com/office/powerpoint/2010/main" val="4520381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intermezzo sulla congiunzione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Sebbene fosse impacciato nell'esposizione, Mario ha risposto bene a tutte le domande</a:t>
            </a:r>
          </a:p>
          <a:p>
            <a:r>
              <a:rPr lang="it-IT" dirty="0">
                <a:solidFill>
                  <a:srgbClr val="00B050"/>
                </a:solidFill>
              </a:rPr>
              <a:t>Quindi, merita trenta e lode</a:t>
            </a:r>
          </a:p>
          <a:p>
            <a:r>
              <a:rPr lang="it-IT" dirty="0"/>
              <a:t>(2) Mario ha risposto bene a tutte le domande, ma è stato impacciato nell'esposizione,</a:t>
            </a:r>
          </a:p>
          <a:p>
            <a:r>
              <a:rPr lang="it-IT" dirty="0">
                <a:solidFill>
                  <a:srgbClr val="FF0000"/>
                </a:solidFill>
              </a:rPr>
              <a:t>Quindi, merita trenta e lode</a:t>
            </a:r>
          </a:p>
          <a:p>
            <a:r>
              <a:rPr lang="it-IT" dirty="0"/>
              <a:t>P &amp; Q</a:t>
            </a:r>
          </a:p>
          <a:p>
            <a:r>
              <a:rPr lang="it-IT" dirty="0"/>
              <a:t>Quindi, P</a:t>
            </a:r>
          </a:p>
          <a:p>
            <a:r>
              <a:rPr lang="it-IT" dirty="0"/>
              <a:t>Quindi, Q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558162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DISGIUNZIONE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Nevica o piove</a:t>
            </a:r>
          </a:p>
          <a:p>
            <a:r>
              <a:rPr lang="it-IT" dirty="0"/>
              <a:t>Nevica oppure piove</a:t>
            </a:r>
          </a:p>
          <a:p>
            <a:r>
              <a:rPr lang="it-IT" dirty="0"/>
              <a:t>O nevica o piove</a:t>
            </a:r>
          </a:p>
          <a:p>
            <a:r>
              <a:rPr lang="it-IT" dirty="0"/>
              <a:t>P </a:t>
            </a:r>
            <a:r>
              <a:rPr lang="it-IT" dirty="0">
                <a:sym typeface="Symbol"/>
              </a:rPr>
              <a:t> </a:t>
            </a:r>
            <a:r>
              <a:rPr lang="it-IT" dirty="0"/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3343306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BE3BC9-B8CB-4C7B-A8C1-F464420F1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1A6AB7-7146-4C5B-9782-308B30D81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5-6</a:t>
            </a:r>
          </a:p>
          <a:p>
            <a:r>
              <a:rPr lang="it-IT" dirty="0"/>
              <a:t>22/2/24</a:t>
            </a:r>
          </a:p>
        </p:txBody>
      </p:sp>
    </p:spTree>
    <p:extLst>
      <p:ext uri="{BB962C8B-B14F-4D97-AF65-F5344CB8AC3E}">
        <p14:creationId xmlns:p14="http://schemas.microsoft.com/office/powerpoint/2010/main" val="40374722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Se nevica allora fa freddo</a:t>
            </a:r>
          </a:p>
          <a:p>
            <a:r>
              <a:rPr lang="it-IT" dirty="0"/>
              <a:t>nevica solo se fa freddo</a:t>
            </a:r>
          </a:p>
          <a:p>
            <a:r>
              <a:rPr lang="it-IT" dirty="0"/>
              <a:t>se nevica fa freddo</a:t>
            </a:r>
          </a:p>
          <a:p>
            <a:r>
              <a:rPr lang="it-IT" dirty="0"/>
              <a:t>P </a:t>
            </a:r>
            <a:r>
              <a:rPr lang="it-IT" dirty="0">
                <a:sym typeface="Symbol"/>
              </a:rPr>
              <a:t> Q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009428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Bicondizionale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nevica se e solo se fa freddo</a:t>
            </a:r>
          </a:p>
          <a:p>
            <a:r>
              <a:rPr lang="it-IT" dirty="0"/>
              <a:t>P  </a:t>
            </a:r>
            <a:r>
              <a:rPr lang="it-IT" dirty="0">
                <a:sym typeface="Symbol"/>
              </a:rPr>
              <a:t></a:t>
            </a:r>
            <a:r>
              <a:rPr lang="it-IT" dirty="0"/>
              <a:t> Q</a:t>
            </a:r>
          </a:p>
        </p:txBody>
      </p:sp>
    </p:spTree>
    <p:extLst>
      <p:ext uri="{BB962C8B-B14F-4D97-AF65-F5344CB8AC3E}">
        <p14:creationId xmlns:p14="http://schemas.microsoft.com/office/powerpoint/2010/main" val="13949517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 sufficienti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 è condizione sufficiente per Q</a:t>
            </a:r>
          </a:p>
          <a:p>
            <a:r>
              <a:rPr lang="it-IT" dirty="0"/>
              <a:t>Esprimere usando un singolo operatore logico</a:t>
            </a:r>
          </a:p>
        </p:txBody>
      </p:sp>
    </p:spTree>
    <p:extLst>
      <p:ext uri="{BB962C8B-B14F-4D97-AF65-F5344CB8AC3E}">
        <p14:creationId xmlns:p14="http://schemas.microsoft.com/office/powerpoint/2010/main" val="21048545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 è condizione sufficiente per Q</a:t>
            </a:r>
          </a:p>
          <a:p>
            <a:r>
              <a:rPr lang="it-IT" dirty="0">
                <a:sym typeface="Symbol"/>
              </a:rPr>
              <a:t>P  Q</a:t>
            </a:r>
          </a:p>
          <a:p>
            <a:r>
              <a:rPr lang="it-IT" dirty="0">
                <a:sym typeface="Symbol"/>
              </a:rPr>
              <a:t>se P allora Q</a:t>
            </a:r>
          </a:p>
          <a:p>
            <a:r>
              <a:rPr lang="it-IT" dirty="0">
                <a:sym typeface="Symbol"/>
              </a:rPr>
              <a:t>Q, se P</a:t>
            </a:r>
          </a:p>
          <a:p>
            <a:r>
              <a:rPr lang="it-IT" dirty="0">
                <a:sym typeface="Symbol"/>
              </a:rPr>
              <a:t>P solo se Q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306765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 necessarie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 è condizione necessaria di Q</a:t>
            </a:r>
          </a:p>
          <a:p>
            <a:r>
              <a:rPr lang="it-IT" dirty="0"/>
              <a:t>Esprimere usando un singolo operatore logico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45193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 è condizione necessaria di Q</a:t>
            </a:r>
          </a:p>
          <a:p>
            <a:r>
              <a:rPr lang="it-IT" dirty="0"/>
              <a:t>Esprimere usando un singolo operatore logico</a:t>
            </a:r>
          </a:p>
          <a:p>
            <a:r>
              <a:rPr lang="it-IT" dirty="0">
                <a:sym typeface="Symbol"/>
              </a:rPr>
              <a:t>Q  P</a:t>
            </a:r>
          </a:p>
          <a:p>
            <a:r>
              <a:rPr lang="it-IT" dirty="0">
                <a:sym typeface="Symbol"/>
              </a:rPr>
              <a:t>P, se Q</a:t>
            </a:r>
          </a:p>
          <a:p>
            <a:r>
              <a:rPr lang="it-IT" dirty="0">
                <a:sym typeface="Symbol"/>
              </a:rPr>
              <a:t>Q solo se P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505969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Condizioni necessarie e sufficienti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 è condizione necessaria e sufficiente di Q</a:t>
            </a:r>
          </a:p>
          <a:p>
            <a:r>
              <a:rPr lang="it-IT" dirty="0"/>
              <a:t>Esprimere utilizzando un singolo operatore logico</a:t>
            </a:r>
          </a:p>
        </p:txBody>
      </p:sp>
    </p:spTree>
    <p:extLst>
      <p:ext uri="{BB962C8B-B14F-4D97-AF65-F5344CB8AC3E}">
        <p14:creationId xmlns:p14="http://schemas.microsoft.com/office/powerpoint/2010/main" val="11358765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 è condizione necessaria e sufficiente di Q</a:t>
            </a:r>
          </a:p>
          <a:p>
            <a:r>
              <a:rPr lang="it-IT" dirty="0"/>
              <a:t>P </a:t>
            </a:r>
            <a:r>
              <a:rPr lang="it-IT" dirty="0">
                <a:sym typeface="Symbol"/>
              </a:rPr>
              <a:t> </a:t>
            </a:r>
            <a:r>
              <a:rPr lang="it-IT" dirty="0"/>
              <a:t>Q</a:t>
            </a:r>
          </a:p>
          <a:p>
            <a:r>
              <a:rPr lang="it-IT" dirty="0"/>
              <a:t>P se e solo se Q</a:t>
            </a:r>
          </a:p>
          <a:p>
            <a:r>
              <a:rPr lang="it-IT" dirty="0"/>
              <a:t>P se Q (ossia, Q è sufficiente affinché si realizzi P) </a:t>
            </a:r>
            <a:r>
              <a:rPr lang="it-IT" dirty="0">
                <a:solidFill>
                  <a:srgbClr val="FF0000"/>
                </a:solidFill>
              </a:rPr>
              <a:t>e</a:t>
            </a:r>
            <a:r>
              <a:rPr lang="it-IT" dirty="0"/>
              <a:t> solo se Q (ossia, Q è necessario affinché si realizzi P)</a:t>
            </a:r>
          </a:p>
        </p:txBody>
      </p:sp>
    </p:spTree>
    <p:extLst>
      <p:ext uri="{BB962C8B-B14F-4D97-AF65-F5344CB8AC3E}">
        <p14:creationId xmlns:p14="http://schemas.microsoft.com/office/powerpoint/2010/main" val="23301119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Forme enunciative e argomentative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 Possiamo riscrivere le forme enunciative (per es. "non si dà il caso che P", "</a:t>
            </a:r>
            <a:r>
              <a:rPr lang="it-IT" dirty="0" err="1"/>
              <a:t>P</a:t>
            </a:r>
            <a:r>
              <a:rPr lang="it-IT" dirty="0"/>
              <a:t> e Q") e le forme argomentative utilizzando i simboli logici. Per esempio:</a:t>
            </a:r>
          </a:p>
          <a:p>
            <a:r>
              <a:rPr lang="it-IT" dirty="0"/>
              <a:t>Legge del terzo escluso: P  </a:t>
            </a:r>
            <a:r>
              <a:rPr lang="it-IT" dirty="0">
                <a:sym typeface="Symbol"/>
              </a:rPr>
              <a:t> </a:t>
            </a:r>
            <a:r>
              <a:rPr lang="it-IT" dirty="0" err="1">
                <a:sym typeface="Symbol"/>
              </a:rPr>
              <a:t>P</a:t>
            </a:r>
            <a:endParaRPr lang="it-IT" dirty="0">
              <a:sym typeface="Symbol"/>
            </a:endParaRPr>
          </a:p>
          <a:p>
            <a:r>
              <a:rPr lang="it-IT" dirty="0">
                <a:sym typeface="Symbol"/>
              </a:rPr>
              <a:t>Modus </a:t>
            </a:r>
            <a:r>
              <a:rPr lang="it-IT" dirty="0" err="1">
                <a:sym typeface="Symbol"/>
              </a:rPr>
              <a:t>ponens</a:t>
            </a:r>
            <a:r>
              <a:rPr lang="it-IT" dirty="0">
                <a:sym typeface="Symbol"/>
              </a:rPr>
              <a:t>:</a:t>
            </a:r>
          </a:p>
          <a:p>
            <a:pPr>
              <a:buNone/>
            </a:pPr>
            <a:r>
              <a:rPr lang="it-IT" dirty="0">
                <a:sym typeface="Symbol"/>
              </a:rPr>
              <a:t>            P, (P  Q)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⊦</a:t>
            </a:r>
            <a:r>
              <a:rPr lang="it-IT" dirty="0"/>
              <a:t>  </a:t>
            </a:r>
            <a:r>
              <a:rPr lang="it-IT" dirty="0">
                <a:sym typeface="Symbol"/>
              </a:rPr>
              <a:t>Q</a:t>
            </a:r>
            <a:endParaRPr lang="it-IT" dirty="0"/>
          </a:p>
          <a:p>
            <a:r>
              <a:rPr lang="it-IT" dirty="0">
                <a:solidFill>
                  <a:srgbClr val="FF0000"/>
                </a:solidFill>
              </a:rPr>
              <a:t>NB: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⊦</a:t>
            </a:r>
            <a:r>
              <a:rPr lang="it-IT" dirty="0"/>
              <a:t>   </a:t>
            </a:r>
            <a:r>
              <a:rPr lang="it-IT" dirty="0">
                <a:sym typeface="Symbol"/>
              </a:rPr>
              <a:t>corrisponde a   </a:t>
            </a:r>
          </a:p>
          <a:p>
            <a:pPr>
              <a:buNone/>
            </a:pPr>
            <a:r>
              <a:rPr lang="it-IT" dirty="0"/>
              <a:t>Il segno di inferenza e asserzione, </a:t>
            </a:r>
            <a:r>
              <a:rPr lang="it-IT" dirty="0">
                <a:latin typeface="Cambria Math" panose="02040503050406030204" pitchFamily="18" charset="0"/>
                <a:ea typeface="Cambria Math" panose="02040503050406030204" pitchFamily="18" charset="0"/>
              </a:rPr>
              <a:t>⊦</a:t>
            </a:r>
            <a:r>
              <a:rPr lang="it-IT" dirty="0"/>
              <a:t> , risale a </a:t>
            </a:r>
            <a:r>
              <a:rPr lang="it-IT" dirty="0" err="1"/>
              <a:t>Frege</a:t>
            </a:r>
            <a:r>
              <a:rPr lang="it-IT" dirty="0"/>
              <a:t> (usato come segno di asserzione, v. </a:t>
            </a:r>
            <a:r>
              <a:rPr lang="it-IT" dirty="0" err="1"/>
              <a:t>Kneale</a:t>
            </a:r>
            <a:r>
              <a:rPr lang="it-IT" dirty="0"/>
              <a:t> &amp; </a:t>
            </a:r>
            <a:r>
              <a:rPr lang="it-IT" dirty="0" err="1"/>
              <a:t>Kneale</a:t>
            </a:r>
            <a:r>
              <a:rPr lang="it-IT" dirty="0"/>
              <a:t>, Storia della logica, p. 347).</a:t>
            </a:r>
          </a:p>
          <a:p>
            <a:pPr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713900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62CA65-749E-41FB-AB2F-1BB99EDE8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7BBEAB-31E3-469D-9790-152CE56A7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8-9</a:t>
            </a:r>
          </a:p>
          <a:p>
            <a:r>
              <a:rPr lang="it-IT" dirty="0"/>
              <a:t>23/2/24</a:t>
            </a:r>
          </a:p>
        </p:txBody>
      </p:sp>
    </p:spTree>
    <p:extLst>
      <p:ext uri="{BB962C8B-B14F-4D97-AF65-F5344CB8AC3E}">
        <p14:creationId xmlns:p14="http://schemas.microsoft.com/office/powerpoint/2010/main" val="703954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E5ED3C-11E9-43AB-A74F-ADFEA69FA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Memorandum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A73FF4-EADF-49EB-81A1-5B8A0B684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it-IT" sz="3600" dirty="0"/>
              <a:t>Ricordo che non ci saranno lezioni la prossima settimana</a:t>
            </a:r>
          </a:p>
          <a:p>
            <a:pPr lvl="1"/>
            <a:r>
              <a:rPr lang="it-IT" sz="3600" dirty="0"/>
              <a:t>Riprenderemo giovedì 7 Marzo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882733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E5ED3C-11E9-43AB-A74F-ADFEA69FA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Memorandum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A73FF4-EADF-49EB-81A1-5B8A0B684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it-IT" sz="3600" dirty="0"/>
              <a:t>Ricordo che non ci saranno lezioni la prossima settimana</a:t>
            </a:r>
          </a:p>
          <a:p>
            <a:pPr lvl="1"/>
            <a:r>
              <a:rPr lang="it-IT" sz="3600" dirty="0"/>
              <a:t>Riprenderemo giovedì 7 Marzo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87870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Formalizzazione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Il processo di formalizzazione ("simbolizzazione") trasforma </a:t>
            </a:r>
            <a:r>
              <a:rPr lang="it-IT" dirty="0">
                <a:solidFill>
                  <a:srgbClr val="FF0000"/>
                </a:solidFill>
              </a:rPr>
              <a:t>("traduce") </a:t>
            </a:r>
            <a:r>
              <a:rPr lang="it-IT" dirty="0"/>
              <a:t>un enunciato o un’argomentazione formulati in italiano in una forma enunciativa o una forma argomentativa, rispettivamente, ossia in una struttura composta di lettere enunciative e operatori logici.</a:t>
            </a:r>
          </a:p>
          <a:p>
            <a:r>
              <a:rPr lang="it-IT" dirty="0"/>
              <a:t>Le lettere enunciative non hanno significato di per sé, ma nel contesto </a:t>
            </a:r>
            <a:r>
              <a:rPr lang="it-IT"/>
              <a:t>di una particolare formalizzazione possono </a:t>
            </a:r>
            <a:r>
              <a:rPr lang="it-IT" dirty="0"/>
              <a:t>essere interpretate come espressioni per asserzioni o proposizioni (in questo senso sono "variabili")</a:t>
            </a:r>
          </a:p>
          <a:p>
            <a:r>
              <a:rPr lang="it-IT" dirty="0"/>
              <a:t>Gli operatori logici invece sono "costanti (logiche)", perché </a:t>
            </a:r>
            <a:r>
              <a:rPr lang="it-IT"/>
              <a:t>attribuiamo ad esse </a:t>
            </a:r>
            <a:r>
              <a:rPr lang="it-IT" dirty="0"/>
              <a:t>sempre lo stesso significato.</a:t>
            </a:r>
          </a:p>
        </p:txBody>
      </p:sp>
    </p:spTree>
    <p:extLst>
      <p:ext uri="{BB962C8B-B14F-4D97-AF65-F5344CB8AC3E}">
        <p14:creationId xmlns:p14="http://schemas.microsoft.com/office/powerpoint/2010/main" val="3165398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Ambiguità lessicale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L'uso di simboli logici specifici ci permette di evitare l'ambiguità lessicale</a:t>
            </a:r>
          </a:p>
          <a:p>
            <a:r>
              <a:rPr lang="it-IT" dirty="0"/>
              <a:t>"leva" = 3a </a:t>
            </a:r>
            <a:r>
              <a:rPr lang="it-IT" dirty="0" err="1"/>
              <a:t>pers</a:t>
            </a:r>
            <a:r>
              <a:rPr lang="it-IT" dirty="0"/>
              <a:t>. sing. pres. </a:t>
            </a:r>
            <a:r>
              <a:rPr lang="it-IT" dirty="0" err="1"/>
              <a:t>ind</a:t>
            </a:r>
            <a:r>
              <a:rPr lang="it-IT" dirty="0"/>
              <a:t>. di "levare"</a:t>
            </a:r>
          </a:p>
          <a:p>
            <a:r>
              <a:rPr lang="it-IT" dirty="0"/>
              <a:t>               un oggetto che serve a sollevare</a:t>
            </a:r>
          </a:p>
          <a:p>
            <a:r>
              <a:rPr lang="it-IT" dirty="0"/>
              <a:t>"o" = </a:t>
            </a:r>
            <a:r>
              <a:rPr lang="it-IT" dirty="0" err="1"/>
              <a:t>vel</a:t>
            </a:r>
            <a:endParaRPr lang="it-IT" dirty="0"/>
          </a:p>
          <a:p>
            <a:pPr>
              <a:buNone/>
            </a:pPr>
            <a:r>
              <a:rPr lang="it-IT" dirty="0"/>
              <a:t>              aut</a:t>
            </a:r>
          </a:p>
          <a:p>
            <a:r>
              <a:rPr lang="it-IT" dirty="0">
                <a:sym typeface="Symbol"/>
              </a:rPr>
              <a:t> = </a:t>
            </a:r>
            <a:r>
              <a:rPr lang="it-IT" dirty="0" err="1">
                <a:sym typeface="Symbol"/>
              </a:rPr>
              <a:t>vel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778451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intermezzo sulle forme argomentative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piove o nevica e fa freddo</a:t>
            </a:r>
          </a:p>
          <a:p>
            <a:r>
              <a:rPr lang="it-IT" dirty="0"/>
              <a:t>quindi, fa freddo</a:t>
            </a:r>
          </a:p>
          <a:p>
            <a:r>
              <a:rPr lang="it-IT" dirty="0"/>
              <a:t>(2) o viene Mario oppure viene Giorgio e faremo una bella festa</a:t>
            </a:r>
          </a:p>
          <a:p>
            <a:r>
              <a:rPr lang="it-IT" dirty="0"/>
              <a:t>quindi, faremo una bella festa</a:t>
            </a:r>
          </a:p>
          <a:p>
            <a:r>
              <a:rPr lang="it-IT" dirty="0"/>
              <a:t>Qual è la forma comune?</a:t>
            </a:r>
          </a:p>
          <a:p>
            <a:r>
              <a:rPr lang="it-IT" dirty="0"/>
              <a:t>E' una forma valida?</a:t>
            </a:r>
          </a:p>
        </p:txBody>
      </p:sp>
    </p:spTree>
    <p:extLst>
      <p:ext uri="{BB962C8B-B14F-4D97-AF65-F5344CB8AC3E}">
        <p14:creationId xmlns:p14="http://schemas.microsoft.com/office/powerpoint/2010/main" val="13958624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Ambiguità strutturale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L'uso delle parentesi ci permette di evitare l'ambiguità strutturale</a:t>
            </a:r>
          </a:p>
          <a:p>
            <a:r>
              <a:rPr lang="it-IT" dirty="0"/>
              <a:t>Piove o nevica e fa freddo</a:t>
            </a:r>
          </a:p>
          <a:p>
            <a:r>
              <a:rPr lang="it-IT" dirty="0">
                <a:solidFill>
                  <a:srgbClr val="FF0000"/>
                </a:solidFill>
              </a:rPr>
              <a:t>(</a:t>
            </a:r>
            <a:r>
              <a:rPr lang="it-IT" dirty="0"/>
              <a:t>(P </a:t>
            </a:r>
            <a:r>
              <a:rPr lang="it-IT" dirty="0">
                <a:sym typeface="Symbol"/>
              </a:rPr>
              <a:t> N) &amp; F</a:t>
            </a:r>
            <a:r>
              <a:rPr lang="it-IT" dirty="0">
                <a:solidFill>
                  <a:srgbClr val="FF0000"/>
                </a:solidFill>
                <a:sym typeface="Symbol"/>
              </a:rPr>
              <a:t>)</a:t>
            </a:r>
          </a:p>
          <a:p>
            <a:pPr lvl="1"/>
            <a:r>
              <a:rPr lang="it-IT" dirty="0">
                <a:sym typeface="Symbol"/>
              </a:rPr>
              <a:t>da cui si può correttamente inferire F</a:t>
            </a:r>
          </a:p>
          <a:p>
            <a:r>
              <a:rPr lang="it-IT" dirty="0">
                <a:solidFill>
                  <a:srgbClr val="FF0000"/>
                </a:solidFill>
              </a:rPr>
              <a:t>(</a:t>
            </a:r>
            <a:r>
              <a:rPr lang="it-IT" dirty="0"/>
              <a:t>P </a:t>
            </a:r>
            <a:r>
              <a:rPr lang="it-IT" dirty="0">
                <a:sym typeface="Symbol"/>
              </a:rPr>
              <a:t> (N &amp; F)</a:t>
            </a:r>
            <a:r>
              <a:rPr lang="it-IT" dirty="0">
                <a:solidFill>
                  <a:srgbClr val="FF0000"/>
                </a:solidFill>
                <a:sym typeface="Symbol"/>
              </a:rPr>
              <a:t>)</a:t>
            </a:r>
          </a:p>
          <a:p>
            <a:pPr lvl="1"/>
            <a:r>
              <a:rPr lang="it-IT" dirty="0">
                <a:sym typeface="Symbol"/>
              </a:rPr>
              <a:t>da cui NON si può correttamente inferire F</a:t>
            </a:r>
          </a:p>
          <a:p>
            <a:r>
              <a:rPr lang="it-IT" dirty="0">
                <a:sym typeface="Symbol"/>
              </a:rPr>
              <a:t>Le parentesi esterne le possiamo togliere per semplicità, ma a rigore vanno messe per motivi che vedremo.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931625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/>
              <a:t>Risolvere eventuali ambiguità </a:t>
            </a:r>
            <a:r>
              <a:rPr lang="it-IT" dirty="0"/>
              <a:t>strutturali dando l'interpretazione più plausibile</a:t>
            </a:r>
          </a:p>
          <a:p>
            <a:r>
              <a:rPr lang="it-IT" dirty="0"/>
              <a:t>(1) Non si dà il caso che se piove allora fa freddo [usare P, </a:t>
            </a:r>
            <a:r>
              <a:rPr lang="it-IT"/>
              <a:t>F]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53021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Non si dà il caso che se piove allora fa freddo [usare P, F]</a:t>
            </a:r>
          </a:p>
          <a:p>
            <a:r>
              <a:rPr lang="it-IT" dirty="0">
                <a:sym typeface="Symbol"/>
              </a:rPr>
              <a:t>(P F)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176718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(2) o c'è bel tempo oppure non vai alla gita e resti a casa [usare B, V, R]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73836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(2) o c'è bel tempo oppure non vai alla gita e resti a casa [usare B, V, R]</a:t>
            </a:r>
          </a:p>
          <a:p>
            <a:r>
              <a:rPr lang="it-IT">
                <a:sym typeface="Symbol"/>
              </a:rPr>
              <a:t>B  (V &amp; R)</a:t>
            </a:r>
            <a:endParaRPr lang="it-IT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72368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(3) solo nel caso in cui c'è bel tempo Mario non resta a casa oppure apre le finestre [usare B, R, A]</a:t>
            </a:r>
          </a:p>
        </p:txBody>
      </p:sp>
    </p:spTree>
    <p:extLst>
      <p:ext uri="{BB962C8B-B14F-4D97-AF65-F5344CB8AC3E}">
        <p14:creationId xmlns:p14="http://schemas.microsoft.com/office/powerpoint/2010/main" val="3400315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Qual è la forma argomentativa?</a:t>
            </a:r>
            <a:br>
              <a:rPr lang="it-IT" dirty="0"/>
            </a:br>
            <a:r>
              <a:rPr lang="it-IT" dirty="0"/>
              <a:t>E’ valida?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Se Mario ha la rosolia, allora ha macchie rosse sulla pelle</a:t>
            </a:r>
          </a:p>
          <a:p>
            <a:r>
              <a:rPr lang="it-IT" dirty="0"/>
              <a:t>Mario ha macchie rosse sulla pelle</a:t>
            </a:r>
          </a:p>
          <a:p>
            <a:r>
              <a:rPr lang="it-IT" dirty="0">
                <a:sym typeface="Symbol"/>
              </a:rPr>
              <a:t> </a:t>
            </a:r>
            <a:r>
              <a:rPr lang="it-IT" dirty="0"/>
              <a:t>Mario ha la rosolia</a:t>
            </a:r>
          </a:p>
          <a:p>
            <a:r>
              <a:rPr lang="it-IT" dirty="0"/>
              <a:t>(2)  se nevica, fa freddo</a:t>
            </a:r>
          </a:p>
          <a:p>
            <a:r>
              <a:rPr lang="it-IT" dirty="0"/>
              <a:t>fa freddo</a:t>
            </a:r>
          </a:p>
          <a:p>
            <a:r>
              <a:rPr lang="it-IT" dirty="0">
                <a:sym typeface="Symbol"/>
              </a:rPr>
              <a:t> </a:t>
            </a:r>
            <a:r>
              <a:rPr lang="it-IT" dirty="0"/>
              <a:t>nevica</a:t>
            </a:r>
          </a:p>
        </p:txBody>
      </p:sp>
    </p:spTree>
    <p:extLst>
      <p:ext uri="{BB962C8B-B14F-4D97-AF65-F5344CB8AC3E}">
        <p14:creationId xmlns:p14="http://schemas.microsoft.com/office/powerpoint/2010/main" val="412653793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(3) solo nel caso in cui c'è bel tempo Mario non resta a casa oppure apre le finestre [usare B, R, A] </a:t>
            </a:r>
          </a:p>
          <a:p>
            <a:r>
              <a:rPr lang="it-IT">
                <a:sym typeface="Symbol"/>
              </a:rPr>
              <a:t>(R  A)  B</a:t>
            </a:r>
            <a:endParaRPr lang="it-IT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4225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Il linguaggio della logica proposizionale (i)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Lettere enunciative: Qualunque lettera maiuscola può essere impiegata come lettera enunciativa. Inoltre, ‘P1’, ‘P2’, ‘P3’, ecc., sono tutte lettere enunciative distinte da ‘P’.</a:t>
            </a:r>
          </a:p>
          <a:p>
            <a:r>
              <a:rPr lang="it-IT" dirty="0"/>
              <a:t>Operatori logici: </a:t>
            </a:r>
            <a:r>
              <a:rPr lang="it-IT" dirty="0">
                <a:sym typeface="Symbol"/>
              </a:rPr>
              <a:t>, </a:t>
            </a:r>
            <a:r>
              <a:rPr lang="it-IT" dirty="0"/>
              <a:t>&amp;, </a:t>
            </a:r>
            <a:r>
              <a:rPr lang="it-IT" dirty="0">
                <a:sym typeface="Symbol"/>
              </a:rPr>
              <a:t> , , </a:t>
            </a:r>
            <a:r>
              <a:rPr lang="it-IT" dirty="0"/>
              <a:t>.</a:t>
            </a:r>
          </a:p>
          <a:p>
            <a:r>
              <a:rPr lang="it-IT" dirty="0"/>
              <a:t>Parentesi: (, )</a:t>
            </a:r>
          </a:p>
        </p:txBody>
      </p:sp>
    </p:spTree>
    <p:extLst>
      <p:ext uri="{BB962C8B-B14F-4D97-AF65-F5344CB8AC3E}">
        <p14:creationId xmlns:p14="http://schemas.microsoft.com/office/powerpoint/2010/main" val="37685586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Il linguaggio della logica proposizionale (</a:t>
            </a:r>
            <a:r>
              <a:rPr lang="it-IT" dirty="0" err="1"/>
              <a:t>ii</a:t>
            </a:r>
            <a:r>
              <a:rPr lang="it-IT" dirty="0"/>
              <a:t>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Qualunque lettera enunciativa è una </a:t>
            </a:r>
            <a:r>
              <a:rPr lang="it-IT" dirty="0" err="1"/>
              <a:t>fbf</a:t>
            </a:r>
            <a:r>
              <a:rPr lang="it-IT" dirty="0"/>
              <a:t>.</a:t>
            </a:r>
          </a:p>
          <a:p>
            <a:r>
              <a:rPr lang="it-IT" dirty="0"/>
              <a:t>(2) Se </a:t>
            </a:r>
            <a:r>
              <a:rPr lang="it-IT" dirty="0">
                <a:sym typeface="Symbol"/>
              </a:rPr>
              <a:t></a:t>
            </a:r>
            <a:r>
              <a:rPr lang="it-IT" dirty="0"/>
              <a:t> è una </a:t>
            </a:r>
            <a:r>
              <a:rPr lang="it-IT" dirty="0" err="1"/>
              <a:t>fbf</a:t>
            </a:r>
            <a:r>
              <a:rPr lang="it-IT" dirty="0"/>
              <a:t>, allora lo è anche </a:t>
            </a:r>
            <a:r>
              <a:rPr lang="it-IT" dirty="0">
                <a:sym typeface="Symbol"/>
              </a:rPr>
              <a:t> </a:t>
            </a:r>
            <a:r>
              <a:rPr lang="it-IT" dirty="0"/>
              <a:t>.</a:t>
            </a:r>
          </a:p>
          <a:p>
            <a:r>
              <a:rPr lang="it-IT" dirty="0"/>
              <a:t>(3) Se </a:t>
            </a:r>
            <a:r>
              <a:rPr lang="it-IT" dirty="0">
                <a:sym typeface="Symbol"/>
              </a:rPr>
              <a:t></a:t>
            </a:r>
            <a:r>
              <a:rPr lang="it-IT" dirty="0"/>
              <a:t> e </a:t>
            </a:r>
            <a:r>
              <a:rPr lang="it-IT" dirty="0">
                <a:sym typeface="Symbol"/>
              </a:rPr>
              <a:t></a:t>
            </a:r>
            <a:r>
              <a:rPr lang="it-IT" dirty="0"/>
              <a:t> sono </a:t>
            </a:r>
            <a:r>
              <a:rPr lang="it-IT" dirty="0" err="1"/>
              <a:t>fbf</a:t>
            </a:r>
            <a:r>
              <a:rPr lang="it-IT" dirty="0"/>
              <a:t>, allora lo sono anche (</a:t>
            </a:r>
            <a:r>
              <a:rPr lang="it-IT" dirty="0">
                <a:sym typeface="Symbol"/>
              </a:rPr>
              <a:t></a:t>
            </a:r>
            <a:r>
              <a:rPr lang="it-IT" dirty="0"/>
              <a:t> &amp; </a:t>
            </a:r>
            <a:r>
              <a:rPr lang="it-IT" dirty="0">
                <a:sym typeface="Symbol"/>
              </a:rPr>
              <a:t></a:t>
            </a:r>
            <a:r>
              <a:rPr lang="it-IT" dirty="0"/>
              <a:t> ), (</a:t>
            </a:r>
            <a:r>
              <a:rPr lang="it-IT" dirty="0">
                <a:sym typeface="Symbol"/>
              </a:rPr>
              <a:t>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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</a:t>
            </a:r>
            <a:r>
              <a:rPr lang="it-IT" dirty="0"/>
              <a:t> ), (</a:t>
            </a:r>
            <a:r>
              <a:rPr lang="it-IT" dirty="0">
                <a:sym typeface="Symbol"/>
              </a:rPr>
              <a:t>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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</a:t>
            </a:r>
            <a:r>
              <a:rPr lang="it-IT" dirty="0"/>
              <a:t> ) e (</a:t>
            </a:r>
            <a:r>
              <a:rPr lang="it-IT" dirty="0">
                <a:sym typeface="Symbol"/>
              </a:rPr>
              <a:t>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</a:t>
            </a:r>
            <a:r>
              <a:rPr lang="it-IT" dirty="0"/>
              <a:t> </a:t>
            </a:r>
            <a:r>
              <a:rPr lang="it-IT" dirty="0">
                <a:sym typeface="Symbol"/>
              </a:rPr>
              <a:t></a:t>
            </a:r>
            <a:r>
              <a:rPr lang="it-IT" dirty="0"/>
              <a:t> ).</a:t>
            </a:r>
          </a:p>
          <a:p>
            <a:r>
              <a:rPr lang="it-IT" dirty="0">
                <a:solidFill>
                  <a:srgbClr val="FF0000"/>
                </a:solidFill>
              </a:rPr>
              <a:t>(4) Tutto ciò che non risulta classificabile come </a:t>
            </a:r>
            <a:r>
              <a:rPr lang="it-IT" dirty="0" err="1">
                <a:solidFill>
                  <a:srgbClr val="FF0000"/>
                </a:solidFill>
              </a:rPr>
              <a:t>fbf</a:t>
            </a:r>
            <a:r>
              <a:rPr lang="it-IT" dirty="0">
                <a:solidFill>
                  <a:srgbClr val="FF0000"/>
                </a:solidFill>
              </a:rPr>
              <a:t> in base a queste tre regole non è una </a:t>
            </a:r>
            <a:r>
              <a:rPr lang="it-IT" dirty="0" err="1">
                <a:solidFill>
                  <a:srgbClr val="FF0000"/>
                </a:solidFill>
              </a:rPr>
              <a:t>fbf</a:t>
            </a:r>
            <a:r>
              <a:rPr lang="it-IT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712580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Metalinguaggio vs. linguaggio oggetto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linguaggio oggetto: </a:t>
            </a:r>
            <a:r>
              <a:rPr lang="it-IT" dirty="0">
                <a:sym typeface="Symbol"/>
              </a:rPr>
              <a:t>, </a:t>
            </a:r>
            <a:r>
              <a:rPr lang="it-IT" dirty="0"/>
              <a:t>&amp;, </a:t>
            </a:r>
            <a:r>
              <a:rPr lang="it-IT" dirty="0">
                <a:sym typeface="Symbol"/>
              </a:rPr>
              <a:t> , , , </a:t>
            </a:r>
            <a:r>
              <a:rPr lang="it-IT" dirty="0"/>
              <a:t>P, Q, ecc.</a:t>
            </a:r>
            <a:endParaRPr lang="it-IT" dirty="0">
              <a:sym typeface="Symbol"/>
            </a:endParaRPr>
          </a:p>
          <a:p>
            <a:r>
              <a:rPr lang="it-IT" dirty="0">
                <a:sym typeface="Symbol"/>
              </a:rPr>
              <a:t>Metalinguaggio: </a:t>
            </a:r>
            <a:r>
              <a:rPr lang="it-IT" dirty="0"/>
              <a:t>|– , </a:t>
            </a:r>
            <a:r>
              <a:rPr lang="it-IT" dirty="0">
                <a:sym typeface="Symbol"/>
              </a:rPr>
              <a:t>, </a:t>
            </a:r>
            <a:r>
              <a:rPr lang="it-IT" dirty="0"/>
              <a:t> , ecc.</a:t>
            </a:r>
          </a:p>
        </p:txBody>
      </p:sp>
    </p:spTree>
    <p:extLst>
      <p:ext uri="{BB962C8B-B14F-4D97-AF65-F5344CB8AC3E}">
        <p14:creationId xmlns:p14="http://schemas.microsoft.com/office/powerpoint/2010/main" val="202283201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Formule che sono </a:t>
            </a:r>
            <a:r>
              <a:rPr lang="it-IT" dirty="0" err="1"/>
              <a:t>fbf</a:t>
            </a:r>
            <a:r>
              <a:rPr lang="it-IT" dirty="0"/>
              <a:t>:</a:t>
            </a:r>
          </a:p>
          <a:p>
            <a:r>
              <a:rPr lang="it-IT" dirty="0">
                <a:sym typeface="Symbol"/>
              </a:rPr>
              <a:t>(B  (V &amp; R))</a:t>
            </a:r>
          </a:p>
          <a:p>
            <a:r>
              <a:rPr lang="it-IT" dirty="0">
                <a:sym typeface="Symbol"/>
              </a:rPr>
              <a:t>((R  A)  B)</a:t>
            </a:r>
          </a:p>
          <a:p>
            <a:r>
              <a:rPr lang="it-IT" dirty="0">
                <a:sym typeface="Symbol"/>
              </a:rPr>
              <a:t>     ((R  A)  B)</a:t>
            </a:r>
          </a:p>
          <a:p>
            <a:r>
              <a:rPr lang="it-IT" dirty="0">
                <a:sym typeface="Symbol"/>
              </a:rPr>
              <a:t>(((</a:t>
            </a:r>
            <a:r>
              <a:rPr lang="it-IT" dirty="0" err="1">
                <a:sym typeface="Symbol"/>
              </a:rPr>
              <a:t>P&amp;Q</a:t>
            </a:r>
            <a:r>
              <a:rPr lang="it-IT" dirty="0">
                <a:sym typeface="Symbol"/>
              </a:rPr>
              <a:t>) &amp; R) &amp; P1)</a:t>
            </a:r>
          </a:p>
          <a:p>
            <a:r>
              <a:rPr lang="it-IT" dirty="0"/>
              <a:t>Formule che NON sono </a:t>
            </a:r>
            <a:r>
              <a:rPr lang="it-IT" dirty="0" err="1"/>
              <a:t>fbf</a:t>
            </a:r>
            <a:r>
              <a:rPr lang="it-IT" dirty="0"/>
              <a:t>:</a:t>
            </a:r>
          </a:p>
          <a:p>
            <a:r>
              <a:rPr lang="it-IT" dirty="0">
                <a:sym typeface="Symbol"/>
              </a:rPr>
              <a:t> B))</a:t>
            </a:r>
          </a:p>
          <a:p>
            <a:r>
              <a:rPr lang="it-IT" dirty="0">
                <a:sym typeface="Symbol"/>
              </a:rPr>
              <a:t> (V &amp;</a:t>
            </a:r>
          </a:p>
          <a:p>
            <a:r>
              <a:rPr lang="it-IT" dirty="0">
                <a:sym typeface="Symbol"/>
              </a:rPr>
              <a:t>R  A (</a:t>
            </a:r>
            <a:r>
              <a:rPr lang="it-IT" dirty="0" err="1">
                <a:sym typeface="Symbol"/>
              </a:rPr>
              <a:t>A</a:t>
            </a:r>
            <a:r>
              <a:rPr lang="it-IT" dirty="0">
                <a:sym typeface="Symbol"/>
              </a:rPr>
              <a:t> RIGORE NON LO E')</a:t>
            </a:r>
          </a:p>
          <a:p>
            <a:endParaRPr lang="it-IT" dirty="0"/>
          </a:p>
          <a:p>
            <a:endParaRPr lang="it-IT" dirty="0">
              <a:sym typeface="Symbol"/>
            </a:endParaRP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664030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Complessità di una </a:t>
            </a:r>
            <a:r>
              <a:rPr lang="it-IT" dirty="0" err="1"/>
              <a:t>fbf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E' il numero di </a:t>
            </a:r>
            <a:r>
              <a:rPr lang="it-IT" dirty="0">
                <a:solidFill>
                  <a:srgbClr val="FF0000"/>
                </a:solidFill>
              </a:rPr>
              <a:t>occorrenze</a:t>
            </a:r>
            <a:r>
              <a:rPr lang="it-IT" dirty="0"/>
              <a:t> di operatori nella </a:t>
            </a:r>
            <a:r>
              <a:rPr lang="it-IT" dirty="0" err="1"/>
              <a:t>fbf</a:t>
            </a:r>
            <a:endParaRPr lang="it-IT" dirty="0"/>
          </a:p>
          <a:p>
            <a:r>
              <a:rPr lang="it-IT" dirty="0"/>
              <a:t>Esempi. Mettiamo queste </a:t>
            </a:r>
            <a:r>
              <a:rPr lang="it-IT" dirty="0" err="1"/>
              <a:t>fbf</a:t>
            </a:r>
            <a:r>
              <a:rPr lang="it-IT" dirty="0"/>
              <a:t> in ordine di crescente complessità:</a:t>
            </a:r>
          </a:p>
          <a:p>
            <a:r>
              <a:rPr lang="it-IT" dirty="0"/>
              <a:t>(P &amp; Q) v (Q &amp; P)</a:t>
            </a:r>
          </a:p>
          <a:p>
            <a:r>
              <a:rPr lang="it-IT" dirty="0">
                <a:sym typeface="Symbol"/>
              </a:rPr>
              <a:t>((R  A)  B)</a:t>
            </a:r>
          </a:p>
          <a:p>
            <a:r>
              <a:rPr lang="it-IT" dirty="0"/>
              <a:t>P</a:t>
            </a:r>
          </a:p>
          <a:p>
            <a:r>
              <a:rPr lang="it-IT" dirty="0">
                <a:sym typeface="Symbol"/>
              </a:rPr>
              <a:t> P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9197135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</a:t>
            </a:r>
          </a:p>
          <a:p>
            <a:r>
              <a:rPr lang="it-IT" dirty="0">
                <a:sym typeface="Symbol"/>
              </a:rPr>
              <a:t> P</a:t>
            </a:r>
          </a:p>
          <a:p>
            <a:r>
              <a:rPr lang="it-IT" dirty="0">
                <a:sym typeface="Symbol"/>
              </a:rPr>
              <a:t>((R  A)  B)</a:t>
            </a:r>
          </a:p>
          <a:p>
            <a:r>
              <a:rPr lang="it-IT" dirty="0"/>
              <a:t>(P &amp; Q) v (Q &amp; P)</a:t>
            </a:r>
            <a:endParaRPr lang="it-IT" dirty="0">
              <a:sym typeface="Symbol"/>
            </a:endParaRP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0774559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Sotto-fbf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Le </a:t>
            </a:r>
            <a:r>
              <a:rPr lang="it-IT" dirty="0" err="1"/>
              <a:t>fbf</a:t>
            </a:r>
            <a:r>
              <a:rPr lang="it-IT" dirty="0"/>
              <a:t> possono contenere altre </a:t>
            </a:r>
            <a:r>
              <a:rPr lang="it-IT" dirty="0" err="1"/>
              <a:t>fbf</a:t>
            </a:r>
            <a:r>
              <a:rPr lang="it-IT" dirty="0"/>
              <a:t> al loro interno.</a:t>
            </a:r>
          </a:p>
          <a:p>
            <a:r>
              <a:rPr lang="it-IT" dirty="0"/>
              <a:t>Per es. </a:t>
            </a:r>
            <a:r>
              <a:rPr lang="it-IT" dirty="0">
                <a:sym typeface="Symbol"/>
              </a:rPr>
              <a:t>((R  A)  B) contiene</a:t>
            </a:r>
          </a:p>
          <a:p>
            <a:r>
              <a:rPr lang="it-IT" dirty="0">
                <a:sym typeface="Symbol"/>
              </a:rPr>
              <a:t>A, B, R</a:t>
            </a:r>
          </a:p>
          <a:p>
            <a:r>
              <a:rPr lang="it-IT" dirty="0">
                <a:sym typeface="Symbol"/>
              </a:rPr>
              <a:t>R</a:t>
            </a:r>
          </a:p>
          <a:p>
            <a:r>
              <a:rPr lang="it-IT" dirty="0">
                <a:sym typeface="Symbol"/>
              </a:rPr>
              <a:t>(R  A)</a:t>
            </a:r>
          </a:p>
          <a:p>
            <a:r>
              <a:rPr lang="it-IT" dirty="0">
                <a:sym typeface="Symbol"/>
              </a:rPr>
              <a:t>come caso limite diciamo che contiene anche se stessa:</a:t>
            </a:r>
          </a:p>
          <a:p>
            <a:r>
              <a:rPr lang="it-IT" dirty="0">
                <a:sym typeface="Symbol"/>
              </a:rPr>
              <a:t>((R  A)  B)</a:t>
            </a:r>
          </a:p>
        </p:txBody>
      </p:sp>
    </p:spTree>
    <p:extLst>
      <p:ext uri="{BB962C8B-B14F-4D97-AF65-F5344CB8AC3E}">
        <p14:creationId xmlns:p14="http://schemas.microsoft.com/office/powerpoint/2010/main" val="406178880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Impariamo a scrivere in ordine di complessità tutte le </a:t>
            </a:r>
            <a:r>
              <a:rPr lang="it-IT" dirty="0" err="1"/>
              <a:t>sotto-fbf</a:t>
            </a:r>
            <a:r>
              <a:rPr lang="it-IT" dirty="0"/>
              <a:t> di una certa </a:t>
            </a:r>
            <a:r>
              <a:rPr lang="it-IT" dirty="0" err="1"/>
              <a:t>fbf</a:t>
            </a:r>
            <a:r>
              <a:rPr lang="it-IT" dirty="0"/>
              <a:t>:</a:t>
            </a:r>
          </a:p>
          <a:p>
            <a:r>
              <a:rPr lang="it-IT" dirty="0"/>
              <a:t>Es.:</a:t>
            </a:r>
          </a:p>
          <a:p>
            <a:r>
              <a:rPr lang="it-IT" dirty="0"/>
              <a:t>(P &amp; Q) v (Q &amp; </a:t>
            </a:r>
            <a:r>
              <a:rPr lang="it-IT" dirty="0">
                <a:sym typeface="Symbol"/>
              </a:rPr>
              <a:t></a:t>
            </a:r>
            <a:r>
              <a:rPr lang="it-IT" dirty="0"/>
              <a:t>P)</a:t>
            </a:r>
            <a:endParaRPr lang="it-IT" dirty="0">
              <a:sym typeface="Symbol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766341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P</a:t>
            </a:r>
          </a:p>
          <a:p>
            <a:r>
              <a:rPr lang="it-IT" dirty="0"/>
              <a:t>Q</a:t>
            </a:r>
          </a:p>
          <a:p>
            <a:r>
              <a:rPr lang="it-IT" dirty="0"/>
              <a:t>(P &amp; Q)</a:t>
            </a:r>
          </a:p>
          <a:p>
            <a:r>
              <a:rPr lang="it-IT" dirty="0">
                <a:sym typeface="Symbol"/>
              </a:rPr>
              <a:t></a:t>
            </a:r>
            <a:r>
              <a:rPr lang="it-IT" dirty="0"/>
              <a:t>P</a:t>
            </a:r>
          </a:p>
          <a:p>
            <a:r>
              <a:rPr lang="it-IT" dirty="0"/>
              <a:t>(Q &amp; </a:t>
            </a:r>
            <a:r>
              <a:rPr lang="it-IT" dirty="0">
                <a:sym typeface="Symbol"/>
              </a:rPr>
              <a:t></a:t>
            </a:r>
            <a:r>
              <a:rPr lang="it-IT" dirty="0"/>
              <a:t>P)</a:t>
            </a:r>
          </a:p>
          <a:p>
            <a:r>
              <a:rPr lang="it-IT" dirty="0"/>
              <a:t>(P &amp; Q) v (Q &amp; </a:t>
            </a:r>
            <a:r>
              <a:rPr lang="it-IT" dirty="0">
                <a:sym typeface="Symbol"/>
              </a:rPr>
              <a:t></a:t>
            </a:r>
            <a:r>
              <a:rPr lang="it-IT" dirty="0"/>
              <a:t>P)</a:t>
            </a:r>
            <a:endParaRPr lang="it-IT" dirty="0">
              <a:sym typeface="Symbol"/>
            </a:endParaRPr>
          </a:p>
          <a:p>
            <a:r>
              <a:rPr lang="it-IT" dirty="0">
                <a:sym typeface="Symbol"/>
              </a:rPr>
              <a:t>NB: a parità di complessità possiamo privilegiare l'ordine da sinistra </a:t>
            </a:r>
            <a:r>
              <a:rPr lang="it-IT">
                <a:sym typeface="Symbol"/>
              </a:rPr>
              <a:t>a destra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05640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affermazione del conseguente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Se </a:t>
            </a:r>
            <a:r>
              <a:rPr lang="it-IT" i="1" dirty="0"/>
              <a:t>P, allora Q.</a:t>
            </a:r>
          </a:p>
          <a:p>
            <a:r>
              <a:rPr lang="it-IT" i="1" dirty="0"/>
              <a:t>Q.</a:t>
            </a:r>
          </a:p>
          <a:p>
            <a:r>
              <a:rPr lang="it-IT" dirty="0">
                <a:sym typeface="Symbol"/>
              </a:rPr>
              <a:t> </a:t>
            </a:r>
            <a:r>
              <a:rPr lang="it-IT" dirty="0"/>
              <a:t> </a:t>
            </a:r>
            <a:r>
              <a:rPr lang="it-IT" i="1" dirty="0"/>
              <a:t>P</a:t>
            </a:r>
          </a:p>
          <a:p>
            <a:r>
              <a:rPr lang="it-IT" dirty="0"/>
              <a:t>INVALIDO</a:t>
            </a:r>
          </a:p>
          <a:p>
            <a:r>
              <a:rPr lang="it-IT" dirty="0"/>
              <a:t>Ma questa potrebbe essere una discreta abduzione:</a:t>
            </a:r>
          </a:p>
          <a:p>
            <a:r>
              <a:rPr lang="it-IT" dirty="0"/>
              <a:t>(1) Se Mario ha la rosolia, allora ha macchie rosse sulla pelle</a:t>
            </a:r>
          </a:p>
          <a:p>
            <a:r>
              <a:rPr lang="it-IT" dirty="0"/>
              <a:t>Mario ha macchie rosse sulla pelle</a:t>
            </a:r>
          </a:p>
          <a:p>
            <a:r>
              <a:rPr lang="it-IT" dirty="0">
                <a:sym typeface="Symbol"/>
              </a:rPr>
              <a:t> Mario ha la rosolia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1940089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Ambito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Una particolare occorrenza di un operatore in una </a:t>
            </a:r>
            <a:r>
              <a:rPr lang="it-IT" dirty="0" err="1"/>
              <a:t>fbf</a:t>
            </a:r>
            <a:r>
              <a:rPr lang="it-IT" dirty="0"/>
              <a:t>, insieme a quella parte della </a:t>
            </a:r>
            <a:r>
              <a:rPr lang="it-IT" dirty="0" err="1"/>
              <a:t>fbf</a:t>
            </a:r>
            <a:r>
              <a:rPr lang="it-IT" dirty="0"/>
              <a:t> a cui l’occorrenza dell’operatore si applica, è chiamata </a:t>
            </a:r>
            <a:r>
              <a:rPr lang="it-IT" i="1" dirty="0"/>
              <a:t>ambito di quell’occorrenza </a:t>
            </a:r>
            <a:r>
              <a:rPr lang="it-IT" dirty="0"/>
              <a:t>dell’operatore. In altre parole, l’ambito di un’occorrenza di un operatore in una </a:t>
            </a:r>
            <a:r>
              <a:rPr lang="it-IT" dirty="0" err="1"/>
              <a:t>fbf</a:t>
            </a:r>
            <a:r>
              <a:rPr lang="it-IT" dirty="0"/>
              <a:t> è la più piccola </a:t>
            </a:r>
            <a:r>
              <a:rPr lang="it-IT" dirty="0" err="1"/>
              <a:t>sfbf</a:t>
            </a:r>
            <a:r>
              <a:rPr lang="it-IT" dirty="0"/>
              <a:t> che contiene quell’occorrenza.</a:t>
            </a:r>
          </a:p>
        </p:txBody>
      </p:sp>
    </p:spTree>
    <p:extLst>
      <p:ext uri="{BB962C8B-B14F-4D97-AF65-F5344CB8AC3E}">
        <p14:creationId xmlns:p14="http://schemas.microsoft.com/office/powerpoint/2010/main" val="344630742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Nella formula</a:t>
            </a:r>
          </a:p>
          <a:p>
            <a:pPr>
              <a:buNone/>
            </a:pPr>
            <a:r>
              <a:rPr lang="it-IT" dirty="0"/>
              <a:t> ‘(</a:t>
            </a:r>
            <a:r>
              <a:rPr lang="it-IT" dirty="0">
                <a:sym typeface="Symbol"/>
              </a:rPr>
              <a:t></a:t>
            </a:r>
            <a:r>
              <a:rPr lang="it-IT" dirty="0"/>
              <a:t>P &amp; (Q </a:t>
            </a:r>
            <a:r>
              <a:rPr lang="it-IT" dirty="0">
                <a:sym typeface="Symbol"/>
              </a:rPr>
              <a:t>   </a:t>
            </a:r>
            <a:r>
              <a:rPr lang="it-IT" dirty="0"/>
              <a:t>R))’</a:t>
            </a:r>
          </a:p>
          <a:p>
            <a:pPr>
              <a:buNone/>
            </a:pPr>
            <a:r>
              <a:rPr lang="it-IT" dirty="0"/>
              <a:t>(1) l’ambito della prima occorrenza di ‘</a:t>
            </a:r>
            <a:r>
              <a:rPr lang="it-IT" dirty="0">
                <a:sym typeface="Symbol"/>
              </a:rPr>
              <a:t></a:t>
            </a:r>
            <a:r>
              <a:rPr lang="it-IT" dirty="0"/>
              <a:t>’</a:t>
            </a:r>
          </a:p>
          <a:p>
            <a:pPr>
              <a:buNone/>
            </a:pPr>
            <a:r>
              <a:rPr lang="it-IT" dirty="0"/>
              <a:t>                              è  ‘</a:t>
            </a:r>
            <a:r>
              <a:rPr lang="it-IT" dirty="0">
                <a:sym typeface="Symbol"/>
              </a:rPr>
              <a:t> </a:t>
            </a:r>
            <a:r>
              <a:rPr lang="it-IT" dirty="0"/>
              <a:t>P’,</a:t>
            </a:r>
          </a:p>
          <a:p>
            <a:pPr>
              <a:buNone/>
            </a:pPr>
            <a:r>
              <a:rPr lang="it-IT" dirty="0"/>
              <a:t>(2) l'ambito della seconda occorrenza di ‘</a:t>
            </a:r>
            <a:r>
              <a:rPr lang="it-IT" dirty="0">
                <a:sym typeface="Symbol"/>
              </a:rPr>
              <a:t></a:t>
            </a:r>
            <a:r>
              <a:rPr lang="it-IT" dirty="0"/>
              <a:t>’ </a:t>
            </a:r>
          </a:p>
          <a:p>
            <a:pPr>
              <a:buNone/>
            </a:pPr>
            <a:r>
              <a:rPr lang="it-IT" dirty="0"/>
              <a:t>                              è ‘</a:t>
            </a:r>
            <a:r>
              <a:rPr lang="it-IT" dirty="0">
                <a:sym typeface="Symbol"/>
              </a:rPr>
              <a:t> </a:t>
            </a:r>
            <a:r>
              <a:rPr lang="it-IT" dirty="0"/>
              <a:t>R’,</a:t>
            </a:r>
          </a:p>
          <a:p>
            <a:pPr>
              <a:buNone/>
            </a:pPr>
            <a:r>
              <a:rPr lang="it-IT" dirty="0"/>
              <a:t>(3) l’ambito di ‘</a:t>
            </a:r>
            <a:r>
              <a:rPr lang="it-IT" dirty="0">
                <a:sym typeface="Symbol"/>
              </a:rPr>
              <a:t></a:t>
            </a:r>
            <a:r>
              <a:rPr lang="it-IT" dirty="0"/>
              <a:t>’</a:t>
            </a:r>
          </a:p>
          <a:p>
            <a:pPr>
              <a:buNone/>
            </a:pPr>
            <a:r>
              <a:rPr lang="it-IT" dirty="0"/>
              <a:t>                              è ‘(Q </a:t>
            </a:r>
            <a:r>
              <a:rPr lang="it-IT" dirty="0">
                <a:sym typeface="Symbol"/>
              </a:rPr>
              <a:t>  </a:t>
            </a:r>
            <a:r>
              <a:rPr lang="it-IT" dirty="0"/>
              <a:t>R)’ </a:t>
            </a:r>
          </a:p>
          <a:p>
            <a:pPr>
              <a:buNone/>
            </a:pPr>
            <a:r>
              <a:rPr lang="it-IT" dirty="0"/>
              <a:t>(4) l’ambito di ‘&amp;’</a:t>
            </a:r>
          </a:p>
          <a:p>
            <a:pPr>
              <a:buNone/>
            </a:pPr>
            <a:r>
              <a:rPr lang="it-IT" dirty="0"/>
              <a:t>                             è l’intera formula. </a:t>
            </a:r>
          </a:p>
        </p:txBody>
      </p:sp>
    </p:spTree>
    <p:extLst>
      <p:ext uri="{BB962C8B-B14F-4D97-AF65-F5344CB8AC3E}">
        <p14:creationId xmlns:p14="http://schemas.microsoft.com/office/powerpoint/2010/main" val="4106224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07CD597F-FC6F-458C-B295-36BAC0C36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2C055E-CB2B-4747-B566-0DE952981A5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Se </a:t>
            </a:r>
            <a:r>
              <a:rPr lang="it-IT" dirty="0" err="1"/>
              <a:t>mario</a:t>
            </a:r>
            <a:r>
              <a:rPr lang="it-IT" dirty="0"/>
              <a:t> guarda allora </a:t>
            </a:r>
            <a:r>
              <a:rPr lang="it-IT" dirty="0" err="1"/>
              <a:t>mario</a:t>
            </a:r>
            <a:r>
              <a:rPr lang="it-IT" dirty="0"/>
              <a:t>  ha vista</a:t>
            </a:r>
          </a:p>
          <a:p>
            <a:r>
              <a:rPr lang="it-IT" dirty="0"/>
              <a:t>Maria ha la vista</a:t>
            </a:r>
          </a:p>
          <a:p>
            <a:r>
              <a:rPr lang="it-IT" dirty="0"/>
              <a:t>Quindi, </a:t>
            </a:r>
            <a:r>
              <a:rPr lang="it-IT" dirty="0" err="1"/>
              <a:t>mario</a:t>
            </a:r>
            <a:r>
              <a:rPr lang="it-IT" dirty="0"/>
              <a:t> guarda</a:t>
            </a:r>
          </a:p>
          <a:p>
            <a:endParaRPr lang="it-IT" dirty="0"/>
          </a:p>
          <a:p>
            <a:r>
              <a:rPr lang="it-IT" dirty="0"/>
              <a:t>Se P allora Q</a:t>
            </a:r>
          </a:p>
          <a:p>
            <a:r>
              <a:rPr lang="it-IT" dirty="0"/>
              <a:t>Q</a:t>
            </a:r>
          </a:p>
          <a:p>
            <a:r>
              <a:rPr lang="it-IT" dirty="0"/>
              <a:t>Quindi, P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68264F6D-FFCD-435C-AFC8-002E8AE551A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Se </a:t>
            </a:r>
            <a:r>
              <a:rPr lang="it-IT" dirty="0" err="1"/>
              <a:t>mario</a:t>
            </a:r>
            <a:r>
              <a:rPr lang="it-IT" dirty="0"/>
              <a:t> ha macchie rosse allora ha la rosolia</a:t>
            </a:r>
          </a:p>
          <a:p>
            <a:r>
              <a:rPr lang="it-IT" dirty="0"/>
              <a:t>Mario </a:t>
            </a:r>
          </a:p>
          <a:p>
            <a:r>
              <a:rPr lang="it-IT" dirty="0"/>
              <a:t>ha macchie rosse </a:t>
            </a:r>
          </a:p>
          <a:p>
            <a:r>
              <a:rPr lang="it-IT" dirty="0"/>
              <a:t>quindi, ha la rosolia</a:t>
            </a:r>
          </a:p>
          <a:p>
            <a:endParaRPr lang="it-IT" dirty="0"/>
          </a:p>
          <a:p>
            <a:r>
              <a:rPr lang="it-IT" dirty="0"/>
              <a:t>SE P ALLORA Q</a:t>
            </a:r>
          </a:p>
          <a:p>
            <a:r>
              <a:rPr lang="it-IT" dirty="0"/>
              <a:t>P</a:t>
            </a:r>
          </a:p>
          <a:p>
            <a:r>
              <a:rPr lang="it-IT" dirty="0"/>
              <a:t>Quindi, Q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15278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Forma enunciativa comune a singoli enunciati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O piove o non piove</a:t>
            </a:r>
          </a:p>
          <a:p>
            <a:r>
              <a:rPr lang="it-IT" dirty="0"/>
              <a:t>(2) O è colpevole il maggiordomo o non lo è</a:t>
            </a:r>
          </a:p>
          <a:p>
            <a:r>
              <a:rPr lang="it-IT" dirty="0"/>
              <a:t>Qual è la forma enunciativa comune?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67650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Forma enunciativa comune a singoli enunciati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O piove o non piove</a:t>
            </a:r>
          </a:p>
          <a:p>
            <a:r>
              <a:rPr lang="it-IT" dirty="0"/>
              <a:t>(2) O è colpevole il maggiordomo o non lo è</a:t>
            </a:r>
          </a:p>
          <a:p>
            <a:r>
              <a:rPr lang="it-IT" dirty="0"/>
              <a:t>Qual è la forma enunciativa comune?</a:t>
            </a:r>
          </a:p>
        </p:txBody>
      </p:sp>
    </p:spTree>
    <p:extLst>
      <p:ext uri="{BB962C8B-B14F-4D97-AF65-F5344CB8AC3E}">
        <p14:creationId xmlns:p14="http://schemas.microsoft.com/office/powerpoint/2010/main" val="3471270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legge del terzo escluso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 o non si dà il caso che P</a:t>
            </a:r>
          </a:p>
          <a:p>
            <a:r>
              <a:rPr lang="it-IT" dirty="0"/>
              <a:t>(1) P = piove</a:t>
            </a:r>
          </a:p>
          <a:p>
            <a:r>
              <a:rPr lang="it-IT" dirty="0"/>
              <a:t>(2) P = il maggiordomo è colpevole</a:t>
            </a:r>
          </a:p>
          <a:p>
            <a:r>
              <a:rPr lang="it-IT" dirty="0"/>
              <a:t>verità in ogni situazione concepibile (in ogni mondo possibile)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745438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1929</Words>
  <Application>Microsoft Office PowerPoint</Application>
  <PresentationFormat>Widescreen</PresentationFormat>
  <Paragraphs>292</Paragraphs>
  <Slides>51</Slides>
  <Notes>40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51</vt:i4>
      </vt:variant>
    </vt:vector>
  </HeadingPairs>
  <TitlesOfParts>
    <vt:vector size="57" baseType="lpstr">
      <vt:lpstr>Arial</vt:lpstr>
      <vt:lpstr>Calibri</vt:lpstr>
      <vt:lpstr>Calibri Light</vt:lpstr>
      <vt:lpstr>Cambria Math</vt:lpstr>
      <vt:lpstr>Symbol</vt:lpstr>
      <vt:lpstr>Tema di Office</vt:lpstr>
      <vt:lpstr>Logica 23-24</vt:lpstr>
      <vt:lpstr>Presentazione standard di PowerPoint</vt:lpstr>
      <vt:lpstr>Memorandum</vt:lpstr>
      <vt:lpstr>Qual è la forma argomentativa? E’ valida?</vt:lpstr>
      <vt:lpstr>affermazione del conseguente</vt:lpstr>
      <vt:lpstr>Presentazione standard di PowerPoint</vt:lpstr>
      <vt:lpstr>Forma enunciativa comune a singoli enunciati</vt:lpstr>
      <vt:lpstr>Forma enunciativa comune a singoli enunciati</vt:lpstr>
      <vt:lpstr>la legge del terzo escluso</vt:lpstr>
      <vt:lpstr>Terminologia</vt:lpstr>
      <vt:lpstr>Qual è la forma comune?</vt:lpstr>
      <vt:lpstr>contingente</vt:lpstr>
      <vt:lpstr>Qual è la forma comune?</vt:lpstr>
      <vt:lpstr>contraddizione</vt:lpstr>
      <vt:lpstr>Operatori logici (connettivi)</vt:lpstr>
      <vt:lpstr>Negazione</vt:lpstr>
      <vt:lpstr>Congiunzione</vt:lpstr>
      <vt:lpstr>intermezzo sulla congiunzione</vt:lpstr>
      <vt:lpstr>DISGIUNZIONE</vt:lpstr>
      <vt:lpstr>Condizionale</vt:lpstr>
      <vt:lpstr>Bicondizionale</vt:lpstr>
      <vt:lpstr>Condizioni sufficienti</vt:lpstr>
      <vt:lpstr>Presentazione standard di PowerPoint</vt:lpstr>
      <vt:lpstr>Condizioni necessarie</vt:lpstr>
      <vt:lpstr>Presentazione standard di PowerPoint</vt:lpstr>
      <vt:lpstr>Condizioni necessarie e sufficienti</vt:lpstr>
      <vt:lpstr>Presentazione standard di PowerPoint</vt:lpstr>
      <vt:lpstr>Forme enunciative e argomentative</vt:lpstr>
      <vt:lpstr>Presentazione standard di PowerPoint</vt:lpstr>
      <vt:lpstr>Memorandum</vt:lpstr>
      <vt:lpstr>Formalizzazione</vt:lpstr>
      <vt:lpstr>Ambiguità lessicale</vt:lpstr>
      <vt:lpstr>intermezzo sulle forme argomentative</vt:lpstr>
      <vt:lpstr>Ambiguità strutturale</vt:lpstr>
      <vt:lpstr>Esempi</vt:lpstr>
      <vt:lpstr>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Il linguaggio della logica proposizionale (i)</vt:lpstr>
      <vt:lpstr>Il linguaggio della logica proposizionale (ii)</vt:lpstr>
      <vt:lpstr>Metalinguaggio vs. linguaggio oggetto</vt:lpstr>
      <vt:lpstr>Esempi</vt:lpstr>
      <vt:lpstr>Complessità di una fbf</vt:lpstr>
      <vt:lpstr>Presentazione standard di PowerPoint</vt:lpstr>
      <vt:lpstr>Sotto-fbf</vt:lpstr>
      <vt:lpstr>Presentazione standard di PowerPoint</vt:lpstr>
      <vt:lpstr>Presentazione standard di PowerPoint</vt:lpstr>
      <vt:lpstr>Ambito</vt:lpstr>
      <vt:lpstr>Esempio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Logica 23-24</dc:title>
  <dc:creator>Francesco Orilia</dc:creator>
  <cp:lastModifiedBy>Francesco Orilia</cp:lastModifiedBy>
  <cp:revision>14</cp:revision>
  <dcterms:created xsi:type="dcterms:W3CDTF">2024-02-17T15:18:28Z</dcterms:created>
  <dcterms:modified xsi:type="dcterms:W3CDTF">2024-02-24T15:55:08Z</dcterms:modified>
</cp:coreProperties>
</file>