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45" r:id="rId4"/>
    <p:sldId id="339" r:id="rId5"/>
    <p:sldId id="340" r:id="rId6"/>
    <p:sldId id="370" r:id="rId7"/>
    <p:sldId id="341" r:id="rId8"/>
    <p:sldId id="369" r:id="rId9"/>
    <p:sldId id="343" r:id="rId10"/>
    <p:sldId id="344" r:id="rId11"/>
    <p:sldId id="314" r:id="rId12"/>
    <p:sldId id="262" r:id="rId13"/>
    <p:sldId id="302" r:id="rId14"/>
    <p:sldId id="311" r:id="rId15"/>
    <p:sldId id="310" r:id="rId16"/>
    <p:sldId id="293" r:id="rId17"/>
    <p:sldId id="294" r:id="rId18"/>
    <p:sldId id="371" r:id="rId19"/>
    <p:sldId id="312" r:id="rId20"/>
    <p:sldId id="346" r:id="rId21"/>
    <p:sldId id="347" r:id="rId22"/>
    <p:sldId id="348" r:id="rId23"/>
    <p:sldId id="349" r:id="rId24"/>
    <p:sldId id="350" r:id="rId25"/>
    <p:sldId id="351" r:id="rId26"/>
    <p:sldId id="352" r:id="rId27"/>
    <p:sldId id="353" r:id="rId28"/>
    <p:sldId id="354" r:id="rId29"/>
    <p:sldId id="355" r:id="rId30"/>
    <p:sldId id="356" r:id="rId31"/>
    <p:sldId id="357" r:id="rId32"/>
    <p:sldId id="358" r:id="rId3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7E6C-EC30-4DE6-8793-F8BEF589928A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F2F3C-001B-46AD-9841-1F338403DB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122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5E09DB-DB47-4414-8A2B-6BC654C66F29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852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FE456B-4CB7-4D97-A4E8-E0EAE6C46324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99A550-7FD1-45FC-98DC-BA29151C926C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FB28F7-8CF3-4E3B-B064-601148B4A52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53418B-656A-4F64-8763-0883DC46E0BA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9259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FBBDF6-6C66-44ED-9F7B-440FFE1176C2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62953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2BB4F7-C097-4686-A260-B40BB3BD0A5A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45958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FDFD58-24A1-4A66-9CEF-BF49EF86C373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445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52978-C145-4BAE-9E14-4FFCDC58B8E7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12843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21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AAE892-496B-4A13-B8A5-C3E5124196F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648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025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46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39F240-22D3-495B-9139-38E34B676E6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85920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073E6-E0B9-432E-A28F-7158EFB51D6A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8441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5A6B8-A862-49AC-B154-D74F4089000E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6945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630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379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685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E772D3-1AB9-4DF3-AF27-D37B987B5A84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328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1AD62-C130-4A40-84A7-CC0B52F8CA32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0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9A112E-B105-49CA-8BE0-1DD812D5B1CE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941C59-8204-4BC7-891D-01905FB16E58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DE8A-86EA-4A2A-B636-40952EAA115D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810B20-763C-4287-90DB-6EB973B76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DF9664-1A5A-43FD-BCCF-D9C4E876A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E10555-7B0B-4261-96C6-CC9EAD62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5C4832-BBCF-47B3-AB93-9B21740B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E3B880-FE8A-4D11-8B80-EACD2C83D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49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3BE40-C8A1-42CF-B47C-DDC05ABD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4F4376-CF88-41DA-A11D-082812D17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607E4F-0567-47F2-B64B-FDA5705E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6801A4-B012-4D85-817C-B5ADDA813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6BB4F1-6006-4B8E-BC5C-7F0A1F2E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358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0DD4DBB-59D7-4310-B510-713CA631B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7D6DEE-1282-4FC4-BDD6-8EF3DB63B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FAEBF5-CF0B-44D8-92C8-B7B8628E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E5A84D-1A99-4FC5-8955-E1D95EE97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1E5691-69AB-4A43-9F21-53299925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67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AB9E4E-CE4C-42CB-A70F-B368E944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31D13C-F1DD-48EE-A9AC-EBCA8F5DC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D4D0AB-E946-470C-A59C-3E553896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03E55F-1373-4239-8012-0419378A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B89CD4-A190-44CE-B651-B2D6CDC8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14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493EC4-4C7E-455D-9BCC-0D609BFB7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374CFC-64D1-4238-A574-71343CA75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77C602-4140-42A1-A7FA-22E65FA8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034607-D3ED-4649-BFAA-3CDB4C845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542212-4392-4485-B2F0-3DBCA118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84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4076EF-7498-4AF3-85BB-731DF6AB9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2128A2-7302-4C92-8FA9-226DA844DA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EF6807D-D8AE-4804-9CEC-607955C2E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131889-A24B-47B8-B534-A05C49D5A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B886E0-9DFD-4DB9-AC11-5634DBA7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0222CF-924A-40BC-B113-63BC3A60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619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6583AC-2876-4413-B828-78B9DACC2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785081-B4A7-448F-846A-168004CF5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8B8C36D-9A14-4E18-9D5F-761F89425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54B5E1-80FC-40AB-9C79-C9F406BE8F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C6140CC-FCD6-4DDE-BC97-FFDB73F5D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9B7247-45B9-4314-A91B-2B53A8EB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F99B1F9-1970-419F-A52A-2D05BE83A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279B51E-9E40-4B7D-AE32-BF1DD0D1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890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6A0BF-A2A4-4333-9E9F-E2C439A9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CC1C349-3D2F-49E9-9C02-4A8151FAA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C4A7005-ED3F-48B4-B130-6375502A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CB009D7-333E-4851-9793-8838BA89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654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8D64EBD-BA1F-44FC-A116-6EEA62B3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04D9773-AFAA-43D1-B0B8-3A0E93FB7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5631A5B-8D6E-43F3-961B-586BF83B6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9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55ED74-7AFF-4240-8B6A-6BA98345E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2F031E-EF1A-4E08-898E-E8750D17E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41B2BD8-8749-4A37-823E-7131A6675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15654BA-2724-4AE8-B553-22096087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71CC62-7AA3-435C-8EB7-47538C54C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5EF1FB-28DF-42BF-A5C8-8B099592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83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E09EF6-1A47-4643-B53E-A3398CE94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DE852B-072D-4F5B-9DFB-BDF1627EC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62CC96-86F6-4C22-B4C0-DA7AC4F0E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0D2337-7CF5-425E-9231-0FC9DBE4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1A66D8-A62E-4EE4-A7A3-2A2865DF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DD9C25-E519-45ED-A0EC-3579746E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74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A21D39D-055C-452A-BAE4-A132A5FB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31D6F45-6D69-4932-88FA-5CA05B1F6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7F6C11-8A83-4493-AE33-803781943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F5C6-DEBF-48C5-9B7C-2B046B99B06B}" type="datetimeFigureOut">
              <a:rPr lang="it-IT" smtClean="0"/>
              <a:t>04/11/2023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932ACE-B73E-426A-9541-0230B82A7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9EBCA2-7BA4-4C23-A6AD-3F058D2B4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866E-03DF-45C4-B2EE-28D539FA2C3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25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23_maggio" TargetMode="External"/><Relationship Id="rId13" Type="http://schemas.openxmlformats.org/officeDocument/2006/relationships/hyperlink" Target="http://it.wikipedia.org/wiki/Semiologo" TargetMode="External"/><Relationship Id="rId3" Type="http://schemas.openxmlformats.org/officeDocument/2006/relationships/hyperlink" Target="http://it.wikipedia.org/wiki/Semiotica" TargetMode="External"/><Relationship Id="rId7" Type="http://schemas.openxmlformats.org/officeDocument/2006/relationships/hyperlink" Target="http://it.wikipedia.org/wiki/Denver" TargetMode="External"/><Relationship Id="rId12" Type="http://schemas.openxmlformats.org/officeDocument/2006/relationships/hyperlink" Target="http://it.wikipedia.org/wiki/197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iki/Pragmatica" TargetMode="External"/><Relationship Id="rId11" Type="http://schemas.openxmlformats.org/officeDocument/2006/relationships/hyperlink" Target="http://it.wikipedia.org/wiki/15_gennaio" TargetMode="External"/><Relationship Id="rId5" Type="http://schemas.openxmlformats.org/officeDocument/2006/relationships/hyperlink" Target="http://it.wikipedia.org/wiki/Semantica" TargetMode="External"/><Relationship Id="rId15" Type="http://schemas.openxmlformats.org/officeDocument/2006/relationships/hyperlink" Target="http://it.wikipedia.org/wiki/Stati_Uniti_d'America" TargetMode="External"/><Relationship Id="rId10" Type="http://schemas.openxmlformats.org/officeDocument/2006/relationships/hyperlink" Target="http://it.wikipedia.org/wiki/Gainesville_(Florida)" TargetMode="External"/><Relationship Id="rId4" Type="http://schemas.openxmlformats.org/officeDocument/2006/relationships/hyperlink" Target="http://it.wikipedia.org/wiki/Sintassi" TargetMode="External"/><Relationship Id="rId9" Type="http://schemas.openxmlformats.org/officeDocument/2006/relationships/hyperlink" Target="http://it.wikipedia.org/wiki/1901" TargetMode="External"/><Relationship Id="rId14" Type="http://schemas.openxmlformats.org/officeDocument/2006/relationships/hyperlink" Target="http://it.wikipedia.org/wiki/Filosofo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13" TargetMode="External"/><Relationship Id="rId13" Type="http://schemas.openxmlformats.org/officeDocument/2006/relationships/hyperlink" Target="http://it.wikipedia.org/wiki/Filadelfia_(Stati_Uniti_d'America)" TargetMode="External"/><Relationship Id="rId18" Type="http://schemas.openxmlformats.org/officeDocument/2006/relationships/hyperlink" Target="http://it.wikipedia.org/wiki/Anarchico" TargetMode="External"/><Relationship Id="rId3" Type="http://schemas.openxmlformats.org/officeDocument/2006/relationships/hyperlink" Target="http://it.wikipedia.org/wiki/Ginevra" TargetMode="External"/><Relationship Id="rId21" Type="http://schemas.openxmlformats.org/officeDocument/2006/relationships/hyperlink" Target="http://it.wikipedia.org/w/index.php?title=Linguistica_teorica&amp;action=edit&amp;redlink=1" TargetMode="External"/><Relationship Id="rId7" Type="http://schemas.openxmlformats.org/officeDocument/2006/relationships/hyperlink" Target="http://it.wikipedia.org/wiki/22_febbraio" TargetMode="External"/><Relationship Id="rId12" Type="http://schemas.openxmlformats.org/officeDocument/2006/relationships/hyperlink" Target="http://it.wikipedia.org/wiki/Strutturalismo_(linguistica)" TargetMode="External"/><Relationship Id="rId17" Type="http://schemas.openxmlformats.org/officeDocument/2006/relationships/hyperlink" Target="http://it.wikipedia.org/wiki/Teorico_della_comunicazione" TargetMode="External"/><Relationship Id="rId2" Type="http://schemas.openxmlformats.org/officeDocument/2006/relationships/notesSlide" Target="../notesSlides/notesSlide9.xml"/><Relationship Id="rId16" Type="http://schemas.openxmlformats.org/officeDocument/2006/relationships/hyperlink" Target="http://it.wikipedia.org/wiki/Filosofo" TargetMode="External"/><Relationship Id="rId20" Type="http://schemas.openxmlformats.org/officeDocument/2006/relationships/hyperlink" Target="http://it.wikipedia.org/wiki/Trasformazionalism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iki/Vufflens-le-Ch%C3%A2teau" TargetMode="External"/><Relationship Id="rId11" Type="http://schemas.openxmlformats.org/officeDocument/2006/relationships/hyperlink" Target="http://it.wikipedia.org/wiki/Svizzera" TargetMode="External"/><Relationship Id="rId5" Type="http://schemas.openxmlformats.org/officeDocument/2006/relationships/hyperlink" Target="http://it.wikipedia.org/wiki/1857" TargetMode="External"/><Relationship Id="rId15" Type="http://schemas.openxmlformats.org/officeDocument/2006/relationships/hyperlink" Target="http://it.wikipedia.org/wiki/1928" TargetMode="External"/><Relationship Id="rId10" Type="http://schemas.openxmlformats.org/officeDocument/2006/relationships/hyperlink" Target="http://it.wikipedia.org/wiki/Semiologo" TargetMode="External"/><Relationship Id="rId19" Type="http://schemas.openxmlformats.org/officeDocument/2006/relationships/hyperlink" Target="http://it.wikipedia.org/wiki/Stati_Uniti_d'America" TargetMode="External"/><Relationship Id="rId4" Type="http://schemas.openxmlformats.org/officeDocument/2006/relationships/hyperlink" Target="http://it.wikipedia.org/wiki/26_novembre" TargetMode="External"/><Relationship Id="rId9" Type="http://schemas.openxmlformats.org/officeDocument/2006/relationships/hyperlink" Target="http://it.wikipedia.org/wiki/Linguistica" TargetMode="External"/><Relationship Id="rId14" Type="http://schemas.openxmlformats.org/officeDocument/2006/relationships/hyperlink" Target="http://it.wikipedia.org/wiki/7_dicembre" TargetMode="External"/><Relationship Id="rId22" Type="http://schemas.openxmlformats.org/officeDocument/2006/relationships/hyperlink" Target="http://it.wikipedia.org/wiki/XX_secolo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14" TargetMode="External"/><Relationship Id="rId13" Type="http://schemas.openxmlformats.org/officeDocument/2006/relationships/hyperlink" Target="http://it.wikipedia.org/wiki/Scienziato" TargetMode="External"/><Relationship Id="rId3" Type="http://schemas.openxmlformats.org/officeDocument/2006/relationships/hyperlink" Target="http://it.wikipedia.org/wiki/Cambridge_(Massachusetts)" TargetMode="External"/><Relationship Id="rId7" Type="http://schemas.openxmlformats.org/officeDocument/2006/relationships/hyperlink" Target="http://it.wikipedia.org/wiki/19_aprile" TargetMode="External"/><Relationship Id="rId12" Type="http://schemas.openxmlformats.org/officeDocument/2006/relationships/hyperlink" Target="http://it.wikipedia.org/wiki/Logic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/index.php?title=Milford_Contea_di_Somerset,_Pennsylvania&amp;action=edit&amp;redlink=1" TargetMode="External"/><Relationship Id="rId11" Type="http://schemas.openxmlformats.org/officeDocument/2006/relationships/hyperlink" Target="http://it.wikipedia.org/wiki/Semiologo" TargetMode="External"/><Relationship Id="rId5" Type="http://schemas.openxmlformats.org/officeDocument/2006/relationships/hyperlink" Target="http://it.wikipedia.org/wiki/1839" TargetMode="External"/><Relationship Id="rId15" Type="http://schemas.openxmlformats.org/officeDocument/2006/relationships/hyperlink" Target="http://it.wikipedia.org/wiki/Stati_Uniti_d'America" TargetMode="External"/><Relationship Id="rId10" Type="http://schemas.openxmlformats.org/officeDocument/2006/relationships/hyperlink" Target="http://it.wikipedia.org/wiki/Filosofo" TargetMode="External"/><Relationship Id="rId4" Type="http://schemas.openxmlformats.org/officeDocument/2006/relationships/hyperlink" Target="http://it.wikipedia.org/wiki/10_settembre" TargetMode="External"/><Relationship Id="rId9" Type="http://schemas.openxmlformats.org/officeDocument/2006/relationships/hyperlink" Target="http://it.wikipedia.org/wiki/Matematico" TargetMode="External"/><Relationship Id="rId14" Type="http://schemas.openxmlformats.org/officeDocument/2006/relationships/hyperlink" Target="http://it.wikipedia.org/wiki/Accademico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it.wikipedia.org/wiki/1925" TargetMode="External"/><Relationship Id="rId13" Type="http://schemas.openxmlformats.org/officeDocument/2006/relationships/hyperlink" Target="http://it.wikipedia.org/wiki/Logica_matematica" TargetMode="External"/><Relationship Id="rId3" Type="http://schemas.openxmlformats.org/officeDocument/2006/relationships/hyperlink" Target="http://it.wikipedia.org/wiki/Wismar" TargetMode="External"/><Relationship Id="rId7" Type="http://schemas.openxmlformats.org/officeDocument/2006/relationships/hyperlink" Target="http://it.wikipedia.org/wiki/26_luglio" TargetMode="External"/><Relationship Id="rId12" Type="http://schemas.openxmlformats.org/officeDocument/2006/relationships/hyperlink" Target="http://it.wikipedia.org/wiki/Germania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t.wikipedia.org/w/index.php?title=Bad_Kleinen&amp;action=edit&amp;redlink=1" TargetMode="External"/><Relationship Id="rId11" Type="http://schemas.openxmlformats.org/officeDocument/2006/relationships/hyperlink" Target="http://it.wikipedia.org/wiki/Filosofo" TargetMode="External"/><Relationship Id="rId5" Type="http://schemas.openxmlformats.org/officeDocument/2006/relationships/hyperlink" Target="http://it.wikipedia.org/wiki/1848" TargetMode="External"/><Relationship Id="rId15" Type="http://schemas.openxmlformats.org/officeDocument/2006/relationships/image" Target="../media/image1.jpeg"/><Relationship Id="rId10" Type="http://schemas.openxmlformats.org/officeDocument/2006/relationships/hyperlink" Target="http://it.wikipedia.org/wiki/Logica" TargetMode="External"/><Relationship Id="rId4" Type="http://schemas.openxmlformats.org/officeDocument/2006/relationships/hyperlink" Target="http://it.wikipedia.org/wiki/8_novembre" TargetMode="External"/><Relationship Id="rId9" Type="http://schemas.openxmlformats.org/officeDocument/2006/relationships/hyperlink" Target="http://it.wikipedia.org/wiki/Matematico" TargetMode="External"/><Relationship Id="rId14" Type="http://schemas.openxmlformats.org/officeDocument/2006/relationships/hyperlink" Target="http://it.wikipedia.org/wiki/Filosofia_analitica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3CAD3B-EA19-4A0C-BB56-6D0BF2138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Filosofia del linguaggio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A31848-28DB-4DE6-936B-AC09203157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1-4</a:t>
            </a:r>
          </a:p>
        </p:txBody>
      </p:sp>
    </p:spTree>
    <p:extLst>
      <p:ext uri="{BB962C8B-B14F-4D97-AF65-F5344CB8AC3E}">
        <p14:creationId xmlns:p14="http://schemas.microsoft.com/office/powerpoint/2010/main" val="2852954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Valutazione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L'esame è orale. Gli studenti riceveranno</a:t>
            </a:r>
          </a:p>
          <a:p>
            <a:r>
              <a:rPr lang="it-IT" dirty="0"/>
              <a:t>tre domande, una per ciascuna parte del corso (valore domanda sulla parte I: 20%; valore domanda parte II: 50%; valore domanda parte III: 30%)</a:t>
            </a:r>
          </a:p>
        </p:txBody>
      </p:sp>
    </p:spTree>
    <p:extLst>
      <p:ext uri="{BB962C8B-B14F-4D97-AF65-F5344CB8AC3E}">
        <p14:creationId xmlns:p14="http://schemas.microsoft.com/office/powerpoint/2010/main" val="1774458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49F24-CEF6-439F-BF3A-3383B303B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ORARIO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6ED297-E99F-48BC-A67F-72224EBD1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CI SONO SOVRAPPOSIZIONI?</a:t>
            </a:r>
          </a:p>
        </p:txBody>
      </p:sp>
    </p:spTree>
    <p:extLst>
      <p:ext uri="{BB962C8B-B14F-4D97-AF65-F5344CB8AC3E}">
        <p14:creationId xmlns:p14="http://schemas.microsoft.com/office/powerpoint/2010/main" val="254809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Discipline di confine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/>
              <a:t>Semiotica (Peirce (1839-1941), Morris (1901-1979), ..., Petoefi, Eco)</a:t>
            </a:r>
          </a:p>
          <a:p>
            <a:pPr eaLnBrk="1" hangingPunct="1"/>
            <a:r>
              <a:rPr lang="it-IT"/>
              <a:t>Linguistica</a:t>
            </a:r>
          </a:p>
          <a:p>
            <a:pPr lvl="1" eaLnBrk="1" hangingPunct="1"/>
            <a:r>
              <a:rPr lang="it-IT"/>
              <a:t>Approccio strutturalista (De Saussure (1857-1913))</a:t>
            </a:r>
          </a:p>
          <a:p>
            <a:pPr lvl="1" eaLnBrk="1" hangingPunct="1"/>
            <a:r>
              <a:rPr lang="it-IT"/>
              <a:t>Approccio generativista (Chomsky)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Classica tripartizione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Da </a:t>
            </a:r>
            <a:r>
              <a:rPr lang="it-IT" dirty="0" err="1"/>
              <a:t>Wikipedia</a:t>
            </a:r>
            <a:r>
              <a:rPr lang="it-IT" dirty="0"/>
              <a:t>: "L'approccio di Morris alla </a:t>
            </a:r>
            <a:r>
              <a:rPr lang="it-IT" dirty="0">
                <a:hlinkClick r:id="rId3" tooltip="Semiotica"/>
              </a:rPr>
              <a:t>semiotica</a:t>
            </a:r>
            <a:r>
              <a:rPr lang="it-IT" dirty="0"/>
              <a:t> divide il soggetto in </a:t>
            </a:r>
            <a:r>
              <a:rPr lang="it-IT" dirty="0">
                <a:hlinkClick r:id="rId4" tooltip="Sintassi"/>
              </a:rPr>
              <a:t>sintassi</a:t>
            </a:r>
            <a:r>
              <a:rPr lang="it-IT" dirty="0"/>
              <a:t>, che si occupa della combinazione dei segni, </a:t>
            </a:r>
            <a:r>
              <a:rPr lang="it-IT" dirty="0">
                <a:hlinkClick r:id="rId5" tooltip="Semantica"/>
              </a:rPr>
              <a:t>semantica</a:t>
            </a:r>
            <a:r>
              <a:rPr lang="it-IT" dirty="0"/>
              <a:t> che tratta il significato dei segni e </a:t>
            </a:r>
            <a:r>
              <a:rPr lang="it-IT" dirty="0">
                <a:hlinkClick r:id="rId6" tooltip="Pragmatica"/>
              </a:rPr>
              <a:t>pragmatica</a:t>
            </a:r>
            <a:r>
              <a:rPr lang="it-IT" dirty="0"/>
              <a:t> che riguarda l'origine, l'uso e gli effetti dei segni."</a:t>
            </a:r>
          </a:p>
          <a:p>
            <a:r>
              <a:rPr lang="it-IT" b="1" dirty="0"/>
              <a:t>Charles William Morris</a:t>
            </a:r>
            <a:r>
              <a:rPr lang="it-IT" dirty="0"/>
              <a:t> (</a:t>
            </a:r>
            <a:r>
              <a:rPr lang="it-IT" dirty="0">
                <a:hlinkClick r:id="rId7" tooltip="Denver"/>
              </a:rPr>
              <a:t>Denver</a:t>
            </a:r>
            <a:r>
              <a:rPr lang="it-IT" dirty="0"/>
              <a:t>, </a:t>
            </a:r>
            <a:r>
              <a:rPr lang="it-IT" dirty="0">
                <a:hlinkClick r:id="rId8" tooltip="23 maggio"/>
              </a:rPr>
              <a:t>23 maggio</a:t>
            </a:r>
            <a:r>
              <a:rPr lang="it-IT" dirty="0"/>
              <a:t> </a:t>
            </a:r>
            <a:r>
              <a:rPr lang="it-IT" dirty="0">
                <a:hlinkClick r:id="rId9" tooltip="1901"/>
              </a:rPr>
              <a:t>1901</a:t>
            </a:r>
            <a:r>
              <a:rPr lang="it-IT" dirty="0"/>
              <a:t> – </a:t>
            </a:r>
            <a:r>
              <a:rPr lang="it-IT" dirty="0" err="1">
                <a:hlinkClick r:id="rId10" tooltip="Gainesville (Florida)"/>
              </a:rPr>
              <a:t>Gainesville</a:t>
            </a:r>
            <a:r>
              <a:rPr lang="it-IT" dirty="0"/>
              <a:t>, </a:t>
            </a:r>
            <a:r>
              <a:rPr lang="it-IT" dirty="0">
                <a:hlinkClick r:id="rId11" tooltip="15 gennaio"/>
              </a:rPr>
              <a:t>15 gennaio</a:t>
            </a:r>
            <a:r>
              <a:rPr lang="it-IT" dirty="0"/>
              <a:t> </a:t>
            </a:r>
            <a:r>
              <a:rPr lang="it-IT" dirty="0">
                <a:hlinkClick r:id="rId12" tooltip="1979"/>
              </a:rPr>
              <a:t>1979</a:t>
            </a:r>
            <a:r>
              <a:rPr lang="it-IT" dirty="0"/>
              <a:t>) è stato un </a:t>
            </a:r>
            <a:r>
              <a:rPr lang="it-IT" dirty="0">
                <a:hlinkClick r:id="rId13" tooltip="Semiologo"/>
              </a:rPr>
              <a:t>semiologo</a:t>
            </a:r>
            <a:r>
              <a:rPr lang="it-IT" dirty="0"/>
              <a:t> e </a:t>
            </a:r>
            <a:r>
              <a:rPr lang="it-IT" dirty="0">
                <a:hlinkClick r:id="rId14" tooltip="Filosofo"/>
              </a:rPr>
              <a:t>filosofo</a:t>
            </a:r>
            <a:r>
              <a:rPr lang="it-IT" dirty="0"/>
              <a:t> </a:t>
            </a:r>
            <a:r>
              <a:rPr lang="it-IT" dirty="0">
                <a:hlinkClick r:id="rId15" tooltip="Stati Uniti d'America"/>
              </a:rPr>
              <a:t>statunitense</a:t>
            </a:r>
            <a:r>
              <a:rPr lang="it-IT" dirty="0"/>
              <a:t>.</a:t>
            </a:r>
          </a:p>
          <a:p>
            <a:pPr eaLnBrk="1" hangingPunct="1"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Competence</a:t>
            </a:r>
            <a:r>
              <a:rPr lang="it-IT" dirty="0"/>
              <a:t> vs. performance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it-IT" dirty="0"/>
              <a:t>competenza - esecuzione (Chomsky)</a:t>
            </a:r>
          </a:p>
          <a:p>
            <a:pPr eaLnBrk="1" hangingPunct="1">
              <a:defRPr/>
            </a:pPr>
            <a:r>
              <a:rPr lang="it-IT" dirty="0" err="1"/>
              <a:t>langue-parole</a:t>
            </a:r>
            <a:r>
              <a:rPr lang="it-IT" dirty="0"/>
              <a:t> (De Saussure)</a:t>
            </a:r>
          </a:p>
          <a:p>
            <a:r>
              <a:rPr lang="it-IT" b="1" dirty="0"/>
              <a:t>Ferdinand de Saussure</a:t>
            </a:r>
            <a:r>
              <a:rPr lang="it-IT" dirty="0"/>
              <a:t> (</a:t>
            </a:r>
            <a:r>
              <a:rPr lang="it-IT" dirty="0">
                <a:hlinkClick r:id="rId3" tooltip="Ginevra"/>
              </a:rPr>
              <a:t>Ginevra</a:t>
            </a:r>
            <a:r>
              <a:rPr lang="it-IT" dirty="0"/>
              <a:t>, </a:t>
            </a:r>
            <a:r>
              <a:rPr lang="it-IT" dirty="0">
                <a:hlinkClick r:id="rId4" tooltip="26 novembre"/>
              </a:rPr>
              <a:t>26 novembre</a:t>
            </a:r>
            <a:r>
              <a:rPr lang="it-IT" dirty="0"/>
              <a:t> </a:t>
            </a:r>
            <a:r>
              <a:rPr lang="it-IT" dirty="0">
                <a:hlinkClick r:id="rId5" tooltip="1857"/>
              </a:rPr>
              <a:t>1857</a:t>
            </a:r>
            <a:r>
              <a:rPr lang="it-IT" dirty="0"/>
              <a:t> – </a:t>
            </a:r>
            <a:r>
              <a:rPr lang="it-IT" dirty="0" err="1">
                <a:hlinkClick r:id="rId6" tooltip="Vufflens-le-Château"/>
              </a:rPr>
              <a:t>Vufflens-le-Château</a:t>
            </a:r>
            <a:r>
              <a:rPr lang="it-IT" dirty="0"/>
              <a:t>, </a:t>
            </a:r>
            <a:r>
              <a:rPr lang="it-IT" dirty="0">
                <a:hlinkClick r:id="rId7" tooltip="22 febbraio"/>
              </a:rPr>
              <a:t>22 febbraio</a:t>
            </a:r>
            <a:r>
              <a:rPr lang="it-IT" dirty="0">
                <a:hlinkClick r:id="rId8" tooltip="1913"/>
              </a:rPr>
              <a:t>1913</a:t>
            </a:r>
            <a:r>
              <a:rPr lang="it-IT" dirty="0"/>
              <a:t>) è stato un </a:t>
            </a:r>
            <a:r>
              <a:rPr lang="it-IT" dirty="0">
                <a:hlinkClick r:id="rId9" tooltip="Linguistica"/>
              </a:rPr>
              <a:t>linguista</a:t>
            </a:r>
            <a:r>
              <a:rPr lang="it-IT" dirty="0"/>
              <a:t> e </a:t>
            </a:r>
            <a:r>
              <a:rPr lang="it-IT" dirty="0">
                <a:hlinkClick r:id="rId10" tooltip="Semiologo"/>
              </a:rPr>
              <a:t>semiologo</a:t>
            </a:r>
            <a:r>
              <a:rPr lang="it-IT" dirty="0"/>
              <a:t> </a:t>
            </a:r>
            <a:r>
              <a:rPr lang="it-IT" dirty="0">
                <a:hlinkClick r:id="rId11" tooltip="Svizzera"/>
              </a:rPr>
              <a:t>svizzero</a:t>
            </a:r>
            <a:r>
              <a:rPr lang="it-IT" dirty="0"/>
              <a:t>. È considerato il fondatore della linguistica moderna, in particolare di quella branca conosciuta con il nome di </a:t>
            </a:r>
            <a:r>
              <a:rPr lang="it-IT" dirty="0">
                <a:hlinkClick r:id="rId12" tooltip="Strutturalismo (linguistica)"/>
              </a:rPr>
              <a:t>strutturalismo</a:t>
            </a:r>
            <a:r>
              <a:rPr lang="it-IT" dirty="0"/>
              <a:t>.</a:t>
            </a:r>
          </a:p>
          <a:p>
            <a:r>
              <a:rPr lang="it-IT" b="1" dirty="0" err="1"/>
              <a:t>Avram</a:t>
            </a:r>
            <a:r>
              <a:rPr lang="it-IT" b="1" dirty="0"/>
              <a:t> Noam Chomsky</a:t>
            </a:r>
            <a:r>
              <a:rPr lang="it-IT" dirty="0"/>
              <a:t> (</a:t>
            </a:r>
            <a:r>
              <a:rPr lang="it-IT" dirty="0">
                <a:hlinkClick r:id="rId13" tooltip="Filadelfia (Stati Uniti d'America)"/>
              </a:rPr>
              <a:t>Filadelfia</a:t>
            </a:r>
            <a:r>
              <a:rPr lang="it-IT" dirty="0"/>
              <a:t>, </a:t>
            </a:r>
            <a:r>
              <a:rPr lang="it-IT" dirty="0">
                <a:hlinkClick r:id="rId14" tooltip="7 dicembre"/>
              </a:rPr>
              <a:t>7 dicembre</a:t>
            </a:r>
            <a:r>
              <a:rPr lang="it-IT" dirty="0"/>
              <a:t> </a:t>
            </a:r>
            <a:r>
              <a:rPr lang="it-IT" dirty="0">
                <a:hlinkClick r:id="rId15" tooltip="1928"/>
              </a:rPr>
              <a:t>1928</a:t>
            </a:r>
            <a:r>
              <a:rPr lang="it-IT" dirty="0"/>
              <a:t>) è un </a:t>
            </a:r>
            <a:r>
              <a:rPr lang="it-IT" dirty="0">
                <a:hlinkClick r:id="rId9" tooltip="Linguistica"/>
              </a:rPr>
              <a:t>linguista</a:t>
            </a:r>
            <a:r>
              <a:rPr lang="it-IT" dirty="0"/>
              <a:t>, </a:t>
            </a:r>
            <a:r>
              <a:rPr lang="it-IT" dirty="0">
                <a:hlinkClick r:id="rId16" tooltip="Filosofo"/>
              </a:rPr>
              <a:t>filosofo</a:t>
            </a:r>
            <a:r>
              <a:rPr lang="it-IT" dirty="0"/>
              <a:t>, </a:t>
            </a:r>
            <a:r>
              <a:rPr lang="it-IT" dirty="0">
                <a:hlinkClick r:id="rId17" tooltip="Teorico della comunicazione"/>
              </a:rPr>
              <a:t>teorico della comunicazione</a:t>
            </a:r>
            <a:r>
              <a:rPr lang="it-IT" dirty="0"/>
              <a:t> e </a:t>
            </a:r>
            <a:r>
              <a:rPr lang="it-IT" dirty="0">
                <a:hlinkClick r:id="rId18" tooltip="Anarchico"/>
              </a:rPr>
              <a:t>anarchico</a:t>
            </a:r>
            <a:r>
              <a:rPr lang="it-IT" dirty="0"/>
              <a:t> </a:t>
            </a:r>
            <a:r>
              <a:rPr lang="it-IT" dirty="0">
                <a:hlinkClick r:id="rId19" tooltip="Stati Uniti d'America"/>
              </a:rPr>
              <a:t>statunitense</a:t>
            </a:r>
            <a:r>
              <a:rPr lang="it-IT" dirty="0"/>
              <a:t>. ... il fondatore della </a:t>
            </a:r>
            <a:r>
              <a:rPr lang="it-IT" dirty="0">
                <a:hlinkClick r:id="rId20" tooltip="Trasformazionalismo"/>
              </a:rPr>
              <a:t>grammatica </a:t>
            </a:r>
            <a:r>
              <a:rPr lang="it-IT" dirty="0" err="1">
                <a:hlinkClick r:id="rId20" tooltip="Trasformazionalismo"/>
              </a:rPr>
              <a:t>generativo-trasformazionale</a:t>
            </a:r>
            <a:r>
              <a:rPr lang="it-IT" dirty="0"/>
              <a:t>, spesso indicata come il più rilevante contributo alla </a:t>
            </a:r>
            <a:r>
              <a:rPr lang="it-IT" dirty="0">
                <a:hlinkClick r:id="rId21" tooltip="Linguistica teorica (la pagina non esiste)"/>
              </a:rPr>
              <a:t>linguistica teorica</a:t>
            </a:r>
            <a:r>
              <a:rPr lang="it-IT" dirty="0"/>
              <a:t> del </a:t>
            </a:r>
            <a:r>
              <a:rPr lang="it-IT" dirty="0">
                <a:hlinkClick r:id="rId22" tooltip="XX secolo"/>
              </a:rPr>
              <a:t>XX secolo</a:t>
            </a:r>
            <a:r>
              <a:rPr lang="it-IT" dirty="0"/>
              <a:t>.</a:t>
            </a:r>
          </a:p>
          <a:p>
            <a:pPr eaLnBrk="1" hangingPunct="1">
              <a:defRPr/>
            </a:pPr>
            <a:endParaRPr lang="it-IT" dirty="0"/>
          </a:p>
          <a:p>
            <a:pPr eaLnBrk="1" hangingPunct="1"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type</a:t>
            </a:r>
            <a:r>
              <a:rPr lang="it-IT" dirty="0"/>
              <a:t> vs. </a:t>
            </a:r>
            <a:r>
              <a:rPr lang="it-IT" dirty="0" err="1"/>
              <a:t>token</a:t>
            </a:r>
            <a:br>
              <a:rPr lang="it-IT" dirty="0"/>
            </a:br>
            <a:endParaRPr lang="it-IT" dirty="0"/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terminologia risale a </a:t>
            </a:r>
            <a:r>
              <a:rPr lang="it-IT" dirty="0" err="1"/>
              <a:t>Peirce</a:t>
            </a:r>
            <a:endParaRPr lang="it-IT" dirty="0"/>
          </a:p>
          <a:p>
            <a:r>
              <a:rPr lang="it-IT" dirty="0"/>
              <a:t>Tipo</a:t>
            </a:r>
          </a:p>
          <a:p>
            <a:r>
              <a:rPr lang="it-IT" dirty="0"/>
              <a:t>Occorrenza, replica</a:t>
            </a:r>
          </a:p>
          <a:p>
            <a:r>
              <a:rPr lang="it-IT" dirty="0"/>
              <a:t>cane,</a:t>
            </a:r>
            <a:r>
              <a:rPr lang="it-IT" dirty="0">
                <a:latin typeface="Rage Italic" pitchFamily="66" charset="0"/>
              </a:rPr>
              <a:t> </a:t>
            </a:r>
            <a:r>
              <a:rPr lang="it-IT" dirty="0" err="1">
                <a:latin typeface="Rage Italic" pitchFamily="66" charset="0"/>
              </a:rPr>
              <a:t>cane</a:t>
            </a:r>
            <a:r>
              <a:rPr lang="it-IT" dirty="0"/>
              <a:t>, </a:t>
            </a:r>
            <a:r>
              <a:rPr lang="it-IT" dirty="0">
                <a:latin typeface="Bauhaus 93" pitchFamily="82" charset="0"/>
              </a:rPr>
              <a:t>cane</a:t>
            </a:r>
            <a:r>
              <a:rPr lang="it-IT" dirty="0"/>
              <a:t>, </a:t>
            </a:r>
            <a:r>
              <a:rPr lang="it-IT" dirty="0" err="1"/>
              <a:t>CANE</a:t>
            </a:r>
            <a:endParaRPr lang="it-IT" dirty="0"/>
          </a:p>
          <a:p>
            <a:r>
              <a:rPr lang="it-IT" dirty="0"/>
              <a:t>Tipi e universali</a:t>
            </a:r>
          </a:p>
          <a:p>
            <a:r>
              <a:rPr lang="it-IT" b="1" dirty="0"/>
              <a:t>Charles </a:t>
            </a:r>
            <a:r>
              <a:rPr lang="it-IT" b="1" dirty="0" err="1"/>
              <a:t>Sanders</a:t>
            </a:r>
            <a:r>
              <a:rPr lang="it-IT" b="1" dirty="0"/>
              <a:t> </a:t>
            </a:r>
            <a:r>
              <a:rPr lang="it-IT" b="1" dirty="0" err="1"/>
              <a:t>Peirce</a:t>
            </a:r>
            <a:r>
              <a:rPr lang="it-IT" dirty="0"/>
              <a:t> (</a:t>
            </a:r>
            <a:r>
              <a:rPr lang="it-IT" dirty="0">
                <a:hlinkClick r:id="rId3" tooltip="Cambridge (Massachusetts)"/>
              </a:rPr>
              <a:t>Cambridge</a:t>
            </a:r>
            <a:r>
              <a:rPr lang="it-IT" dirty="0"/>
              <a:t>, </a:t>
            </a:r>
            <a:r>
              <a:rPr lang="it-IT" dirty="0">
                <a:hlinkClick r:id="rId4" tooltip="10 settembre"/>
              </a:rPr>
              <a:t>10 settembre</a:t>
            </a:r>
            <a:r>
              <a:rPr lang="it-IT" dirty="0"/>
              <a:t> </a:t>
            </a:r>
            <a:r>
              <a:rPr lang="it-IT" dirty="0">
                <a:hlinkClick r:id="rId5" tooltip="1839"/>
              </a:rPr>
              <a:t>1839</a:t>
            </a:r>
            <a:r>
              <a:rPr lang="it-IT" dirty="0"/>
              <a:t> – </a:t>
            </a:r>
            <a:r>
              <a:rPr lang="it-IT" dirty="0" err="1">
                <a:hlinkClick r:id="rId6" tooltip="Milford Contea di Somerset, Pennsylvania (la pagina non esiste)"/>
              </a:rPr>
              <a:t>Milford</a:t>
            </a:r>
            <a:r>
              <a:rPr lang="it-IT" dirty="0"/>
              <a:t>, </a:t>
            </a:r>
            <a:r>
              <a:rPr lang="it-IT" dirty="0">
                <a:hlinkClick r:id="rId7" tooltip="19 aprile"/>
              </a:rPr>
              <a:t>19 aprile</a:t>
            </a:r>
            <a:r>
              <a:rPr lang="it-IT" dirty="0"/>
              <a:t> </a:t>
            </a:r>
            <a:r>
              <a:rPr lang="it-IT" dirty="0">
                <a:hlinkClick r:id="rId8" tooltip="1914"/>
              </a:rPr>
              <a:t>1914</a:t>
            </a:r>
            <a:r>
              <a:rPr lang="it-IT" dirty="0"/>
              <a:t>) è stato </a:t>
            </a:r>
            <a:r>
              <a:rPr lang="it-IT" dirty="0" err="1"/>
              <a:t>un</a:t>
            </a:r>
            <a:r>
              <a:rPr lang="it-IT" dirty="0" err="1">
                <a:hlinkClick r:id="rId9" tooltip="Matematico"/>
              </a:rPr>
              <a:t>matematico</a:t>
            </a:r>
            <a:r>
              <a:rPr lang="it-IT" dirty="0"/>
              <a:t>, </a:t>
            </a:r>
            <a:r>
              <a:rPr lang="it-IT" dirty="0">
                <a:hlinkClick r:id="rId10" tooltip="Filosofo"/>
              </a:rPr>
              <a:t>filosofo</a:t>
            </a:r>
            <a:r>
              <a:rPr lang="it-IT" dirty="0"/>
              <a:t>, </a:t>
            </a:r>
            <a:r>
              <a:rPr lang="it-IT" dirty="0">
                <a:hlinkClick r:id="rId11" tooltip="Semiologo"/>
              </a:rPr>
              <a:t>semiologo</a:t>
            </a:r>
            <a:r>
              <a:rPr lang="it-IT" dirty="0"/>
              <a:t>, </a:t>
            </a:r>
            <a:r>
              <a:rPr lang="it-IT" dirty="0">
                <a:hlinkClick r:id="rId12" tooltip="Logica"/>
              </a:rPr>
              <a:t>logico</a:t>
            </a:r>
            <a:r>
              <a:rPr lang="it-IT" dirty="0"/>
              <a:t>, </a:t>
            </a:r>
            <a:r>
              <a:rPr lang="it-IT" dirty="0">
                <a:hlinkClick r:id="rId13" tooltip="Scienziato"/>
              </a:rPr>
              <a:t>scienziato</a:t>
            </a:r>
            <a:r>
              <a:rPr lang="it-IT" dirty="0"/>
              <a:t> e </a:t>
            </a:r>
            <a:r>
              <a:rPr lang="it-IT" dirty="0">
                <a:hlinkClick r:id="rId14" tooltip="Accademico"/>
              </a:rPr>
              <a:t>accademico</a:t>
            </a:r>
            <a:r>
              <a:rPr lang="it-IT" dirty="0"/>
              <a:t> </a:t>
            </a:r>
            <a:r>
              <a:rPr lang="it-IT" dirty="0">
                <a:hlinkClick r:id="rId15" tooltip="Stati Uniti d'America"/>
              </a:rPr>
              <a:t>statunitense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Excursus storico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Alle origini della filosofia analitica:</a:t>
            </a:r>
          </a:p>
          <a:p>
            <a:pPr>
              <a:defRPr/>
            </a:pPr>
            <a:r>
              <a:rPr lang="it-IT" dirty="0" err="1"/>
              <a:t>Gottlob</a:t>
            </a:r>
            <a:r>
              <a:rPr lang="it-IT" dirty="0"/>
              <a:t> Frege (1848 –1925)</a:t>
            </a:r>
          </a:p>
          <a:p>
            <a:pPr>
              <a:defRPr/>
            </a:pPr>
            <a:r>
              <a:rPr lang="it-IT" dirty="0" err="1"/>
              <a:t>Alexius</a:t>
            </a:r>
            <a:r>
              <a:rPr lang="it-IT" dirty="0"/>
              <a:t> </a:t>
            </a:r>
            <a:r>
              <a:rPr lang="it-IT" dirty="0" err="1"/>
              <a:t>Meinong</a:t>
            </a:r>
            <a:r>
              <a:rPr lang="it-IT" dirty="0"/>
              <a:t> (1853-1920)</a:t>
            </a:r>
          </a:p>
          <a:p>
            <a:pPr>
              <a:defRPr/>
            </a:pPr>
            <a:r>
              <a:rPr lang="it-IT" dirty="0"/>
              <a:t>Bertrand Russell (1872-1970)</a:t>
            </a:r>
          </a:p>
          <a:p>
            <a:pPr>
              <a:defRPr/>
            </a:pPr>
            <a:r>
              <a:rPr lang="it-IT" dirty="0"/>
              <a:t>George Edward Moore (1873-1958) </a:t>
            </a:r>
          </a:p>
          <a:p>
            <a:pPr>
              <a:defRPr/>
            </a:pPr>
            <a:r>
              <a:rPr lang="it-IT" dirty="0"/>
              <a:t>Ludwig Wittgenstein (1889 –1951)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Linguaggio e ontologia</a:t>
            </a:r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Predicati, nomi comuni ==&gt; proprietà, relazioni (tipo I vs. tipo II (Bealer)/</a:t>
            </a:r>
            <a:r>
              <a:rPr lang="it-IT" dirty="0" err="1"/>
              <a:t>abundant</a:t>
            </a:r>
            <a:r>
              <a:rPr lang="it-IT" dirty="0"/>
              <a:t> vs. </a:t>
            </a:r>
            <a:r>
              <a:rPr lang="it-IT" dirty="0" err="1"/>
              <a:t>spare</a:t>
            </a:r>
            <a:r>
              <a:rPr lang="it-IT" dirty="0"/>
              <a:t> (Lewis))</a:t>
            </a:r>
          </a:p>
          <a:p>
            <a:pPr>
              <a:defRPr/>
            </a:pPr>
            <a:r>
              <a:rPr lang="it-IT" dirty="0"/>
              <a:t>Termini singolari ==&gt; oggetti</a:t>
            </a:r>
          </a:p>
          <a:p>
            <a:pPr lvl="1">
              <a:defRPr/>
            </a:pPr>
            <a:r>
              <a:rPr lang="it-IT" dirty="0"/>
              <a:t> descrizioni definite</a:t>
            </a:r>
          </a:p>
          <a:p>
            <a:pPr lvl="1">
              <a:defRPr/>
            </a:pPr>
            <a:r>
              <a:rPr lang="it-IT" dirty="0"/>
              <a:t>nomi propri</a:t>
            </a:r>
          </a:p>
          <a:p>
            <a:pPr lvl="1">
              <a:defRPr/>
            </a:pPr>
            <a:r>
              <a:rPr lang="it-IT" dirty="0"/>
              <a:t>deittici</a:t>
            </a:r>
          </a:p>
          <a:p>
            <a:pPr>
              <a:defRPr/>
            </a:pPr>
            <a:r>
              <a:rPr lang="it-IT" dirty="0"/>
              <a:t>enunciati ==&gt; proposizioni, stati di cose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7DD522-A7C0-4E95-A035-7B6C0DB13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05394C-248A-4C32-AA68-C88AEA8D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Lezioni </a:t>
            </a:r>
            <a:r>
              <a:rPr lang="it-IT" dirty="0"/>
              <a:t>3-4</a:t>
            </a:r>
          </a:p>
          <a:p>
            <a:r>
              <a:rPr lang="it-IT" dirty="0"/>
              <a:t>6/10/23</a:t>
            </a:r>
          </a:p>
        </p:txBody>
      </p:sp>
    </p:spTree>
    <p:extLst>
      <p:ext uri="{BB962C8B-B14F-4D97-AF65-F5344CB8AC3E}">
        <p14:creationId xmlns:p14="http://schemas.microsoft.com/office/powerpoint/2010/main" val="2755411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Dottrine ontologiche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Meinonghismo</a:t>
            </a:r>
            <a:endParaRPr lang="it-IT" dirty="0"/>
          </a:p>
          <a:p>
            <a:pPr>
              <a:defRPr/>
            </a:pPr>
            <a:r>
              <a:rPr lang="it-IT" dirty="0"/>
              <a:t>Possibilismo (Russell 1903)</a:t>
            </a:r>
          </a:p>
          <a:p>
            <a:pPr>
              <a:defRPr/>
            </a:pPr>
            <a:r>
              <a:rPr lang="it-IT" dirty="0"/>
              <a:t>Attualismo (Russell 1905)</a:t>
            </a:r>
          </a:p>
          <a:p>
            <a:pPr>
              <a:defRPr/>
            </a:pPr>
            <a:r>
              <a:rPr lang="it-IT" dirty="0" err="1"/>
              <a:t>Presentismo</a:t>
            </a:r>
            <a:r>
              <a:rPr lang="it-IT" dirty="0"/>
              <a:t> (Agostino (</a:t>
            </a:r>
            <a:r>
              <a:rPr lang="pt-BR" dirty="0"/>
              <a:t>354 –430</a:t>
            </a:r>
            <a:r>
              <a:rPr lang="it-IT" dirty="0"/>
              <a:t>) </a:t>
            </a:r>
            <a:r>
              <a:rPr lang="it-IT" dirty="0">
                <a:solidFill>
                  <a:srgbClr val="FF0000"/>
                </a:solidFill>
              </a:rPr>
              <a:t>?</a:t>
            </a:r>
            <a:r>
              <a:rPr lang="it-IT" dirty="0"/>
              <a:t>, A. N. </a:t>
            </a:r>
            <a:r>
              <a:rPr lang="it-IT" dirty="0" err="1"/>
              <a:t>Prior</a:t>
            </a:r>
            <a:r>
              <a:rPr lang="it-IT" dirty="0"/>
              <a:t> ((</a:t>
            </a:r>
            <a:r>
              <a:rPr lang="it-IT" dirty="0" err="1"/>
              <a:t>Masterton</a:t>
            </a:r>
            <a:r>
              <a:rPr lang="it-IT" dirty="0"/>
              <a:t> New Zealand, 1914-1969)),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5B812E-E3AB-4D11-AA8A-7B664271E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D274CB-580A-49FD-9AE8-9C555A270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1-2</a:t>
            </a:r>
          </a:p>
          <a:p>
            <a:r>
              <a:rPr lang="it-IT" dirty="0" err="1"/>
              <a:t>Gio</a:t>
            </a:r>
            <a:r>
              <a:rPr lang="it-IT" dirty="0"/>
              <a:t> 5 </a:t>
            </a:r>
            <a:r>
              <a:rPr lang="it-IT" dirty="0" err="1"/>
              <a:t>ott</a:t>
            </a:r>
            <a:r>
              <a:rPr lang="it-IT" dirty="0"/>
              <a:t> 2023 17:00 - 19:00 Aula C 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227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Cenni di logica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081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Frege</a:t>
            </a:r>
          </a:p>
        </p:txBody>
      </p:sp>
      <p:sp>
        <p:nvSpPr>
          <p:cNvPr id="1843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b="1"/>
              <a:t>Friedrich Ludwig Gottlob Frege</a:t>
            </a:r>
            <a:r>
              <a:rPr lang="it-IT"/>
              <a:t> (</a:t>
            </a:r>
            <a:r>
              <a:rPr lang="it-IT">
                <a:hlinkClick r:id="rId3" tooltip="Wismar"/>
              </a:rPr>
              <a:t>Wismar</a:t>
            </a:r>
            <a:r>
              <a:rPr lang="it-IT"/>
              <a:t>, </a:t>
            </a:r>
            <a:r>
              <a:rPr lang="it-IT">
                <a:hlinkClick r:id="rId4" tooltip="8 novembre"/>
              </a:rPr>
              <a:t>8 novembre</a:t>
            </a:r>
            <a:r>
              <a:rPr lang="it-IT"/>
              <a:t> </a:t>
            </a:r>
            <a:r>
              <a:rPr lang="it-IT">
                <a:hlinkClick r:id="rId5" tooltip="1848"/>
              </a:rPr>
              <a:t>1848</a:t>
            </a:r>
            <a:r>
              <a:rPr lang="it-IT"/>
              <a:t> – </a:t>
            </a:r>
            <a:r>
              <a:rPr lang="it-IT">
                <a:hlinkClick r:id="rId6" tooltip="Bad Kleinen (pagina inesistente)"/>
              </a:rPr>
              <a:t>Bad Kleinen</a:t>
            </a:r>
            <a:r>
              <a:rPr lang="it-IT"/>
              <a:t>, </a:t>
            </a:r>
            <a:r>
              <a:rPr lang="it-IT">
                <a:hlinkClick r:id="rId7" tooltip="26 luglio"/>
              </a:rPr>
              <a:t>26 luglio</a:t>
            </a:r>
            <a:r>
              <a:rPr lang="it-IT"/>
              <a:t> </a:t>
            </a:r>
            <a:r>
              <a:rPr lang="it-IT">
                <a:hlinkClick r:id="rId8" tooltip="1925"/>
              </a:rPr>
              <a:t>1925</a:t>
            </a:r>
            <a:r>
              <a:rPr lang="it-IT"/>
              <a:t>) è stato un </a:t>
            </a:r>
            <a:r>
              <a:rPr lang="it-IT">
                <a:hlinkClick r:id="rId9" tooltip="Matematico"/>
              </a:rPr>
              <a:t>matematico</a:t>
            </a:r>
            <a:r>
              <a:rPr lang="it-IT"/>
              <a:t>, </a:t>
            </a:r>
            <a:r>
              <a:rPr lang="it-IT">
                <a:hlinkClick r:id="rId10" tooltip="Logica"/>
              </a:rPr>
              <a:t>logico</a:t>
            </a:r>
            <a:r>
              <a:rPr lang="it-IT"/>
              <a:t> e </a:t>
            </a:r>
            <a:r>
              <a:rPr lang="it-IT">
                <a:hlinkClick r:id="rId11" tooltip="Filosofo"/>
              </a:rPr>
              <a:t>filosofo</a:t>
            </a:r>
            <a:r>
              <a:rPr lang="it-IT"/>
              <a:t> </a:t>
            </a:r>
            <a:r>
              <a:rPr lang="it-IT">
                <a:hlinkClick r:id="rId12" tooltip="Germania"/>
              </a:rPr>
              <a:t>tedesco</a:t>
            </a:r>
            <a:r>
              <a:rPr lang="it-IT"/>
              <a:t>, padre della </a:t>
            </a:r>
            <a:r>
              <a:rPr lang="it-IT">
                <a:hlinkClick r:id="rId13" tooltip="Logica matematica"/>
              </a:rPr>
              <a:t>logica matematica</a:t>
            </a:r>
            <a:r>
              <a:rPr lang="it-IT"/>
              <a:t> moderna e della </a:t>
            </a:r>
            <a:r>
              <a:rPr lang="it-IT">
                <a:hlinkClick r:id="rId14" tooltip="Filosofia analitica"/>
              </a:rPr>
              <a:t>filosofia analitica</a:t>
            </a:r>
            <a:r>
              <a:rPr lang="it-IT"/>
              <a:t>.</a:t>
            </a:r>
          </a:p>
          <a:p>
            <a:pPr eaLnBrk="1" hangingPunct="1"/>
            <a:endParaRPr lang="it-IT"/>
          </a:p>
          <a:p>
            <a:pPr eaLnBrk="1" hangingPunct="1"/>
            <a:endParaRPr lang="it-IT"/>
          </a:p>
        </p:txBody>
      </p:sp>
      <p:pic>
        <p:nvPicPr>
          <p:cNvPr id="18436" name="Picture 2" descr="C:\Users\utente\Pictures\frege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31595" y="4018361"/>
            <a:ext cx="1446610" cy="184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6855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Il sogno di </a:t>
            </a:r>
            <a:r>
              <a:rPr lang="it-IT" dirty="0" err="1"/>
              <a:t>Leibniz</a:t>
            </a:r>
            <a:r>
              <a:rPr lang="it-IT" dirty="0"/>
              <a:t> (1646-1716)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09900" y="1646635"/>
            <a:ext cx="6172200" cy="3805238"/>
          </a:xfrm>
        </p:spPr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it-IT" dirty="0"/>
              <a:t>Una caratteristica della ragione, mediante la quale le verità, in qualsiasi dominio, si presenterebbero alla ragione in virtù di un metodo di calcolo come nell’aritmetica e nell’algebra, purché essa si sottoponga al corso della deduzione. Di conseguenza, quando sorgeranno controversie fra due filosofi, non sarà più necessaria una discussione, come [non lo è] fra due calcolatori. Sarà sufficiente, infatti, che essi prendano in mano le penne, si siedano di fronte agli abachi e (se così piace, su invito di un amico) si dicano l’un l’altro: </a:t>
            </a:r>
            <a:r>
              <a:rPr lang="it-IT" dirty="0" err="1"/>
              <a:t>Calculemus</a:t>
            </a:r>
            <a:r>
              <a:rPr lang="it-IT" dirty="0"/>
              <a:t>!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Frege in qualche modo cerca di realizzare il sogno di </a:t>
            </a:r>
            <a:r>
              <a:rPr lang="it-IT" dirty="0" err="1">
                <a:solidFill>
                  <a:srgbClr val="FF0000"/>
                </a:solidFill>
              </a:rPr>
              <a:t>Leibniz</a:t>
            </a:r>
            <a:r>
              <a:rPr lang="it-IT" dirty="0">
                <a:solidFill>
                  <a:srgbClr val="FF0000"/>
                </a:solidFill>
              </a:rPr>
              <a:t>, ma deve scontrarsi con due grossi problemi: </a:t>
            </a:r>
            <a:r>
              <a:rPr lang="it-IT" u="sng" dirty="0">
                <a:solidFill>
                  <a:srgbClr val="FF0000"/>
                </a:solidFill>
              </a:rPr>
              <a:t>contesti intensionali</a:t>
            </a:r>
            <a:r>
              <a:rPr lang="it-IT" dirty="0">
                <a:solidFill>
                  <a:srgbClr val="FF0000"/>
                </a:solidFill>
              </a:rPr>
              <a:t> e </a:t>
            </a:r>
            <a:r>
              <a:rPr lang="it-IT" u="sng" dirty="0">
                <a:solidFill>
                  <a:srgbClr val="FF0000"/>
                </a:solidFill>
              </a:rPr>
              <a:t>paradosso di Russell</a:t>
            </a:r>
          </a:p>
        </p:txBody>
      </p:sp>
    </p:spTree>
    <p:extLst>
      <p:ext uri="{BB962C8B-B14F-4D97-AF65-F5344CB8AC3E}">
        <p14:creationId xmlns:p14="http://schemas.microsoft.com/office/powerpoint/2010/main" val="3383107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Argomentazioni</a:t>
            </a:r>
          </a:p>
        </p:txBody>
      </p:sp>
      <p:sp>
        <p:nvSpPr>
          <p:cNvPr id="2048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/>
              <a:t>Deduttive (la verità delle premesse garantisce la verità della conclusione)</a:t>
            </a:r>
          </a:p>
          <a:p>
            <a:pPr eaLnBrk="1" hangingPunct="1"/>
            <a:r>
              <a:rPr lang="it-IT"/>
              <a:t>Induttive (la verità delle premesse NON garantisce la verità della conclusione)</a:t>
            </a:r>
          </a:p>
          <a:p>
            <a:pPr eaLnBrk="1" hangingPunct="1"/>
            <a:r>
              <a:rPr lang="it-IT"/>
              <a:t>analisi delle argomentazioni deduttive e analisi del linguaggio vanno di pari passo in Frege</a:t>
            </a:r>
          </a:p>
        </p:txBody>
      </p:sp>
    </p:spTree>
    <p:extLst>
      <p:ext uri="{BB962C8B-B14F-4D97-AF65-F5344CB8AC3E}">
        <p14:creationId xmlns:p14="http://schemas.microsoft.com/office/powerpoint/2010/main" val="13196229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Logica del prim'ordine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Viene elaborata da Frege nella sua analisi delle argomentazioni deduttive più fondamentali, quelle basate sui "connettivi proposizionali" e i "quantificatori"</a:t>
            </a:r>
            <a:endParaRPr lang="it-IT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dirty="0"/>
              <a:t>Si utilizza un linguaggio formale privo di ambiguità sintattiche, per non correre il rischio che un enunciato sia interpretato in modo diverso nel passare dalle premesse alla conclusione</a:t>
            </a:r>
          </a:p>
          <a:p>
            <a:pPr>
              <a:defRPr/>
            </a:pP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(</a:t>
            </a:r>
            <a:r>
              <a:rPr lang="it-IT" i="1" dirty="0"/>
              <a:t>Q</a:t>
            </a:r>
            <a:r>
              <a:rPr lang="it-IT" dirty="0"/>
              <a:t> &amp; </a:t>
            </a:r>
            <a:r>
              <a:rPr lang="it-IT" i="1" dirty="0"/>
              <a:t>R</a:t>
            </a:r>
            <a:r>
              <a:rPr lang="it-IT" dirty="0"/>
              <a:t>) versus (</a:t>
            </a:r>
            <a:r>
              <a:rPr lang="it-IT" i="1" dirty="0"/>
              <a:t>P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i="1" dirty="0"/>
              <a:t>Q</a:t>
            </a:r>
            <a:r>
              <a:rPr lang="it-IT" dirty="0"/>
              <a:t>) &amp; </a:t>
            </a:r>
            <a:r>
              <a:rPr lang="it-IT" i="1" dirty="0"/>
              <a:t>R</a:t>
            </a:r>
            <a:endParaRPr lang="it-IT" dirty="0"/>
          </a:p>
          <a:p>
            <a:pPr>
              <a:defRPr/>
            </a:pPr>
            <a:r>
              <a:rPr lang="it-IT" dirty="0"/>
              <a:t>ambiguità lessicale vs. ambiguità sintattica</a:t>
            </a:r>
          </a:p>
          <a:p>
            <a:pPr>
              <a:defRPr/>
            </a:pPr>
            <a:r>
              <a:rPr lang="it-IT" dirty="0"/>
              <a:t>enunciato vs. proposizione (pensiero)</a:t>
            </a:r>
          </a:p>
        </p:txBody>
      </p:sp>
    </p:spTree>
    <p:extLst>
      <p:ext uri="{BB962C8B-B14F-4D97-AF65-F5344CB8AC3E}">
        <p14:creationId xmlns:p14="http://schemas.microsoft.com/office/powerpoint/2010/main" val="4003682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nostro obiettivo è semplicemente impadronirsi a livello basilare di questo linguaggio al fine di capire</a:t>
            </a:r>
          </a:p>
          <a:p>
            <a:r>
              <a:rPr lang="it-IT" dirty="0"/>
              <a:t>in che senso permette di evitare l'ambiguità strutturale</a:t>
            </a:r>
          </a:p>
          <a:p>
            <a:r>
              <a:rPr lang="it-IT" dirty="0"/>
              <a:t>apprezzare la distinzione tra forma grammaticale e forma logica, cruciale per Frege e Russell.</a:t>
            </a:r>
          </a:p>
          <a:p>
            <a:r>
              <a:rPr lang="it-IT" dirty="0"/>
              <a:t>Simboli equivalenti: </a:t>
            </a:r>
            <a:r>
              <a:rPr lang="it-IT" b="1" dirty="0"/>
              <a:t>Negazione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, </a:t>
            </a:r>
            <a:r>
              <a:rPr lang="it-IT" dirty="0"/>
              <a:t>; </a:t>
            </a:r>
            <a:r>
              <a:rPr lang="it-IT" b="1" dirty="0"/>
              <a:t>Cong</a:t>
            </a:r>
            <a:r>
              <a:rPr lang="it-IT" dirty="0"/>
              <a:t>.: &amp;, </a:t>
            </a:r>
            <a:r>
              <a:rPr lang="it-IT" dirty="0">
                <a:sym typeface="Symbol"/>
              </a:rPr>
              <a:t>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3482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atomici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(1) Napolitano è italiano</a:t>
            </a:r>
          </a:p>
          <a:p>
            <a:r>
              <a:rPr lang="it-IT" dirty="0"/>
              <a:t>(1a) In </a:t>
            </a:r>
          </a:p>
          <a:p>
            <a:r>
              <a:rPr lang="it-IT" dirty="0"/>
              <a:t>        I(n)   </a:t>
            </a:r>
          </a:p>
          <a:p>
            <a:r>
              <a:rPr lang="it-IT" dirty="0"/>
              <a:t>(2) Napolitano è un presidente</a:t>
            </a:r>
          </a:p>
          <a:p>
            <a:r>
              <a:rPr lang="it-IT" dirty="0"/>
              <a:t>(2a)   </a:t>
            </a:r>
            <a:r>
              <a:rPr lang="it-IT" dirty="0" err="1"/>
              <a:t>Pn</a:t>
            </a:r>
            <a:endParaRPr lang="it-IT" dirty="0"/>
          </a:p>
          <a:p>
            <a:r>
              <a:rPr lang="it-IT" dirty="0"/>
              <a:t>       P(n)        </a:t>
            </a:r>
          </a:p>
          <a:p>
            <a:r>
              <a:rPr lang="it-IT" dirty="0"/>
              <a:t>(3) Romeo ama Giulietta</a:t>
            </a:r>
          </a:p>
          <a:p>
            <a:r>
              <a:rPr lang="it-IT" dirty="0"/>
              <a:t>(3a) </a:t>
            </a:r>
            <a:r>
              <a:rPr lang="it-IT" dirty="0" err="1"/>
              <a:t>Arg</a:t>
            </a:r>
            <a:r>
              <a:rPr lang="it-IT" dirty="0"/>
              <a:t>  </a:t>
            </a:r>
          </a:p>
          <a:p>
            <a:r>
              <a:rPr lang="it-IT" dirty="0"/>
              <a:t>       A(</a:t>
            </a:r>
            <a:r>
              <a:rPr lang="it-IT" dirty="0" err="1"/>
              <a:t>r,g</a:t>
            </a:r>
            <a:r>
              <a:rPr lang="it-IT" dirty="0"/>
              <a:t>)</a:t>
            </a:r>
          </a:p>
          <a:p>
            <a:endParaRPr lang="it-IT" dirty="0"/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9464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molecolari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(0) Romeo non ama Giulietta</a:t>
            </a:r>
          </a:p>
          <a:p>
            <a:r>
              <a:rPr lang="it-IT" dirty="0"/>
              <a:t>(0a)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(1) se Napolitano è italiano allora Romeo ama Giulietta</a:t>
            </a:r>
          </a:p>
          <a:p>
            <a:r>
              <a:rPr lang="it-IT" dirty="0"/>
              <a:t>(1a) In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(2) Napolitano è italiano e Romeo ama Giulietta</a:t>
            </a:r>
          </a:p>
          <a:p>
            <a:r>
              <a:rPr lang="it-IT" dirty="0"/>
              <a:t>(2a) In &amp; </a:t>
            </a:r>
            <a:r>
              <a:rPr lang="it-IT" dirty="0" err="1"/>
              <a:t>Arg</a:t>
            </a:r>
            <a:endParaRPr lang="it-IT" dirty="0"/>
          </a:p>
          <a:p>
            <a:r>
              <a:rPr lang="it-IT" dirty="0"/>
              <a:t>(3) Napolitano è italiano oppure Romeo non ama Giulietta</a:t>
            </a:r>
          </a:p>
          <a:p>
            <a:r>
              <a:rPr lang="it-IT" dirty="0"/>
              <a:t>(3a) In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Arg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96049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</p:txBody>
      </p:sp>
    </p:spTree>
    <p:extLst>
      <p:ext uri="{BB962C8B-B14F-4D97-AF65-F5344CB8AC3E}">
        <p14:creationId xmlns:p14="http://schemas.microsoft.com/office/powerpoint/2010/main" val="14930878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Napolitano è sloveno oppure italiano e campano</a:t>
            </a:r>
          </a:p>
          <a:p>
            <a:r>
              <a:rPr lang="it-IT" dirty="0"/>
              <a:t>(1a) Sn v (In &amp; </a:t>
            </a:r>
            <a:r>
              <a:rPr lang="it-IT" dirty="0" err="1"/>
              <a:t>Cn</a:t>
            </a:r>
            <a:r>
              <a:rPr lang="it-IT" dirty="0"/>
              <a:t>)</a:t>
            </a:r>
          </a:p>
          <a:p>
            <a:r>
              <a:rPr lang="it-IT" dirty="0"/>
              <a:t>(1b) (Sn v In) &amp; </a:t>
            </a:r>
            <a:r>
              <a:rPr lang="it-IT" dirty="0" err="1"/>
              <a:t>Cn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3642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Uno sguardo filosofico sul linguaggio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Linguaggio e realtà </a:t>
            </a:r>
          </a:p>
          <a:p>
            <a:r>
              <a:rPr lang="it-IT" dirty="0"/>
              <a:t>Linguaggio e mente</a:t>
            </a:r>
          </a:p>
          <a:p>
            <a:r>
              <a:rPr lang="it-IT" dirty="0"/>
              <a:t>Che cosa significa "il" ?</a:t>
            </a:r>
          </a:p>
          <a:p>
            <a:r>
              <a:rPr lang="it-IT" dirty="0"/>
              <a:t>Qual è il significato delle virgolette?</a:t>
            </a:r>
          </a:p>
          <a:p>
            <a:r>
              <a:rPr lang="it-IT" dirty="0"/>
              <a:t>Filosofia analitica vs filosofia continentale</a:t>
            </a:r>
          </a:p>
          <a:p>
            <a:pPr lvl="1"/>
            <a:r>
              <a:rPr lang="it-IT" dirty="0"/>
              <a:t>nel sito del corso il mio articolo: "La prospettiva della filosofia analitica e l’ontologia temporale", in C. Genna, a cura di, </a:t>
            </a:r>
            <a:r>
              <a:rPr lang="it-IT" i="1" dirty="0"/>
              <a:t>Quale filosofia ad inizio del XXI secolo? </a:t>
            </a:r>
            <a:r>
              <a:rPr lang="it-IT" dirty="0"/>
              <a:t>, Franco Angeli, Milano, 2023, pp. 27-46.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3825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Quantificatori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ogni cosa è fisica</a:t>
            </a:r>
          </a:p>
          <a:p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  <a:p>
            <a:r>
              <a:rPr lang="it-IT" dirty="0"/>
              <a:t>qualche cosa è fisica</a:t>
            </a:r>
          </a:p>
          <a:p>
            <a:r>
              <a:rPr lang="it-IT" dirty="0">
                <a:sym typeface="Symbol" pitchFamily="18" charset="2"/>
              </a:rPr>
              <a:t> </a:t>
            </a:r>
            <a:r>
              <a:rPr lang="en-US" dirty="0"/>
              <a:t>x </a:t>
            </a:r>
            <a:r>
              <a:rPr lang="en-US" dirty="0" err="1"/>
              <a:t>Fx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83469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Forma grammaticale vs. forma logica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(1) Giorgio è un uomo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Ug</a:t>
            </a:r>
            <a:endParaRPr lang="it-IT" dirty="0"/>
          </a:p>
          <a:p>
            <a:pPr>
              <a:defRPr/>
            </a:pPr>
            <a:r>
              <a:rPr lang="it-IT" dirty="0"/>
              <a:t>(2) Giorgio cammina</a:t>
            </a:r>
          </a:p>
          <a:p>
            <a:pPr>
              <a:defRPr/>
            </a:pPr>
            <a:r>
              <a:rPr lang="it-IT" dirty="0"/>
              <a:t>(2a) </a:t>
            </a:r>
            <a:r>
              <a:rPr lang="it-IT" dirty="0" err="1"/>
              <a:t>Cg</a:t>
            </a:r>
            <a:endParaRPr lang="it-IT" dirty="0"/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(3) ogni uomo è mortale</a:t>
            </a:r>
          </a:p>
          <a:p>
            <a:pPr>
              <a:defRPr/>
            </a:pPr>
            <a:r>
              <a:rPr lang="it-IT" dirty="0">
                <a:solidFill>
                  <a:srgbClr val="FF0000"/>
                </a:solidFill>
              </a:rPr>
              <a:t>(4) qualche uomo è mortale</a:t>
            </a:r>
          </a:p>
          <a:p>
            <a:pPr>
              <a:defRPr/>
            </a:pPr>
            <a:r>
              <a:rPr lang="it-IT" b="1" dirty="0">
                <a:solidFill>
                  <a:srgbClr val="FF0000"/>
                </a:solidFill>
              </a:rPr>
              <a:t>stessa forma grammaticale, ma diversa forma logica</a:t>
            </a:r>
          </a:p>
        </p:txBody>
      </p:sp>
    </p:spTree>
    <p:extLst>
      <p:ext uri="{BB962C8B-B14F-4D97-AF65-F5344CB8AC3E}">
        <p14:creationId xmlns:p14="http://schemas.microsoft.com/office/powerpoint/2010/main" val="657731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	ogni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x(</a:t>
            </a:r>
            <a:r>
              <a:rPr lang="en-US" dirty="0" err="1"/>
              <a:t>Fx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en-US" dirty="0" err="1"/>
              <a:t>Gx</a:t>
            </a:r>
            <a:r>
              <a:rPr lang="en-US" dirty="0"/>
              <a:t>);</a:t>
            </a:r>
          </a:p>
          <a:p>
            <a:r>
              <a:rPr lang="it-IT" dirty="0"/>
              <a:t>(2)	qualche uomo è mortale;</a:t>
            </a:r>
          </a:p>
          <a:p>
            <a:r>
              <a:rPr lang="en-US" dirty="0"/>
              <a:t>(2a)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/>
              <a:t>x(</a:t>
            </a:r>
            <a:r>
              <a:rPr lang="en-US" dirty="0" err="1"/>
              <a:t>Fx</a:t>
            </a:r>
            <a:r>
              <a:rPr lang="en-US" dirty="0"/>
              <a:t> &amp; </a:t>
            </a:r>
            <a:r>
              <a:rPr lang="en-US" dirty="0" err="1"/>
              <a:t>Gx</a:t>
            </a:r>
            <a:r>
              <a:rPr lang="en-US" dirty="0"/>
              <a:t>);</a:t>
            </a:r>
            <a:endParaRPr lang="it-IT" dirty="0"/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627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Introduzione al corso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Parte I</a:t>
            </a:r>
          </a:p>
          <a:p>
            <a:r>
              <a:rPr lang="it-IT" dirty="0"/>
              <a:t>Cenni di ontologia: proprietà, relazioni, oggetti</a:t>
            </a:r>
          </a:p>
          <a:p>
            <a:r>
              <a:rPr lang="it-IT" dirty="0"/>
              <a:t>Cenni elementari di logica</a:t>
            </a:r>
          </a:p>
          <a:p>
            <a:r>
              <a:rPr lang="it-IT" dirty="0"/>
              <a:t>Ambiguità lessicale e strutturale</a:t>
            </a:r>
          </a:p>
          <a:p>
            <a:r>
              <a:rPr lang="it-IT" dirty="0"/>
              <a:t>Termini singolari (nomi propri, deittici e descrizioni definite)</a:t>
            </a:r>
          </a:p>
          <a:p>
            <a:r>
              <a:rPr lang="it-IT" dirty="0"/>
              <a:t>Termini generali (nomi comuni, predicati)</a:t>
            </a:r>
          </a:p>
        </p:txBody>
      </p:sp>
    </p:spTree>
    <p:extLst>
      <p:ext uri="{BB962C8B-B14F-4D97-AF65-F5344CB8AC3E}">
        <p14:creationId xmlns:p14="http://schemas.microsoft.com/office/powerpoint/2010/main" val="374037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Parte II</a:t>
            </a:r>
          </a:p>
          <a:p>
            <a:r>
              <a:rPr lang="it-IT" dirty="0"/>
              <a:t>Senso e riferimento in Frege</a:t>
            </a:r>
          </a:p>
          <a:p>
            <a:r>
              <a:rPr lang="it-IT" dirty="0"/>
              <a:t>Teoria degli oggetti di </a:t>
            </a:r>
            <a:r>
              <a:rPr lang="it-IT" dirty="0" err="1"/>
              <a:t>Meinong</a:t>
            </a:r>
            <a:endParaRPr lang="it-IT" dirty="0"/>
          </a:p>
          <a:p>
            <a:r>
              <a:rPr lang="it-IT" dirty="0"/>
              <a:t>Teoria delle descrizioni di Russell</a:t>
            </a:r>
          </a:p>
          <a:p>
            <a:r>
              <a:rPr lang="it-IT" dirty="0"/>
              <a:t>Il dibattito </a:t>
            </a:r>
            <a:r>
              <a:rPr lang="it-IT" dirty="0" err="1"/>
              <a:t>Meinong-Russell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2728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28C1DE-0333-41E4-A062-C2E8C4B94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ERRATA CORRIGE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58AC1-2D29-4442-93D9-051E767DD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Ho messo nel sito una lista per ciascuna di queste due edizioni:</a:t>
            </a:r>
          </a:p>
          <a:p>
            <a:r>
              <a:rPr lang="it-IT" dirty="0"/>
              <a:t>Orilia F., Ulisse, il quadrato rotondo e l'attuale re di Francia; ETS Pisa, 2002</a:t>
            </a:r>
          </a:p>
          <a:p>
            <a:r>
              <a:rPr lang="it-IT" dirty="0"/>
              <a:t>Orilia F., Ulisse, il quadrato rotondo e l'attuale re di Francia; ETS Pisa, 2005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5915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Parte III</a:t>
            </a:r>
          </a:p>
          <a:p>
            <a:r>
              <a:rPr lang="it-IT" dirty="0"/>
              <a:t>La teoria del riferimento diretto: Kripke, </a:t>
            </a:r>
            <a:r>
              <a:rPr lang="it-IT" dirty="0" err="1"/>
              <a:t>Kaplan</a:t>
            </a:r>
            <a:r>
              <a:rPr lang="it-IT" dirty="0"/>
              <a:t>, </a:t>
            </a:r>
            <a:r>
              <a:rPr lang="it-IT" dirty="0" err="1"/>
              <a:t>Putnam</a:t>
            </a:r>
            <a:endParaRPr lang="it-IT" dirty="0"/>
          </a:p>
          <a:p>
            <a:r>
              <a:rPr lang="it-IT" dirty="0"/>
              <a:t>Il dibattito tra </a:t>
            </a:r>
            <a:r>
              <a:rPr lang="it-IT" dirty="0" err="1"/>
              <a:t>referenzialisti</a:t>
            </a:r>
            <a:r>
              <a:rPr lang="it-IT" dirty="0"/>
              <a:t> e </a:t>
            </a:r>
            <a:r>
              <a:rPr lang="it-IT" dirty="0" err="1"/>
              <a:t>descrittivisti</a:t>
            </a:r>
            <a:endParaRPr lang="it-IT" dirty="0"/>
          </a:p>
          <a:p>
            <a:r>
              <a:rPr lang="it-IT" dirty="0"/>
              <a:t>Le distinzioni </a:t>
            </a:r>
            <a:r>
              <a:rPr lang="it-IT" dirty="0" err="1"/>
              <a:t>analitico-sintetico</a:t>
            </a:r>
            <a:r>
              <a:rPr lang="it-IT" dirty="0"/>
              <a:t>, </a:t>
            </a:r>
            <a:r>
              <a:rPr lang="it-IT" dirty="0" err="1"/>
              <a:t>necessario-contingente</a:t>
            </a:r>
            <a:r>
              <a:rPr lang="it-IT" dirty="0"/>
              <a:t>, a priori-a posteriori</a:t>
            </a:r>
          </a:p>
          <a:p>
            <a:r>
              <a:rPr lang="it-IT" dirty="0"/>
              <a:t>Atti linguistici</a:t>
            </a:r>
          </a:p>
          <a:p>
            <a:r>
              <a:rPr lang="it-IT" dirty="0"/>
              <a:t>Implicature conversazionali di </a:t>
            </a:r>
            <a:r>
              <a:rPr lang="it-IT" dirty="0" err="1"/>
              <a:t>Grice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1124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427C79-6897-476D-8613-A5BE4454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Testi adottati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9D4511-4290-4096-8A50-F872E047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(A) Orilia F., Ulisse, il quadrato rotondo e l'attuale re di Francia; ETS Pisa, 2002; </a:t>
            </a:r>
            <a:r>
              <a:rPr lang="it-IT" dirty="0" err="1"/>
              <a:t>capp</a:t>
            </a:r>
            <a:r>
              <a:rPr lang="it-IT" dirty="0"/>
              <a:t>. 1-8 (pp. 1-120).</a:t>
            </a:r>
          </a:p>
          <a:p>
            <a:pPr marL="457200" lvl="1" indent="0">
              <a:buNone/>
            </a:pPr>
            <a:r>
              <a:rPr lang="it-IT" dirty="0"/>
              <a:t>NB: nel </a:t>
            </a:r>
            <a:r>
              <a:rPr lang="it-IT" dirty="0" err="1"/>
              <a:t>syllabus</a:t>
            </a:r>
            <a:r>
              <a:rPr lang="it-IT" dirty="0"/>
              <a:t> è scritto per errore:</a:t>
            </a:r>
          </a:p>
          <a:p>
            <a:pPr marL="457200" lvl="1" indent="0">
              <a:buNone/>
            </a:pPr>
            <a:r>
              <a:rPr lang="it-IT" dirty="0"/>
              <a:t> "</a:t>
            </a:r>
            <a:r>
              <a:rPr lang="it-IT" dirty="0" err="1"/>
              <a:t>capp</a:t>
            </a:r>
            <a:r>
              <a:rPr lang="it-IT" dirty="0"/>
              <a:t>. 1-18" invece di "</a:t>
            </a:r>
            <a:r>
              <a:rPr lang="it-IT" dirty="0" err="1"/>
              <a:t>capp</a:t>
            </a:r>
            <a:r>
              <a:rPr lang="it-IT" dirty="0"/>
              <a:t>. 1-8"</a:t>
            </a:r>
          </a:p>
          <a:p>
            <a:pPr marL="457200" lvl="1" indent="0">
              <a:buNone/>
            </a:pPr>
            <a:r>
              <a:rPr lang="it-IT" dirty="0"/>
              <a:t>"20052" invece di 2005"</a:t>
            </a:r>
          </a:p>
          <a:p>
            <a:r>
              <a:rPr lang="it-IT" dirty="0"/>
              <a:t>(A) Casalegno P., Frascolla P., Iacona A., Paganini E., </a:t>
            </a:r>
            <a:r>
              <a:rPr lang="it-IT" dirty="0" err="1"/>
              <a:t>Santambrogio</a:t>
            </a:r>
            <a:r>
              <a:rPr lang="it-IT" dirty="0"/>
              <a:t> M. (a cura di); Filosofia del linguaggio; Raffaello Cortina Milano, 2003; pp. 1-199, 221-244. </a:t>
            </a:r>
          </a:p>
        </p:txBody>
      </p:sp>
    </p:spTree>
    <p:extLst>
      <p:ext uri="{BB962C8B-B14F-4D97-AF65-F5344CB8AC3E}">
        <p14:creationId xmlns:p14="http://schemas.microsoft.com/office/powerpoint/2010/main" val="401431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Metodo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Verranno fornite durante il corso liste di domande sugli argomenti discussi in classe o trattati nei testi adottati. Queste domande hanno lo scopo di aiutare gli studenti a individuare gli aspetti più importanti sui quali puntare l'attenzione e le possibili domande d'esame.</a:t>
            </a:r>
          </a:p>
          <a:p>
            <a:pPr>
              <a:defRPr/>
            </a:pPr>
            <a:r>
              <a:rPr lang="it-IT" dirty="0"/>
              <a:t>Si cercherà di stimolare la partecipazione attiva degli studenti, favorendo il dibattito sugli argomenti trattati e invitando gli studenti a prendere posizione sulle tesi filosofiche che verranno prese in esame.</a:t>
            </a:r>
          </a:p>
        </p:txBody>
      </p:sp>
    </p:spTree>
    <p:extLst>
      <p:ext uri="{BB962C8B-B14F-4D97-AF65-F5344CB8AC3E}">
        <p14:creationId xmlns:p14="http://schemas.microsoft.com/office/powerpoint/2010/main" val="500166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1557</Words>
  <Application>Microsoft Office PowerPoint</Application>
  <PresentationFormat>Widescreen</PresentationFormat>
  <Paragraphs>177</Paragraphs>
  <Slides>32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9" baseType="lpstr">
      <vt:lpstr>Arial</vt:lpstr>
      <vt:lpstr>Bauhaus 93</vt:lpstr>
      <vt:lpstr>Calibri</vt:lpstr>
      <vt:lpstr>Calibri Light</vt:lpstr>
      <vt:lpstr>Rage Italic</vt:lpstr>
      <vt:lpstr>Symbol</vt:lpstr>
      <vt:lpstr>Tema di Office</vt:lpstr>
      <vt:lpstr>Filosofia del linguaggio 23-24</vt:lpstr>
      <vt:lpstr>Presentazione standard di PowerPoint</vt:lpstr>
      <vt:lpstr>Uno sguardo filosofico sul linguaggio</vt:lpstr>
      <vt:lpstr>Introduzione al corso</vt:lpstr>
      <vt:lpstr>Presentazione standard di PowerPoint</vt:lpstr>
      <vt:lpstr>ERRATA CORRIGE</vt:lpstr>
      <vt:lpstr>Presentazione standard di PowerPoint</vt:lpstr>
      <vt:lpstr>Testi adottati</vt:lpstr>
      <vt:lpstr>Metodo</vt:lpstr>
      <vt:lpstr>Valutazione</vt:lpstr>
      <vt:lpstr>ORARIO</vt:lpstr>
      <vt:lpstr>Discipline di confine</vt:lpstr>
      <vt:lpstr>Classica tripartizione</vt:lpstr>
      <vt:lpstr>Competence vs. performance</vt:lpstr>
      <vt:lpstr>type vs. token </vt:lpstr>
      <vt:lpstr>Excursus storico</vt:lpstr>
      <vt:lpstr>Linguaggio e ontologia</vt:lpstr>
      <vt:lpstr>Presentazione standard di PowerPoint</vt:lpstr>
      <vt:lpstr>Dottrine ontologiche</vt:lpstr>
      <vt:lpstr>Cenni di logica</vt:lpstr>
      <vt:lpstr>Frege</vt:lpstr>
      <vt:lpstr>Il sogno di Leibniz (1646-1716) </vt:lpstr>
      <vt:lpstr>Argomentazioni</vt:lpstr>
      <vt:lpstr>Logica del prim'ordine</vt:lpstr>
      <vt:lpstr>Obiettivo</vt:lpstr>
      <vt:lpstr>Enunciati atomici</vt:lpstr>
      <vt:lpstr>enunciati molecolari</vt:lpstr>
      <vt:lpstr>Esempio di ambiguità</vt:lpstr>
      <vt:lpstr>Risoluzione dell’ambiguità</vt:lpstr>
      <vt:lpstr>Quantificatori</vt:lpstr>
      <vt:lpstr>Forma grammaticale vs. forma logica</vt:lpstr>
      <vt:lpstr>Enunciati della sillogistica (i)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Ontologia Analitica 23-24</dc:title>
  <dc:creator>Francesco Orilia</dc:creator>
  <cp:lastModifiedBy>Francesco Orilia</cp:lastModifiedBy>
  <cp:revision>14</cp:revision>
  <dcterms:created xsi:type="dcterms:W3CDTF">2023-09-29T10:00:56Z</dcterms:created>
  <dcterms:modified xsi:type="dcterms:W3CDTF">2023-11-04T15:23:28Z</dcterms:modified>
</cp:coreProperties>
</file>