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80" r:id="rId3"/>
    <p:sldId id="381" r:id="rId4"/>
    <p:sldId id="265" r:id="rId5"/>
    <p:sldId id="266" r:id="rId6"/>
    <p:sldId id="311" r:id="rId7"/>
    <p:sldId id="312" r:id="rId8"/>
    <p:sldId id="313" r:id="rId9"/>
    <p:sldId id="314" r:id="rId10"/>
    <p:sldId id="315" r:id="rId11"/>
    <p:sldId id="387" r:id="rId12"/>
    <p:sldId id="388" r:id="rId13"/>
    <p:sldId id="317" r:id="rId14"/>
    <p:sldId id="318" r:id="rId15"/>
    <p:sldId id="319" r:id="rId16"/>
    <p:sldId id="320" r:id="rId17"/>
    <p:sldId id="321" r:id="rId18"/>
    <p:sldId id="322" r:id="rId19"/>
    <p:sldId id="323"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55629-1872-4E80-9C7B-FFD7BBB6A654}" type="datetimeFigureOut">
              <a:rPr lang="it-IT" smtClean="0"/>
              <a:t>28/10/2023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06979-E05C-4BD7-8A18-6BF66A6A960C}" type="slidenum">
              <a:rPr lang="it-IT" smtClean="0"/>
              <a:t>‹N›</a:t>
            </a:fld>
            <a:endParaRPr lang="it-IT"/>
          </a:p>
        </p:txBody>
      </p:sp>
    </p:spTree>
    <p:extLst>
      <p:ext uri="{BB962C8B-B14F-4D97-AF65-F5344CB8AC3E}">
        <p14:creationId xmlns:p14="http://schemas.microsoft.com/office/powerpoint/2010/main" val="2066012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a:extLst>
              <a:ext uri="{FF2B5EF4-FFF2-40B4-BE49-F238E27FC236}">
                <a16:creationId xmlns:a16="http://schemas.microsoft.com/office/drawing/2014/main" id="{C2B4126F-5470-4C9A-ABA2-65DCE825A4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Segnaposto note 2">
            <a:extLst>
              <a:ext uri="{FF2B5EF4-FFF2-40B4-BE49-F238E27FC236}">
                <a16:creationId xmlns:a16="http://schemas.microsoft.com/office/drawing/2014/main" id="{9CA6421B-103B-40AE-82FC-85B71E0E90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a:extLst>
              <a:ext uri="{FF2B5EF4-FFF2-40B4-BE49-F238E27FC236}">
                <a16:creationId xmlns:a16="http://schemas.microsoft.com/office/drawing/2014/main" id="{A1B58178-31AF-40B7-AAB0-5F73DDBB5075}"/>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A812F3-61CE-4079-B274-7D1803C304D8}" type="slidenum">
              <a:rPr lang="it-IT" altLang="it-IT">
                <a:latin typeface="Calibri" panose="020F0502020204030204" pitchFamily="34" charset="0"/>
              </a:rPr>
              <a:pPr eaLnBrk="1" hangingPunct="1"/>
              <a:t>4</a:t>
            </a:fld>
            <a:endParaRPr lang="it-IT" altLang="it-IT">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immagine diapositiva 1">
            <a:extLst>
              <a:ext uri="{FF2B5EF4-FFF2-40B4-BE49-F238E27FC236}">
                <a16:creationId xmlns:a16="http://schemas.microsoft.com/office/drawing/2014/main" id="{E18982C4-FD11-4523-A501-1ABEA8A659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Segnaposto note 2">
            <a:extLst>
              <a:ext uri="{FF2B5EF4-FFF2-40B4-BE49-F238E27FC236}">
                <a16:creationId xmlns:a16="http://schemas.microsoft.com/office/drawing/2014/main" id="{237CC081-B89D-471E-A569-E252C4A68B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9460" name="Segnaposto numero diapositiva 3">
            <a:extLst>
              <a:ext uri="{FF2B5EF4-FFF2-40B4-BE49-F238E27FC236}">
                <a16:creationId xmlns:a16="http://schemas.microsoft.com/office/drawing/2014/main" id="{8FD15AB9-E1DE-444E-9047-215C476E25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C74C09-E93C-4DAC-94B7-B76E9CF2654B}" type="slidenum">
              <a:rPr lang="it-IT" altLang="it-IT" smtClean="0"/>
              <a:pPr>
                <a:spcBef>
                  <a:spcPct val="0"/>
                </a:spcBef>
              </a:pPr>
              <a:t>16</a:t>
            </a:fld>
            <a:endParaRPr lang="it-IT" alt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immagine diapositiva 1">
            <a:extLst>
              <a:ext uri="{FF2B5EF4-FFF2-40B4-BE49-F238E27FC236}">
                <a16:creationId xmlns:a16="http://schemas.microsoft.com/office/drawing/2014/main" id="{F9492F9B-66AD-47EB-8BE6-2F7A97942B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Segnaposto note 2">
            <a:extLst>
              <a:ext uri="{FF2B5EF4-FFF2-40B4-BE49-F238E27FC236}">
                <a16:creationId xmlns:a16="http://schemas.microsoft.com/office/drawing/2014/main" id="{AEF8D443-1B44-4E40-AF36-759AF2DAD6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1508" name="Segnaposto numero diapositiva 3">
            <a:extLst>
              <a:ext uri="{FF2B5EF4-FFF2-40B4-BE49-F238E27FC236}">
                <a16:creationId xmlns:a16="http://schemas.microsoft.com/office/drawing/2014/main" id="{293BCE25-6EC0-483D-AD00-575AD1E3AF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DD305B-5CD8-4746-8452-1BD35E23571E}" type="slidenum">
              <a:rPr lang="it-IT" altLang="it-IT" smtClean="0"/>
              <a:pPr>
                <a:spcBef>
                  <a:spcPct val="0"/>
                </a:spcBef>
              </a:pPr>
              <a:t>17</a:t>
            </a:fld>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immagine diapositiva 1">
            <a:extLst>
              <a:ext uri="{FF2B5EF4-FFF2-40B4-BE49-F238E27FC236}">
                <a16:creationId xmlns:a16="http://schemas.microsoft.com/office/drawing/2014/main" id="{C6F8F19D-8B52-4F3C-834B-27B72013E5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Segnaposto note 2">
            <a:extLst>
              <a:ext uri="{FF2B5EF4-FFF2-40B4-BE49-F238E27FC236}">
                <a16:creationId xmlns:a16="http://schemas.microsoft.com/office/drawing/2014/main" id="{C0216B1B-C9D5-496D-AFB5-84C3D088CF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3556" name="Segnaposto numero diapositiva 3">
            <a:extLst>
              <a:ext uri="{FF2B5EF4-FFF2-40B4-BE49-F238E27FC236}">
                <a16:creationId xmlns:a16="http://schemas.microsoft.com/office/drawing/2014/main" id="{7679F2BF-BF47-47CA-86A7-BA71699FB4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88A691-BACB-4F2F-BB93-6C5FBC721F02}" type="slidenum">
              <a:rPr lang="it-IT" altLang="it-IT" smtClean="0"/>
              <a:pPr>
                <a:spcBef>
                  <a:spcPct val="0"/>
                </a:spcBef>
              </a:pPr>
              <a:t>18</a:t>
            </a:fld>
            <a:endParaRPr lang="it-IT" alt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egnaposto immagine diapositiva 1">
            <a:extLst>
              <a:ext uri="{FF2B5EF4-FFF2-40B4-BE49-F238E27FC236}">
                <a16:creationId xmlns:a16="http://schemas.microsoft.com/office/drawing/2014/main" id="{B6FD08B1-F3AF-401A-9156-1E815C8000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Segnaposto note 2">
            <a:extLst>
              <a:ext uri="{FF2B5EF4-FFF2-40B4-BE49-F238E27FC236}">
                <a16:creationId xmlns:a16="http://schemas.microsoft.com/office/drawing/2014/main" id="{26D3E875-64B3-402E-9250-6ECA5090C5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5604" name="Segnaposto numero diapositiva 3">
            <a:extLst>
              <a:ext uri="{FF2B5EF4-FFF2-40B4-BE49-F238E27FC236}">
                <a16:creationId xmlns:a16="http://schemas.microsoft.com/office/drawing/2014/main" id="{586D5037-9208-4C3B-B119-FBD3FC44AE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7D8D80-F50E-405D-88C3-0593C96C7384}" type="slidenum">
              <a:rPr lang="it-IT" altLang="it-IT" smtClean="0"/>
              <a:pPr>
                <a:spcBef>
                  <a:spcPct val="0"/>
                </a:spcBef>
              </a:pPr>
              <a:t>19</a:t>
            </a:fld>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a:extLst>
              <a:ext uri="{FF2B5EF4-FFF2-40B4-BE49-F238E27FC236}">
                <a16:creationId xmlns:a16="http://schemas.microsoft.com/office/drawing/2014/main" id="{4CE2F02E-4525-455F-910A-E4BC804B3B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a:extLst>
              <a:ext uri="{FF2B5EF4-FFF2-40B4-BE49-F238E27FC236}">
                <a16:creationId xmlns:a16="http://schemas.microsoft.com/office/drawing/2014/main" id="{AE39B442-15E7-42D2-AA4E-C0EB81FAD0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a:extLst>
              <a:ext uri="{FF2B5EF4-FFF2-40B4-BE49-F238E27FC236}">
                <a16:creationId xmlns:a16="http://schemas.microsoft.com/office/drawing/2014/main" id="{9DCE6B17-383A-467A-BF0D-A5845556186A}"/>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1EF139-1CB3-4E44-8189-22293A2EF5C1}" type="slidenum">
              <a:rPr lang="it-IT" altLang="it-IT">
                <a:latin typeface="Calibri" panose="020F0502020204030204" pitchFamily="34" charset="0"/>
              </a:rPr>
              <a:pPr eaLnBrk="1" hangingPunct="1"/>
              <a:t>5</a:t>
            </a:fld>
            <a:endParaRPr lang="it-IT" altLang="it-IT">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immagine diapositiva 1">
            <a:extLst>
              <a:ext uri="{FF2B5EF4-FFF2-40B4-BE49-F238E27FC236}">
                <a16:creationId xmlns:a16="http://schemas.microsoft.com/office/drawing/2014/main" id="{276301AD-D2D2-4CB4-8F48-67108092DD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Segnaposto note 2">
            <a:extLst>
              <a:ext uri="{FF2B5EF4-FFF2-40B4-BE49-F238E27FC236}">
                <a16:creationId xmlns:a16="http://schemas.microsoft.com/office/drawing/2014/main" id="{E806EBDA-0F37-4288-AE9A-2AA1CC7078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4100" name="Segnaposto numero diapositiva 3">
            <a:extLst>
              <a:ext uri="{FF2B5EF4-FFF2-40B4-BE49-F238E27FC236}">
                <a16:creationId xmlns:a16="http://schemas.microsoft.com/office/drawing/2014/main" id="{B03A63E8-3CBA-45B5-84C3-8162FFF472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D0AA97-F13C-4871-8579-B9F7900ECAEC}" type="slidenum">
              <a:rPr lang="it-IT" altLang="it-IT" smtClean="0"/>
              <a:pPr>
                <a:spcBef>
                  <a:spcPct val="0"/>
                </a:spcBef>
              </a:pPr>
              <a:t>6</a:t>
            </a:fld>
            <a:endParaRPr lang="it-IT" alt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immagine diapositiva 1">
            <a:extLst>
              <a:ext uri="{FF2B5EF4-FFF2-40B4-BE49-F238E27FC236}">
                <a16:creationId xmlns:a16="http://schemas.microsoft.com/office/drawing/2014/main" id="{4023FE8A-8F2B-4C38-A561-B9FAC48D0E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Segnaposto note 2">
            <a:extLst>
              <a:ext uri="{FF2B5EF4-FFF2-40B4-BE49-F238E27FC236}">
                <a16:creationId xmlns:a16="http://schemas.microsoft.com/office/drawing/2014/main" id="{B35DD0D1-E33F-4512-B52E-429A9095D5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7172" name="Segnaposto numero diapositiva 3">
            <a:extLst>
              <a:ext uri="{FF2B5EF4-FFF2-40B4-BE49-F238E27FC236}">
                <a16:creationId xmlns:a16="http://schemas.microsoft.com/office/drawing/2014/main" id="{5387E0F8-62F3-4C44-9853-490CCE739B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4E1324-E730-4731-BA51-30529C19217C}" type="slidenum">
              <a:rPr lang="it-IT" altLang="it-IT" smtClean="0"/>
              <a:pPr>
                <a:spcBef>
                  <a:spcPct val="0"/>
                </a:spcBef>
              </a:pPr>
              <a:t>8</a:t>
            </a:fld>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immagine diapositiva 1">
            <a:extLst>
              <a:ext uri="{FF2B5EF4-FFF2-40B4-BE49-F238E27FC236}">
                <a16:creationId xmlns:a16="http://schemas.microsoft.com/office/drawing/2014/main" id="{72128EA0-83BD-47FC-BE12-484FDBA81A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Segnaposto note 2">
            <a:extLst>
              <a:ext uri="{FF2B5EF4-FFF2-40B4-BE49-F238E27FC236}">
                <a16:creationId xmlns:a16="http://schemas.microsoft.com/office/drawing/2014/main" id="{287DACBE-B0D1-4A24-AFBD-35FEEDDD3D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4" name="Segnaposto numero diapositiva 3">
            <a:extLst>
              <a:ext uri="{FF2B5EF4-FFF2-40B4-BE49-F238E27FC236}">
                <a16:creationId xmlns:a16="http://schemas.microsoft.com/office/drawing/2014/main" id="{F516B592-1EC6-4D7B-8464-215C8E9253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DFE063-FA4A-435B-827A-98348D98096C}" type="slidenum">
              <a:rPr lang="it-IT" altLang="it-IT" smtClean="0"/>
              <a:pPr>
                <a:spcBef>
                  <a:spcPct val="0"/>
                </a:spcBef>
              </a:pPr>
              <a:t>10</a:t>
            </a:fld>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immagine diapositiva 1">
            <a:extLst>
              <a:ext uri="{FF2B5EF4-FFF2-40B4-BE49-F238E27FC236}">
                <a16:creationId xmlns:a16="http://schemas.microsoft.com/office/drawing/2014/main" id="{72128EA0-83BD-47FC-BE12-484FDBA81A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Segnaposto note 2">
            <a:extLst>
              <a:ext uri="{FF2B5EF4-FFF2-40B4-BE49-F238E27FC236}">
                <a16:creationId xmlns:a16="http://schemas.microsoft.com/office/drawing/2014/main" id="{287DACBE-B0D1-4A24-AFBD-35FEEDDD3D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4" name="Segnaposto numero diapositiva 3">
            <a:extLst>
              <a:ext uri="{FF2B5EF4-FFF2-40B4-BE49-F238E27FC236}">
                <a16:creationId xmlns:a16="http://schemas.microsoft.com/office/drawing/2014/main" id="{F516B592-1EC6-4D7B-8464-215C8E9253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DFE063-FA4A-435B-827A-98348D98096C}" type="slidenum">
              <a:rPr lang="it-IT" altLang="it-IT" smtClean="0"/>
              <a:pPr>
                <a:spcBef>
                  <a:spcPct val="0"/>
                </a:spcBef>
              </a:pPr>
              <a:t>12</a:t>
            </a:fld>
            <a:endParaRPr lang="it-IT" altLang="it-IT"/>
          </a:p>
        </p:txBody>
      </p:sp>
    </p:spTree>
    <p:extLst>
      <p:ext uri="{BB962C8B-B14F-4D97-AF65-F5344CB8AC3E}">
        <p14:creationId xmlns:p14="http://schemas.microsoft.com/office/powerpoint/2010/main" val="3828253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immagine diapositiva 1">
            <a:extLst>
              <a:ext uri="{FF2B5EF4-FFF2-40B4-BE49-F238E27FC236}">
                <a16:creationId xmlns:a16="http://schemas.microsoft.com/office/drawing/2014/main" id="{6334FFE7-66DE-47DC-86EB-1E67C07F0B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Segnaposto note 2">
            <a:extLst>
              <a:ext uri="{FF2B5EF4-FFF2-40B4-BE49-F238E27FC236}">
                <a16:creationId xmlns:a16="http://schemas.microsoft.com/office/drawing/2014/main" id="{12D367A0-752A-4040-816C-73B5A078E5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3316" name="Segnaposto numero diapositiva 3">
            <a:extLst>
              <a:ext uri="{FF2B5EF4-FFF2-40B4-BE49-F238E27FC236}">
                <a16:creationId xmlns:a16="http://schemas.microsoft.com/office/drawing/2014/main" id="{C3CE0FF2-2D96-4122-800D-669D112508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971F84-5046-4B8E-9FA1-1D3BE216363A}" type="slidenum">
              <a:rPr lang="it-IT" altLang="it-IT" smtClean="0"/>
              <a:pPr>
                <a:spcBef>
                  <a:spcPct val="0"/>
                </a:spcBef>
              </a:pPr>
              <a:t>13</a:t>
            </a:fld>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a:extLst>
              <a:ext uri="{FF2B5EF4-FFF2-40B4-BE49-F238E27FC236}">
                <a16:creationId xmlns:a16="http://schemas.microsoft.com/office/drawing/2014/main" id="{0B159200-27D1-4921-A666-AAC9E72764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Segnaposto note 2">
            <a:extLst>
              <a:ext uri="{FF2B5EF4-FFF2-40B4-BE49-F238E27FC236}">
                <a16:creationId xmlns:a16="http://schemas.microsoft.com/office/drawing/2014/main" id="{7F2B907C-FC2F-4BD1-B092-C74247CD3F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5364" name="Segnaposto numero diapositiva 3">
            <a:extLst>
              <a:ext uri="{FF2B5EF4-FFF2-40B4-BE49-F238E27FC236}">
                <a16:creationId xmlns:a16="http://schemas.microsoft.com/office/drawing/2014/main" id="{39F527A4-A30F-4031-9D2A-223430DB16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61C8B8-CC70-481E-B498-C0AFBCFA9C65}" type="slidenum">
              <a:rPr lang="it-IT" altLang="it-IT" smtClean="0"/>
              <a:pPr>
                <a:spcBef>
                  <a:spcPct val="0"/>
                </a:spcBef>
              </a:pPr>
              <a:t>14</a:t>
            </a:fld>
            <a:endParaRPr lang="it-IT" alt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a:extLst>
              <a:ext uri="{FF2B5EF4-FFF2-40B4-BE49-F238E27FC236}">
                <a16:creationId xmlns:a16="http://schemas.microsoft.com/office/drawing/2014/main" id="{0468593B-AC09-49B4-BC04-47E4F59A85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a:extLst>
              <a:ext uri="{FF2B5EF4-FFF2-40B4-BE49-F238E27FC236}">
                <a16:creationId xmlns:a16="http://schemas.microsoft.com/office/drawing/2014/main" id="{8BBF8391-50DC-4D4F-962F-F2B175E932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7412" name="Segnaposto numero diapositiva 3">
            <a:extLst>
              <a:ext uri="{FF2B5EF4-FFF2-40B4-BE49-F238E27FC236}">
                <a16:creationId xmlns:a16="http://schemas.microsoft.com/office/drawing/2014/main" id="{E0A59B36-8CCC-47AE-88B4-E6D23165CC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BEA4B2-6C1F-40BC-A5BC-8A5008FA9F19}" type="slidenum">
              <a:rPr lang="it-IT" altLang="it-IT" smtClean="0"/>
              <a:pPr>
                <a:spcBef>
                  <a:spcPct val="0"/>
                </a:spcBef>
              </a:pPr>
              <a:t>15</a:t>
            </a:fld>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D07E43-028E-406F-B912-483A024E6AC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F8F8492-759A-4DAB-83AD-94A52202D6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6CA983D-6ADF-4DC1-A7A6-26B9E56CB1DC}"/>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66A02EB7-D7DB-4700-AF70-E445581F4C7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A0BACC-C8A1-40A4-8EE7-3CFF63FA5728}"/>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3060567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C74694-5E94-4064-941B-1D365BC658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8B6EBD5-5E20-4B3F-89C1-6638EC7FB93A}"/>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7F6CB94-0679-48FF-A4F8-1FD1E5F55C06}"/>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AD52DAE2-D2ED-4F69-92C9-99BC0A249E9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F9764BE-FF5F-4E68-8ECB-2FF5FFF058EB}"/>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347664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6E283EF-F48F-4B84-9F9D-7FF59C87792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CCB7078-2A83-4427-B29C-495CEBB1B965}"/>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48E7AE6-0EAD-4EBC-8E64-4F808971F592}"/>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1CE13ECC-C4F4-4F3D-87B3-F48F5D1F0E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66090CF-579E-426B-BCA8-142129661AD3}"/>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802869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1E9800-2B90-451B-8DAE-3CC00E7C8F5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D751C9C-3697-46D4-B80F-23D069EA0F94}"/>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539716E-97C0-4A0C-8F45-FB04DA1FE7AC}"/>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338DB2C7-8AA7-42AC-BC0A-2E02C32FFB8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A90DE56-770E-462F-B971-CE0CCDCE985A}"/>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373322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A5C8F-DBAE-4BF0-8860-1E27EFC9FED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A6007B2-E0D1-4B18-A45A-964F5C067B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F09C073D-8D1E-45B2-B248-B0ACFAB78F31}"/>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DE0AB451-EDD7-4144-8066-51403C0D4F8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B461D8-311B-4E8D-9B8E-8B144AC24E6F}"/>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6101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85F0AA-FAAB-45F8-9B05-030AD2BE12D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5DAC688-C50A-458D-A7E0-64FAD9C29549}"/>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57BC3E5-73E1-4602-9DEA-6F01BC0174DE}"/>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E973BF6-B197-4696-A43C-AC0B193B10A5}"/>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6" name="Segnaposto piè di pagina 5">
            <a:extLst>
              <a:ext uri="{FF2B5EF4-FFF2-40B4-BE49-F238E27FC236}">
                <a16:creationId xmlns:a16="http://schemas.microsoft.com/office/drawing/2014/main" id="{A6F2ACA7-30EB-4992-BFE0-B2373EAB42C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55AFC9E-8844-49DA-8838-D0C33A26635A}"/>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2512443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CE3E69-D43D-46DC-874A-4593F18F0A1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4BC895A-E761-45D6-855D-CF8256E87A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3E41C142-2A6C-434B-B1CB-81B44B3881C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3774B0F-C0A9-4FE8-BF06-30714AD216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F25B1EE9-8A30-4BC7-A208-9BA2CF875429}"/>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832F470-44DE-4DF3-AAFF-21069EE70D80}"/>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8" name="Segnaposto piè di pagina 7">
            <a:extLst>
              <a:ext uri="{FF2B5EF4-FFF2-40B4-BE49-F238E27FC236}">
                <a16:creationId xmlns:a16="http://schemas.microsoft.com/office/drawing/2014/main" id="{75C52BAA-535D-4065-8528-2882EFCBAE7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F2A17B3-D216-4C7F-989A-C519B8803B71}"/>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2741605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EF9FDD-4F62-4C37-8B25-8261BB08D8C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8C8AFFF-281D-45A6-9EF9-A4F60600693B}"/>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4" name="Segnaposto piè di pagina 3">
            <a:extLst>
              <a:ext uri="{FF2B5EF4-FFF2-40B4-BE49-F238E27FC236}">
                <a16:creationId xmlns:a16="http://schemas.microsoft.com/office/drawing/2014/main" id="{A58A10B1-F8E7-4A87-AA1F-E5F603AB5A5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A0F1127-1403-42EE-B347-E32B0F432FEB}"/>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1961115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D4B3AA5-67C3-4FA9-831C-4A014BBC3CA2}"/>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3" name="Segnaposto piè di pagina 2">
            <a:extLst>
              <a:ext uri="{FF2B5EF4-FFF2-40B4-BE49-F238E27FC236}">
                <a16:creationId xmlns:a16="http://schemas.microsoft.com/office/drawing/2014/main" id="{A0D0B01A-5FED-49C2-B256-C39E26A3546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8689593-6007-4988-AF31-F2A825F21781}"/>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1458021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84F6AC-42AD-4AE9-991D-ED9AB3E6506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84E9EE4-BC5F-4BFE-8242-EA49D7CD5B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3D5235E-177F-436E-AE5C-B848441B8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AFBC4461-DE7E-4EBD-85C4-5435B248B075}"/>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6" name="Segnaposto piè di pagina 5">
            <a:extLst>
              <a:ext uri="{FF2B5EF4-FFF2-40B4-BE49-F238E27FC236}">
                <a16:creationId xmlns:a16="http://schemas.microsoft.com/office/drawing/2014/main" id="{972845D0-034E-493D-B0C0-771A574753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09631C1-51C9-4A23-B92F-F1C2F8FA46E9}"/>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2885627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BD62ED-5680-455E-A747-E67FEBFF34F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E3B50765-296E-4C75-AAAA-A0A28BF4B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F2DE9E3-5A82-40EF-9CC2-9441CF07D6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81EBDD3-3FFE-4F64-85FE-2A988A6A6B7F}"/>
              </a:ext>
            </a:extLst>
          </p:cNvPr>
          <p:cNvSpPr>
            <a:spLocks noGrp="1"/>
          </p:cNvSpPr>
          <p:nvPr>
            <p:ph type="dt" sz="half" idx="10"/>
          </p:nvPr>
        </p:nvSpPr>
        <p:spPr/>
        <p:txBody>
          <a:bodyPr/>
          <a:lstStyle/>
          <a:p>
            <a:fld id="{5F46797C-DFB4-403B-B7ED-15BCF47C00A3}" type="datetimeFigureOut">
              <a:rPr lang="it-IT" smtClean="0"/>
              <a:t>28/10/2023</a:t>
            </a:fld>
            <a:endParaRPr lang="it-IT"/>
          </a:p>
        </p:txBody>
      </p:sp>
      <p:sp>
        <p:nvSpPr>
          <p:cNvPr id="6" name="Segnaposto piè di pagina 5">
            <a:extLst>
              <a:ext uri="{FF2B5EF4-FFF2-40B4-BE49-F238E27FC236}">
                <a16:creationId xmlns:a16="http://schemas.microsoft.com/office/drawing/2014/main" id="{6F39EAE2-F66F-4B73-92C2-6CB054C08DF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F625489-8600-4E8C-87DA-93D5923C1A64}"/>
              </a:ext>
            </a:extLst>
          </p:cNvPr>
          <p:cNvSpPr>
            <a:spLocks noGrp="1"/>
          </p:cNvSpPr>
          <p:nvPr>
            <p:ph type="sldNum" sz="quarter" idx="12"/>
          </p:nvPr>
        </p:nvSpPr>
        <p:spPr/>
        <p:txBody>
          <a:bodyPr/>
          <a:lstStyle/>
          <a:p>
            <a:fld id="{A2F0D225-ECCA-4D02-A82D-459A78C6E388}" type="slidenum">
              <a:rPr lang="it-IT" smtClean="0"/>
              <a:t>‹N›</a:t>
            </a:fld>
            <a:endParaRPr lang="it-IT"/>
          </a:p>
        </p:txBody>
      </p:sp>
    </p:spTree>
    <p:extLst>
      <p:ext uri="{BB962C8B-B14F-4D97-AF65-F5344CB8AC3E}">
        <p14:creationId xmlns:p14="http://schemas.microsoft.com/office/powerpoint/2010/main" val="422523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CA6E72E-41FD-4BC7-842E-348C90CEDC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1AC2E7B-3D3C-449E-95F0-CF5E4C6496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6CD4C8-7679-4BBF-B066-0798B06410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6797C-DFB4-403B-B7ED-15BCF47C00A3}" type="datetimeFigureOut">
              <a:rPr lang="it-IT" smtClean="0"/>
              <a:t>28/10/2023</a:t>
            </a:fld>
            <a:endParaRPr lang="it-IT"/>
          </a:p>
        </p:txBody>
      </p:sp>
      <p:sp>
        <p:nvSpPr>
          <p:cNvPr id="5" name="Segnaposto piè di pagina 4">
            <a:extLst>
              <a:ext uri="{FF2B5EF4-FFF2-40B4-BE49-F238E27FC236}">
                <a16:creationId xmlns:a16="http://schemas.microsoft.com/office/drawing/2014/main" id="{5353E349-3E7A-4AA6-AB9B-A32ED3E6C8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8308D0F-6899-4FF9-AD1D-579264B245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F0D225-ECCA-4D02-A82D-459A78C6E388}" type="slidenum">
              <a:rPr lang="it-IT" smtClean="0"/>
              <a:t>‹N›</a:t>
            </a:fld>
            <a:endParaRPr lang="it-IT"/>
          </a:p>
        </p:txBody>
      </p:sp>
    </p:spTree>
    <p:extLst>
      <p:ext uri="{BB962C8B-B14F-4D97-AF65-F5344CB8AC3E}">
        <p14:creationId xmlns:p14="http://schemas.microsoft.com/office/powerpoint/2010/main" val="62588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it.wikipedia.org/wiki/2_febbraio" TargetMode="External"/><Relationship Id="rId13" Type="http://schemas.openxmlformats.org/officeDocument/2006/relationships/hyperlink" Target="http://it.wikipedia.org/wiki/Galles" TargetMode="External"/><Relationship Id="rId3" Type="http://schemas.openxmlformats.org/officeDocument/2006/relationships/image" Target="../media/image1.jpeg"/><Relationship Id="rId7" Type="http://schemas.openxmlformats.org/officeDocument/2006/relationships/hyperlink" Target="http://it.wikipedia.org/wiki/Penrhyndeudraeth" TargetMode="External"/><Relationship Id="rId12" Type="http://schemas.openxmlformats.org/officeDocument/2006/relationships/hyperlink" Target="http://it.wikipedia.org/wiki/Matematico"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hyperlink" Target="http://it.wikipedia.org/wiki/1872" TargetMode="External"/><Relationship Id="rId11" Type="http://schemas.openxmlformats.org/officeDocument/2006/relationships/hyperlink" Target="http://it.wikipedia.org/wiki/Logica" TargetMode="External"/><Relationship Id="rId5" Type="http://schemas.openxmlformats.org/officeDocument/2006/relationships/hyperlink" Target="http://it.wikipedia.org/wiki/18_maggio" TargetMode="External"/><Relationship Id="rId15" Type="http://schemas.openxmlformats.org/officeDocument/2006/relationships/hyperlink" Target="http://it.wikipedia.org/wiki/Filosofia" TargetMode="External"/><Relationship Id="rId10" Type="http://schemas.openxmlformats.org/officeDocument/2006/relationships/hyperlink" Target="http://it.wikipedia.org/wiki/Filosofo" TargetMode="External"/><Relationship Id="rId4" Type="http://schemas.openxmlformats.org/officeDocument/2006/relationships/hyperlink" Target="http://it.wikipedia.org/w/index.php?title=Trellech&amp;action=edit&amp;redlink=1" TargetMode="External"/><Relationship Id="rId9" Type="http://schemas.openxmlformats.org/officeDocument/2006/relationships/hyperlink" Target="http://it.wikipedia.org/wiki/1970" TargetMode="External"/><Relationship Id="rId14" Type="http://schemas.openxmlformats.org/officeDocument/2006/relationships/hyperlink" Target="http://it.wikipedia.org/wiki/Movimento_pacifist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467745-30A3-4313-AB3E-FE1700B2A3CD}"/>
              </a:ext>
            </a:extLst>
          </p:cNvPr>
          <p:cNvSpPr>
            <a:spLocks noGrp="1"/>
          </p:cNvSpPr>
          <p:nvPr>
            <p:ph type="ctrTitle"/>
          </p:nvPr>
        </p:nvSpPr>
        <p:spPr/>
        <p:txBody>
          <a:bodyPr/>
          <a:lstStyle/>
          <a:p>
            <a:r>
              <a:rPr lang="it-IT" dirty="0"/>
              <a:t>FIL LING 23-24</a:t>
            </a:r>
          </a:p>
        </p:txBody>
      </p:sp>
      <p:sp>
        <p:nvSpPr>
          <p:cNvPr id="3" name="Sottotitolo 2">
            <a:extLst>
              <a:ext uri="{FF2B5EF4-FFF2-40B4-BE49-F238E27FC236}">
                <a16:creationId xmlns:a16="http://schemas.microsoft.com/office/drawing/2014/main" id="{407727D9-AA0D-4595-8C1E-68E85D86C3F5}"/>
              </a:ext>
            </a:extLst>
          </p:cNvPr>
          <p:cNvSpPr>
            <a:spLocks noGrp="1"/>
          </p:cNvSpPr>
          <p:nvPr>
            <p:ph type="subTitle" idx="1"/>
          </p:nvPr>
        </p:nvSpPr>
        <p:spPr/>
        <p:txBody>
          <a:bodyPr/>
          <a:lstStyle/>
          <a:p>
            <a:r>
              <a:rPr lang="it-IT" dirty="0"/>
              <a:t>Lezioni 13-16</a:t>
            </a:r>
          </a:p>
        </p:txBody>
      </p:sp>
    </p:spTree>
    <p:extLst>
      <p:ext uri="{BB962C8B-B14F-4D97-AF65-F5344CB8AC3E}">
        <p14:creationId xmlns:p14="http://schemas.microsoft.com/office/powerpoint/2010/main" val="250166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4">
            <a:extLst>
              <a:ext uri="{FF2B5EF4-FFF2-40B4-BE49-F238E27FC236}">
                <a16:creationId xmlns:a16="http://schemas.microsoft.com/office/drawing/2014/main" id="{F206F5C0-7E15-4CDD-BBA2-F7FCA6345D2F}"/>
              </a:ext>
            </a:extLst>
          </p:cNvPr>
          <p:cNvSpPr>
            <a:spLocks noGrp="1"/>
          </p:cNvSpPr>
          <p:nvPr>
            <p:ph type="title"/>
          </p:nvPr>
        </p:nvSpPr>
        <p:spPr/>
        <p:txBody>
          <a:bodyPr/>
          <a:lstStyle/>
          <a:p>
            <a:pPr eaLnBrk="1" hangingPunct="1"/>
            <a:r>
              <a:rPr lang="it-IT" altLang="it-IT"/>
              <a:t>I tre rompicapo di "On denoting"</a:t>
            </a:r>
          </a:p>
        </p:txBody>
      </p:sp>
      <p:sp>
        <p:nvSpPr>
          <p:cNvPr id="9219" name="Segnaposto contenuto 5">
            <a:extLst>
              <a:ext uri="{FF2B5EF4-FFF2-40B4-BE49-F238E27FC236}">
                <a16:creationId xmlns:a16="http://schemas.microsoft.com/office/drawing/2014/main" id="{9A9BB1DD-6FDF-4C5D-9801-6E4DB49D1790}"/>
              </a:ext>
            </a:extLst>
          </p:cNvPr>
          <p:cNvSpPr>
            <a:spLocks noGrp="1"/>
          </p:cNvSpPr>
          <p:nvPr>
            <p:ph idx="1"/>
          </p:nvPr>
        </p:nvSpPr>
        <p:spPr/>
        <p:txBody>
          <a:bodyPr/>
          <a:lstStyle/>
          <a:p>
            <a:pPr eaLnBrk="1" hangingPunct="1"/>
            <a:r>
              <a:rPr lang="it-IT" altLang="it-IT"/>
              <a:t>Il problema degli esistenziali negativi (già visto)</a:t>
            </a:r>
          </a:p>
          <a:p>
            <a:pPr eaLnBrk="1" hangingPunct="1"/>
            <a:r>
              <a:rPr lang="it-IT" altLang="it-IT"/>
              <a:t>La difficoltà con la legge del terzo escluso per enunciati "su oggetti inesistenti" (da vedere) </a:t>
            </a:r>
          </a:p>
          <a:p>
            <a:pPr eaLnBrk="1" hangingPunct="1"/>
            <a:r>
              <a:rPr lang="it-IT" altLang="it-IT"/>
              <a:t>La difficoltà della legge di Leibniz sull'identità (indiscernibilità degli identici) nei contesti intensionali (già visto)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59CB64-B2E0-4B33-8A4D-DBAD176B0F5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A5735C9-191F-40E2-8B58-56CDB717206B}"/>
              </a:ext>
            </a:extLst>
          </p:cNvPr>
          <p:cNvSpPr>
            <a:spLocks noGrp="1"/>
          </p:cNvSpPr>
          <p:nvPr>
            <p:ph idx="1"/>
          </p:nvPr>
        </p:nvSpPr>
        <p:spPr/>
        <p:txBody>
          <a:bodyPr/>
          <a:lstStyle/>
          <a:p>
            <a:r>
              <a:rPr lang="it-IT" dirty="0"/>
              <a:t>Lezioni 15-16</a:t>
            </a:r>
          </a:p>
          <a:p>
            <a:r>
              <a:rPr lang="it-IT" dirty="0"/>
              <a:t>27/10/23</a:t>
            </a:r>
          </a:p>
        </p:txBody>
      </p:sp>
    </p:spTree>
    <p:extLst>
      <p:ext uri="{BB962C8B-B14F-4D97-AF65-F5344CB8AC3E}">
        <p14:creationId xmlns:p14="http://schemas.microsoft.com/office/powerpoint/2010/main" val="3093411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4">
            <a:extLst>
              <a:ext uri="{FF2B5EF4-FFF2-40B4-BE49-F238E27FC236}">
                <a16:creationId xmlns:a16="http://schemas.microsoft.com/office/drawing/2014/main" id="{F206F5C0-7E15-4CDD-BBA2-F7FCA6345D2F}"/>
              </a:ext>
            </a:extLst>
          </p:cNvPr>
          <p:cNvSpPr>
            <a:spLocks noGrp="1"/>
          </p:cNvSpPr>
          <p:nvPr>
            <p:ph type="title"/>
          </p:nvPr>
        </p:nvSpPr>
        <p:spPr/>
        <p:txBody>
          <a:bodyPr/>
          <a:lstStyle/>
          <a:p>
            <a:pPr eaLnBrk="1" hangingPunct="1"/>
            <a:r>
              <a:rPr lang="it-IT" altLang="it-IT"/>
              <a:t>I tre rompicapo di "On denoting"</a:t>
            </a:r>
          </a:p>
        </p:txBody>
      </p:sp>
      <p:sp>
        <p:nvSpPr>
          <p:cNvPr id="9219" name="Segnaposto contenuto 5">
            <a:extLst>
              <a:ext uri="{FF2B5EF4-FFF2-40B4-BE49-F238E27FC236}">
                <a16:creationId xmlns:a16="http://schemas.microsoft.com/office/drawing/2014/main" id="{9A9BB1DD-6FDF-4C5D-9801-6E4DB49D1790}"/>
              </a:ext>
            </a:extLst>
          </p:cNvPr>
          <p:cNvSpPr>
            <a:spLocks noGrp="1"/>
          </p:cNvSpPr>
          <p:nvPr>
            <p:ph idx="1"/>
          </p:nvPr>
        </p:nvSpPr>
        <p:spPr/>
        <p:txBody>
          <a:bodyPr/>
          <a:lstStyle/>
          <a:p>
            <a:pPr eaLnBrk="1" hangingPunct="1"/>
            <a:r>
              <a:rPr lang="it-IT" altLang="it-IT"/>
              <a:t>Il problema degli esistenziali negativi (già visto)</a:t>
            </a:r>
          </a:p>
          <a:p>
            <a:pPr eaLnBrk="1" hangingPunct="1"/>
            <a:r>
              <a:rPr lang="it-IT" altLang="it-IT"/>
              <a:t>La difficoltà con la legge del terzo escluso per enunciati "su oggetti inesistenti" (da vedere) </a:t>
            </a:r>
          </a:p>
          <a:p>
            <a:pPr eaLnBrk="1" hangingPunct="1"/>
            <a:r>
              <a:rPr lang="it-IT" altLang="it-IT"/>
              <a:t>La difficoltà della legge di Leibniz sull'identità (indiscernibilità degli identici) nei contesti intensionali (già visto) </a:t>
            </a:r>
          </a:p>
        </p:txBody>
      </p:sp>
    </p:spTree>
    <p:extLst>
      <p:ext uri="{BB962C8B-B14F-4D97-AF65-F5344CB8AC3E}">
        <p14:creationId xmlns:p14="http://schemas.microsoft.com/office/powerpoint/2010/main" val="124645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a:extLst>
              <a:ext uri="{FF2B5EF4-FFF2-40B4-BE49-F238E27FC236}">
                <a16:creationId xmlns:a16="http://schemas.microsoft.com/office/drawing/2014/main" id="{4D6CE4C7-EC71-48EF-B81B-4D35BE4A270D}"/>
              </a:ext>
            </a:extLst>
          </p:cNvPr>
          <p:cNvSpPr>
            <a:spLocks noGrp="1"/>
          </p:cNvSpPr>
          <p:nvPr>
            <p:ph type="title"/>
          </p:nvPr>
        </p:nvSpPr>
        <p:spPr/>
        <p:txBody>
          <a:bodyPr/>
          <a:lstStyle/>
          <a:p>
            <a:pPr eaLnBrk="1" hangingPunct="1"/>
            <a:r>
              <a:rPr lang="it-IT" altLang="it-IT"/>
              <a:t>Esistenziali negativi</a:t>
            </a:r>
          </a:p>
        </p:txBody>
      </p:sp>
      <p:sp>
        <p:nvSpPr>
          <p:cNvPr id="12291" name="Segnaposto contenuto 2">
            <a:extLst>
              <a:ext uri="{FF2B5EF4-FFF2-40B4-BE49-F238E27FC236}">
                <a16:creationId xmlns:a16="http://schemas.microsoft.com/office/drawing/2014/main" id="{221B2F9B-DDC4-4925-BE4C-8EE3FB9BCC36}"/>
              </a:ext>
            </a:extLst>
          </p:cNvPr>
          <p:cNvSpPr>
            <a:spLocks noGrp="1"/>
          </p:cNvSpPr>
          <p:nvPr>
            <p:ph idx="1"/>
          </p:nvPr>
        </p:nvSpPr>
        <p:spPr/>
        <p:txBody>
          <a:bodyPr/>
          <a:lstStyle/>
          <a:p>
            <a:pPr eaLnBrk="1" hangingPunct="1"/>
            <a:r>
              <a:rPr lang="it-IT" altLang="it-IT"/>
              <a:t>il cavallo alato esiste = esiste almeno un cavallo alato ed esiste al massimo un cavallo alato</a:t>
            </a:r>
          </a:p>
          <a:p>
            <a:pPr eaLnBrk="1" hangingPunct="1"/>
            <a:r>
              <a:rPr lang="it-IT" altLang="it-IT"/>
              <a:t>il cavallo alato non esiste = è falso che: esiste almeno un cavallo alato ed esiste al massimo un cavallo alato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a:extLst>
              <a:ext uri="{FF2B5EF4-FFF2-40B4-BE49-F238E27FC236}">
                <a16:creationId xmlns:a16="http://schemas.microsoft.com/office/drawing/2014/main" id="{ACD4068E-B153-4613-BDC1-B635494BFD45}"/>
              </a:ext>
            </a:extLst>
          </p:cNvPr>
          <p:cNvSpPr>
            <a:spLocks noGrp="1"/>
          </p:cNvSpPr>
          <p:nvPr>
            <p:ph type="title"/>
          </p:nvPr>
        </p:nvSpPr>
        <p:spPr/>
        <p:txBody>
          <a:bodyPr/>
          <a:lstStyle/>
          <a:p>
            <a:pPr eaLnBrk="1" hangingPunct="1"/>
            <a:r>
              <a:rPr lang="it-IT" altLang="it-IT"/>
              <a:t>Esistenziali negativi (2)</a:t>
            </a:r>
          </a:p>
        </p:txBody>
      </p:sp>
      <p:sp>
        <p:nvSpPr>
          <p:cNvPr id="14339" name="Segnaposto contenuto 2">
            <a:extLst>
              <a:ext uri="{FF2B5EF4-FFF2-40B4-BE49-F238E27FC236}">
                <a16:creationId xmlns:a16="http://schemas.microsoft.com/office/drawing/2014/main" id="{1AEC7235-D1C9-47F9-978F-34A185F27151}"/>
              </a:ext>
            </a:extLst>
          </p:cNvPr>
          <p:cNvSpPr>
            <a:spLocks noGrp="1"/>
          </p:cNvSpPr>
          <p:nvPr>
            <p:ph idx="1"/>
          </p:nvPr>
        </p:nvSpPr>
        <p:spPr/>
        <p:txBody>
          <a:bodyPr/>
          <a:lstStyle/>
          <a:p>
            <a:pPr eaLnBrk="1" hangingPunct="1"/>
            <a:r>
              <a:rPr lang="it-IT" altLang="it-IT"/>
              <a:t>Per esprimere la condizione di attribuzione ammetteremo che "esiste" si può anche intendere come esprimente una proprietà banale posseduta da tutti, per esempio, l'essere autoidentico.</a:t>
            </a:r>
          </a:p>
          <a:p>
            <a:pPr eaLnBrk="1" hangingPunct="1"/>
            <a:r>
              <a:rPr lang="it-IT" altLang="it-IT"/>
              <a:t>Detto questo, possiamo vedere che "il cavallo alato non esiste" si può considerare ambiguo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a:extLst>
              <a:ext uri="{FF2B5EF4-FFF2-40B4-BE49-F238E27FC236}">
                <a16:creationId xmlns:a16="http://schemas.microsoft.com/office/drawing/2014/main" id="{A9CE0941-909D-476E-95DE-45FD91F358C0}"/>
              </a:ext>
            </a:extLst>
          </p:cNvPr>
          <p:cNvSpPr>
            <a:spLocks noGrp="1"/>
          </p:cNvSpPr>
          <p:nvPr>
            <p:ph type="title"/>
          </p:nvPr>
        </p:nvSpPr>
        <p:spPr/>
        <p:txBody>
          <a:bodyPr rtlCol="0">
            <a:normAutofit/>
          </a:bodyPr>
          <a:lstStyle/>
          <a:p>
            <a:pPr>
              <a:defRPr/>
            </a:pPr>
            <a:r>
              <a:rPr lang="it-IT"/>
              <a:t>Ambiguità degli esistenziali negativi</a:t>
            </a:r>
          </a:p>
        </p:txBody>
      </p:sp>
      <p:sp>
        <p:nvSpPr>
          <p:cNvPr id="3" name="Segnaposto contenuto 2">
            <a:extLst>
              <a:ext uri="{FF2B5EF4-FFF2-40B4-BE49-F238E27FC236}">
                <a16:creationId xmlns:a16="http://schemas.microsoft.com/office/drawing/2014/main" id="{6C737522-BCCC-4C70-8D57-4DD934FC88A6}"/>
              </a:ext>
            </a:extLst>
          </p:cNvPr>
          <p:cNvSpPr>
            <a:spLocks noGrp="1"/>
          </p:cNvSpPr>
          <p:nvPr>
            <p:ph idx="1"/>
          </p:nvPr>
        </p:nvSpPr>
        <p:spPr/>
        <p:txBody>
          <a:bodyPr rtlCol="0">
            <a:normAutofit/>
          </a:bodyPr>
          <a:lstStyle/>
          <a:p>
            <a:pPr>
              <a:defRPr/>
            </a:pPr>
            <a:r>
              <a:rPr lang="it-IT" dirty="0"/>
              <a:t>Possiamo sintetizzare le condizioni di esistenza e unicità sfruttando l'avverbio "esattamente" ed usando una variabile, "x".</a:t>
            </a:r>
          </a:p>
          <a:p>
            <a:pPr>
              <a:defRPr/>
            </a:pPr>
            <a:r>
              <a:rPr lang="it-IT" dirty="0"/>
              <a:t>Ambito ristretto della negazione: esiste esattamente un x che è cavallo alato tale che è falso che x = </a:t>
            </a:r>
            <a:r>
              <a:rPr lang="it-IT" dirty="0" err="1"/>
              <a:t>x</a:t>
            </a:r>
            <a:r>
              <a:rPr lang="it-IT" dirty="0"/>
              <a:t> . Secondo questa interpretazione la frase è falsa, addirittura contraddittoria.</a:t>
            </a:r>
          </a:p>
          <a:p>
            <a:pPr>
              <a:defRPr/>
            </a:pPr>
            <a:r>
              <a:rPr lang="it-IT" dirty="0"/>
              <a:t>Ambito ampio della negazione: non è vero che: esiste esattamente un x che è cavallo alato tale che x = x. Secondo questa interpretazione la frase è vera.</a:t>
            </a:r>
          </a:p>
          <a:p>
            <a:pPr>
              <a:defRPr/>
            </a:pP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397F40AA-8361-4818-9DA8-1545A04C6BD6}"/>
              </a:ext>
            </a:extLst>
          </p:cNvPr>
          <p:cNvSpPr>
            <a:spLocks noGrp="1"/>
          </p:cNvSpPr>
          <p:nvPr>
            <p:ph type="title"/>
          </p:nvPr>
        </p:nvSpPr>
        <p:spPr/>
        <p:txBody>
          <a:bodyPr/>
          <a:lstStyle/>
          <a:p>
            <a:pPr eaLnBrk="1" hangingPunct="1"/>
            <a:r>
              <a:rPr lang="it-IT" altLang="it-IT"/>
              <a:t>Legge del terzo escluso</a:t>
            </a:r>
          </a:p>
        </p:txBody>
      </p:sp>
      <p:sp>
        <p:nvSpPr>
          <p:cNvPr id="3" name="Segnaposto contenuto 2">
            <a:extLst>
              <a:ext uri="{FF2B5EF4-FFF2-40B4-BE49-F238E27FC236}">
                <a16:creationId xmlns:a16="http://schemas.microsoft.com/office/drawing/2014/main" id="{6B059B39-0163-4BE2-A170-B65625451C1E}"/>
              </a:ext>
            </a:extLst>
          </p:cNvPr>
          <p:cNvSpPr>
            <a:spLocks noGrp="1"/>
          </p:cNvSpPr>
          <p:nvPr>
            <p:ph sz="half" idx="1"/>
          </p:nvPr>
        </p:nvSpPr>
        <p:spPr/>
        <p:txBody>
          <a:bodyPr rtlCol="0">
            <a:normAutofit fontScale="92500" lnSpcReduction="20000"/>
          </a:bodyPr>
          <a:lstStyle/>
          <a:p>
            <a:pPr>
              <a:defRPr/>
            </a:pPr>
            <a:r>
              <a:rPr lang="en-US" dirty="0"/>
              <a:t>From Russell's "On Denoting":</a:t>
            </a:r>
            <a:br>
              <a:rPr lang="en-US" dirty="0"/>
            </a:br>
            <a:br>
              <a:rPr lang="en-US" dirty="0"/>
            </a:br>
            <a:r>
              <a:rPr lang="en-US" dirty="0"/>
              <a:t>By the law of excluded middle, either "A is B" or "A is not B" must be true. Hence either "the present King of France is bald" or "the present King of France is not bald" must be true. Yet if we enumerated the things that are bald, and then the things that are not bald, we should not find the present King of France in either list. Hegelians, who love a synthesis, will probably conclude that he wears a wig. </a:t>
            </a:r>
          </a:p>
          <a:p>
            <a:pPr>
              <a:defRPr/>
            </a:pPr>
            <a:endParaRPr lang="it-IT" dirty="0"/>
          </a:p>
        </p:txBody>
      </p:sp>
      <p:pic>
        <p:nvPicPr>
          <p:cNvPr id="18436" name="Picture 2" descr="C:\Users\utente\Pictures\1810469193_d8eb4b1bb1_m[1].jpg">
            <a:extLst>
              <a:ext uri="{FF2B5EF4-FFF2-40B4-BE49-F238E27FC236}">
                <a16:creationId xmlns:a16="http://schemas.microsoft.com/office/drawing/2014/main" id="{38337B9A-BF08-44A4-BD88-33940C9A3A84}"/>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630989" y="2816225"/>
            <a:ext cx="1285875" cy="17145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a:extLst>
              <a:ext uri="{FF2B5EF4-FFF2-40B4-BE49-F238E27FC236}">
                <a16:creationId xmlns:a16="http://schemas.microsoft.com/office/drawing/2014/main" id="{59E3B9B6-0C92-4508-804E-D09F84F922C7}"/>
              </a:ext>
            </a:extLst>
          </p:cNvPr>
          <p:cNvSpPr>
            <a:spLocks noGrp="1"/>
          </p:cNvSpPr>
          <p:nvPr>
            <p:ph type="title"/>
          </p:nvPr>
        </p:nvSpPr>
        <p:spPr/>
        <p:txBody>
          <a:bodyPr/>
          <a:lstStyle/>
          <a:p>
            <a:pPr eaLnBrk="1" hangingPunct="1"/>
            <a:r>
              <a:rPr lang="it-IT" altLang="it-IT"/>
              <a:t>Legge del terzo escluso (2)</a:t>
            </a:r>
          </a:p>
        </p:txBody>
      </p:sp>
      <p:sp>
        <p:nvSpPr>
          <p:cNvPr id="20483" name="Segnaposto contenuto 2">
            <a:extLst>
              <a:ext uri="{FF2B5EF4-FFF2-40B4-BE49-F238E27FC236}">
                <a16:creationId xmlns:a16="http://schemas.microsoft.com/office/drawing/2014/main" id="{21DD5A5A-FD11-4BDB-82DA-AE5BC114575D}"/>
              </a:ext>
            </a:extLst>
          </p:cNvPr>
          <p:cNvSpPr>
            <a:spLocks noGrp="1"/>
          </p:cNvSpPr>
          <p:nvPr>
            <p:ph idx="1"/>
          </p:nvPr>
        </p:nvSpPr>
        <p:spPr/>
        <p:txBody>
          <a:bodyPr/>
          <a:lstStyle/>
          <a:p>
            <a:pPr eaLnBrk="1" hangingPunct="1"/>
            <a:r>
              <a:rPr lang="it-IT" altLang="it-IT"/>
              <a:t>Il problema: per questa legge, un enunciato tra (1) e (2) deve essere vero, ma se uno dei due è vero, sembrerebbe che si possa attribuire veridicamente una proprietà ad un oggetto (Frege sacrifica la legge)</a:t>
            </a:r>
          </a:p>
          <a:p>
            <a:pPr eaLnBrk="1" hangingPunct="1"/>
            <a:r>
              <a:rPr lang="it-IT" altLang="it-IT"/>
              <a:t>(1) l'attuale re di Francia è calvo</a:t>
            </a:r>
          </a:p>
          <a:p>
            <a:pPr eaLnBrk="1" hangingPunct="1"/>
            <a:r>
              <a:rPr lang="it-IT" altLang="it-IT"/>
              <a:t>(2) l'attuale re di Francia non è calvo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a:extLst>
              <a:ext uri="{FF2B5EF4-FFF2-40B4-BE49-F238E27FC236}">
                <a16:creationId xmlns:a16="http://schemas.microsoft.com/office/drawing/2014/main" id="{5FE8FD95-227C-4548-9874-8625DE42C162}"/>
              </a:ext>
            </a:extLst>
          </p:cNvPr>
          <p:cNvSpPr>
            <a:spLocks noGrp="1"/>
          </p:cNvSpPr>
          <p:nvPr>
            <p:ph type="title"/>
          </p:nvPr>
        </p:nvSpPr>
        <p:spPr/>
        <p:txBody>
          <a:bodyPr/>
          <a:lstStyle/>
          <a:p>
            <a:pPr eaLnBrk="1" hangingPunct="1"/>
            <a:r>
              <a:rPr lang="it-IT" altLang="it-IT"/>
              <a:t>La soluzione</a:t>
            </a:r>
          </a:p>
        </p:txBody>
      </p:sp>
      <p:sp>
        <p:nvSpPr>
          <p:cNvPr id="3" name="Segnaposto contenuto 2">
            <a:extLst>
              <a:ext uri="{FF2B5EF4-FFF2-40B4-BE49-F238E27FC236}">
                <a16:creationId xmlns:a16="http://schemas.microsoft.com/office/drawing/2014/main" id="{26CA62C8-0C1D-4BFD-B4BF-386108B81899}"/>
              </a:ext>
            </a:extLst>
          </p:cNvPr>
          <p:cNvSpPr>
            <a:spLocks noGrp="1"/>
          </p:cNvSpPr>
          <p:nvPr>
            <p:ph idx="1"/>
          </p:nvPr>
        </p:nvSpPr>
        <p:spPr/>
        <p:txBody>
          <a:bodyPr rtlCol="0">
            <a:normAutofit/>
          </a:bodyPr>
          <a:lstStyle/>
          <a:p>
            <a:pPr>
              <a:defRPr/>
            </a:pPr>
            <a:r>
              <a:rPr lang="it-IT" dirty="0"/>
              <a:t>Applicando la teoria delle descrizioni otteniamo:</a:t>
            </a:r>
          </a:p>
          <a:p>
            <a:pPr>
              <a:defRPr/>
            </a:pPr>
            <a:r>
              <a:rPr lang="it-IT" dirty="0"/>
              <a:t>(2a) Non è vero che: esiste esattamente un attuale re di Francia ed è calvo [proposizione vera e che permette di salvare la legge del terzo escluso, senza impegno ad un oggetto inesistente]</a:t>
            </a:r>
          </a:p>
          <a:p>
            <a:pPr>
              <a:defRPr/>
            </a:pPr>
            <a:r>
              <a:rPr lang="it-IT" dirty="0"/>
              <a:t>(2r) esiste esattamente un attuale re di Francia e non è calvo [proposizione falsa. NB: la sua negazione è la proposizione vera: Non è vero che: esiste esattamente un attuale re di Francia e non è calvo]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a:extLst>
              <a:ext uri="{FF2B5EF4-FFF2-40B4-BE49-F238E27FC236}">
                <a16:creationId xmlns:a16="http://schemas.microsoft.com/office/drawing/2014/main" id="{750D9FB8-192C-4782-B363-74D488F0BDEC}"/>
              </a:ext>
            </a:extLst>
          </p:cNvPr>
          <p:cNvSpPr>
            <a:spLocks noGrp="1"/>
          </p:cNvSpPr>
          <p:nvPr>
            <p:ph type="title"/>
          </p:nvPr>
        </p:nvSpPr>
        <p:spPr/>
        <p:txBody>
          <a:bodyPr rtlCol="0">
            <a:normAutofit/>
          </a:bodyPr>
          <a:lstStyle/>
          <a:p>
            <a:pPr>
              <a:defRPr/>
            </a:pPr>
            <a:r>
              <a:rPr lang="it-IT"/>
              <a:t>Trattamento dei contesti intensionali in Russell</a:t>
            </a:r>
          </a:p>
        </p:txBody>
      </p:sp>
      <p:sp>
        <p:nvSpPr>
          <p:cNvPr id="3" name="Segnaposto contenuto 2">
            <a:extLst>
              <a:ext uri="{FF2B5EF4-FFF2-40B4-BE49-F238E27FC236}">
                <a16:creationId xmlns:a16="http://schemas.microsoft.com/office/drawing/2014/main" id="{A1837053-6E49-42EB-BEC8-ECF53C585F5D}"/>
              </a:ext>
            </a:extLst>
          </p:cNvPr>
          <p:cNvSpPr>
            <a:spLocks noGrp="1"/>
          </p:cNvSpPr>
          <p:nvPr>
            <p:ph idx="1"/>
          </p:nvPr>
        </p:nvSpPr>
        <p:spPr/>
        <p:txBody>
          <a:bodyPr rtlCol="0">
            <a:normAutofit/>
          </a:bodyPr>
          <a:lstStyle/>
          <a:p>
            <a:pPr>
              <a:defRPr/>
            </a:pPr>
            <a:r>
              <a:rPr lang="it-IT" dirty="0"/>
              <a:t>(1) Giovanni crede che la stella della sera appare alla sera</a:t>
            </a:r>
          </a:p>
          <a:p>
            <a:pPr>
              <a:defRPr/>
            </a:pPr>
            <a:r>
              <a:rPr lang="it-IT" dirty="0"/>
              <a:t>(2) la stella della sera è la stella del mattino</a:t>
            </a:r>
          </a:p>
          <a:p>
            <a:pPr>
              <a:defRPr/>
            </a:pPr>
            <a:r>
              <a:rPr lang="it-IT" dirty="0"/>
              <a:t>LL. se x = y e A, allora A(x/y)</a:t>
            </a:r>
          </a:p>
          <a:p>
            <a:pPr>
              <a:defRPr/>
            </a:pPr>
            <a:r>
              <a:rPr lang="it-IT" dirty="0"/>
              <a:t>? (3) Giovanni crede che la stella del mattino appare alla sera</a:t>
            </a:r>
          </a:p>
          <a:p>
            <a:pPr>
              <a:defRPr/>
            </a:pPr>
            <a:r>
              <a:rPr lang="it-IT" dirty="0"/>
              <a:t>Secondo Russell non possiamo derivare (3) perché (2) non ha la forma "a = b"</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1CB1A2-3793-46B2-9224-E7E0E4BA99D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720F19E-3BCD-43B0-817C-19AB0AB02708}"/>
              </a:ext>
            </a:extLst>
          </p:cNvPr>
          <p:cNvSpPr>
            <a:spLocks noGrp="1"/>
          </p:cNvSpPr>
          <p:nvPr>
            <p:ph idx="1"/>
          </p:nvPr>
        </p:nvSpPr>
        <p:spPr/>
        <p:txBody>
          <a:bodyPr/>
          <a:lstStyle/>
          <a:p>
            <a:r>
              <a:rPr lang="it-IT" dirty="0"/>
              <a:t>Lezioni 13-14</a:t>
            </a:r>
          </a:p>
          <a:p>
            <a:r>
              <a:rPr lang="it-IT" dirty="0"/>
              <a:t>26/10/23</a:t>
            </a:r>
          </a:p>
          <a:p>
            <a:endParaRPr lang="it-IT" dirty="0"/>
          </a:p>
        </p:txBody>
      </p:sp>
    </p:spTree>
    <p:extLst>
      <p:ext uri="{BB962C8B-B14F-4D97-AF65-F5344CB8AC3E}">
        <p14:creationId xmlns:p14="http://schemas.microsoft.com/office/powerpoint/2010/main" val="1891381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B5AA3E-C23C-4CCE-A086-A0FA8C3CEA63}"/>
              </a:ext>
            </a:extLst>
          </p:cNvPr>
          <p:cNvSpPr>
            <a:spLocks noGrp="1"/>
          </p:cNvSpPr>
          <p:nvPr>
            <p:ph type="title"/>
          </p:nvPr>
        </p:nvSpPr>
        <p:spPr/>
        <p:txBody>
          <a:bodyPr/>
          <a:lstStyle/>
          <a:p>
            <a:r>
              <a:rPr lang="it-IT" dirty="0"/>
              <a:t>memorandum</a:t>
            </a:r>
          </a:p>
        </p:txBody>
      </p:sp>
      <p:sp>
        <p:nvSpPr>
          <p:cNvPr id="3" name="Segnaposto contenuto 2">
            <a:extLst>
              <a:ext uri="{FF2B5EF4-FFF2-40B4-BE49-F238E27FC236}">
                <a16:creationId xmlns:a16="http://schemas.microsoft.com/office/drawing/2014/main" id="{64CE286C-5817-4DF4-A0B7-ED1B2F442029}"/>
              </a:ext>
            </a:extLst>
          </p:cNvPr>
          <p:cNvSpPr>
            <a:spLocks noGrp="1"/>
          </p:cNvSpPr>
          <p:nvPr>
            <p:ph idx="1"/>
          </p:nvPr>
        </p:nvSpPr>
        <p:spPr/>
        <p:txBody>
          <a:bodyPr/>
          <a:lstStyle/>
          <a:p>
            <a:r>
              <a:rPr lang="it-IT" dirty="0"/>
              <a:t>vi ricordo che DOPO la prossima settimana ci sarà una sosta:</a:t>
            </a:r>
          </a:p>
          <a:p>
            <a:r>
              <a:rPr lang="it-IT" dirty="0"/>
              <a:t>non farò lezioni 9 e 10 novembre</a:t>
            </a:r>
          </a:p>
        </p:txBody>
      </p:sp>
    </p:spTree>
    <p:extLst>
      <p:ext uri="{BB962C8B-B14F-4D97-AF65-F5344CB8AC3E}">
        <p14:creationId xmlns:p14="http://schemas.microsoft.com/office/powerpoint/2010/main" val="2299086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a:extLst>
              <a:ext uri="{FF2B5EF4-FFF2-40B4-BE49-F238E27FC236}">
                <a16:creationId xmlns:a16="http://schemas.microsoft.com/office/drawing/2014/main" id="{6B9E5AA1-B1B6-47E5-9F72-F939EEBD28BF}"/>
              </a:ext>
            </a:extLst>
          </p:cNvPr>
          <p:cNvSpPr>
            <a:spLocks noGrp="1"/>
          </p:cNvSpPr>
          <p:nvPr>
            <p:ph type="title"/>
          </p:nvPr>
        </p:nvSpPr>
        <p:spPr/>
        <p:txBody>
          <a:bodyPr/>
          <a:lstStyle/>
          <a:p>
            <a:pPr eaLnBrk="1" hangingPunct="1"/>
            <a:r>
              <a:rPr lang="it-IT" altLang="it-IT" dirty="0"/>
              <a:t>Tesi semantiche in </a:t>
            </a:r>
            <a:r>
              <a:rPr lang="it-IT" altLang="it-IT" dirty="0" err="1"/>
              <a:t>Meinong</a:t>
            </a:r>
            <a:endParaRPr lang="it-IT" altLang="it-IT" dirty="0"/>
          </a:p>
        </p:txBody>
      </p:sp>
      <p:sp>
        <p:nvSpPr>
          <p:cNvPr id="3" name="Segnaposto contenuto 2">
            <a:extLst>
              <a:ext uri="{FF2B5EF4-FFF2-40B4-BE49-F238E27FC236}">
                <a16:creationId xmlns:a16="http://schemas.microsoft.com/office/drawing/2014/main" id="{07DAED3C-2E31-45E4-85D2-58EDE78B900C}"/>
              </a:ext>
            </a:extLst>
          </p:cNvPr>
          <p:cNvSpPr>
            <a:spLocks noGrp="1"/>
          </p:cNvSpPr>
          <p:nvPr>
            <p:ph idx="1"/>
          </p:nvPr>
        </p:nvSpPr>
        <p:spPr/>
        <p:txBody>
          <a:bodyPr>
            <a:normAutofit/>
          </a:bodyPr>
          <a:lstStyle/>
          <a:p>
            <a:pPr eaLnBrk="1" hangingPunct="1">
              <a:buFont typeface="Arial" charset="0"/>
              <a:buChar char="•"/>
              <a:defRPr/>
            </a:pPr>
            <a:r>
              <a:rPr lang="it-IT" dirty="0"/>
              <a:t>ogni termine singolare denota un oggetto; in particolare, un termine singolare «il </a:t>
            </a:r>
            <a:r>
              <a:rPr lang="it-IT" i="1" dirty="0"/>
              <a:t>P</a:t>
            </a:r>
            <a:r>
              <a:rPr lang="it-IT" dirty="0"/>
              <a:t>1 ... </a:t>
            </a:r>
            <a:r>
              <a:rPr lang="it-IT" i="1" dirty="0" err="1"/>
              <a:t>Pn</a:t>
            </a:r>
            <a:r>
              <a:rPr lang="it-IT" dirty="0"/>
              <a:t>» denota un oggetto che gode di ciascuna delle proprietà espresse, rispettivamente, dai predicati «</a:t>
            </a:r>
            <a:r>
              <a:rPr lang="it-IT" i="1" dirty="0"/>
              <a:t>P</a:t>
            </a:r>
            <a:r>
              <a:rPr lang="it-IT" dirty="0"/>
              <a:t>1», ..., «</a:t>
            </a:r>
            <a:r>
              <a:rPr lang="it-IT" i="1" dirty="0" err="1"/>
              <a:t>Pn</a:t>
            </a:r>
            <a:r>
              <a:rPr lang="it-IT" dirty="0"/>
              <a:t>».</a:t>
            </a:r>
          </a:p>
          <a:p>
            <a:pPr eaLnBrk="1" hangingPunct="1">
              <a:buFont typeface="Arial" charset="0"/>
              <a:buChar char="•"/>
              <a:defRPr/>
            </a:pPr>
            <a:r>
              <a:rPr lang="it-IT" dirty="0"/>
              <a:t>Ogni enunciato singolare esplicitamente (o implicitamente) analitico è necessariamente vero.</a:t>
            </a:r>
          </a:p>
          <a:p>
            <a:pPr eaLnBrk="1" hangingPunct="1">
              <a:buFont typeface="Arial" charset="0"/>
              <a:buChar char="•"/>
              <a:defRPr/>
            </a:pPr>
            <a:r>
              <a:rPr lang="it-IT" dirty="0"/>
              <a:t>Il cavallo alato è alato</a:t>
            </a:r>
          </a:p>
          <a:p>
            <a:pPr eaLnBrk="1" hangingPunct="1">
              <a:buFont typeface="Arial" charset="0"/>
              <a:buChar char="•"/>
              <a:defRPr/>
            </a:pPr>
            <a:r>
              <a:rPr lang="it-IT" dirty="0"/>
              <a:t>Il cavallo alato è un mammifero</a:t>
            </a:r>
          </a:p>
          <a:p>
            <a:pPr eaLnBrk="1" hangingPunct="1">
              <a:buFont typeface="Arial" charset="0"/>
              <a:buChar char="•"/>
              <a:defRPr/>
            </a:pP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a:extLst>
              <a:ext uri="{FF2B5EF4-FFF2-40B4-BE49-F238E27FC236}">
                <a16:creationId xmlns:a16="http://schemas.microsoft.com/office/drawing/2014/main" id="{7969FF4D-2A2B-4D95-B9A0-DC316FA4E4E1}"/>
              </a:ext>
            </a:extLst>
          </p:cNvPr>
          <p:cNvSpPr>
            <a:spLocks noGrp="1"/>
          </p:cNvSpPr>
          <p:nvPr>
            <p:ph type="title"/>
          </p:nvPr>
        </p:nvSpPr>
        <p:spPr/>
        <p:txBody>
          <a:bodyPr/>
          <a:lstStyle/>
          <a:p>
            <a:pPr eaLnBrk="1" hangingPunct="1"/>
            <a:r>
              <a:rPr lang="it-IT" altLang="it-IT" dirty="0"/>
              <a:t>Che direbbe </a:t>
            </a:r>
            <a:r>
              <a:rPr lang="it-IT" altLang="it-IT" dirty="0" err="1"/>
              <a:t>Meinong</a:t>
            </a:r>
            <a:r>
              <a:rPr lang="it-IT" altLang="it-IT" dirty="0"/>
              <a:t> su questi enunciati?</a:t>
            </a:r>
          </a:p>
        </p:txBody>
      </p:sp>
      <p:sp>
        <p:nvSpPr>
          <p:cNvPr id="3" name="Segnaposto contenuto 2">
            <a:extLst>
              <a:ext uri="{FF2B5EF4-FFF2-40B4-BE49-F238E27FC236}">
                <a16:creationId xmlns:a16="http://schemas.microsoft.com/office/drawing/2014/main" id="{BF2B2155-AFC8-4B1B-83E6-92A82E2F884D}"/>
              </a:ext>
            </a:extLst>
          </p:cNvPr>
          <p:cNvSpPr>
            <a:spLocks noGrp="1"/>
          </p:cNvSpPr>
          <p:nvPr>
            <p:ph idx="1"/>
          </p:nvPr>
        </p:nvSpPr>
        <p:spPr/>
        <p:txBody>
          <a:bodyPr/>
          <a:lstStyle/>
          <a:p>
            <a:pPr eaLnBrk="1" hangingPunct="1"/>
            <a:r>
              <a:rPr lang="it-IT" altLang="it-IT"/>
              <a:t>Il cavallo alato pesa 2 tonnellate</a:t>
            </a:r>
          </a:p>
          <a:p>
            <a:pPr eaLnBrk="1" hangingPunct="1"/>
            <a:r>
              <a:rPr lang="it-IT" altLang="it-IT"/>
              <a:t>La moglie di Mohammed è persiana [assumiamo che Mohammed ha due mogli, una persiana ed una araba]</a:t>
            </a:r>
          </a:p>
          <a:p>
            <a:pPr eaLnBrk="1" hangingPunct="1"/>
            <a:r>
              <a:rPr lang="it-IT" altLang="it-IT"/>
              <a:t>I termini denotano oggetti incompleti</a:t>
            </a:r>
          </a:p>
          <a:p>
            <a:pPr eaLnBrk="1" hangingPunct="1"/>
            <a:r>
              <a:rPr lang="it-IT" altLang="it-IT"/>
              <a:t>Gli enunciati sono né veri né falsi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a:extLst>
              <a:ext uri="{FF2B5EF4-FFF2-40B4-BE49-F238E27FC236}">
                <a16:creationId xmlns:a16="http://schemas.microsoft.com/office/drawing/2014/main" id="{8A7335D3-A47C-4576-8F37-FF3C92E9C240}"/>
              </a:ext>
            </a:extLst>
          </p:cNvPr>
          <p:cNvSpPr>
            <a:spLocks noGrp="1"/>
          </p:cNvSpPr>
          <p:nvPr>
            <p:ph type="title"/>
          </p:nvPr>
        </p:nvSpPr>
        <p:spPr/>
        <p:txBody>
          <a:bodyPr/>
          <a:lstStyle/>
          <a:p>
            <a:pPr eaLnBrk="1" hangingPunct="1"/>
            <a:r>
              <a:rPr lang="it-IT" altLang="it-IT"/>
              <a:t>Bertrand Russell</a:t>
            </a:r>
          </a:p>
        </p:txBody>
      </p:sp>
      <p:pic>
        <p:nvPicPr>
          <p:cNvPr id="3075" name="Picture 2" descr="C:\Users\utente\Pictures\russell.jpg">
            <a:extLst>
              <a:ext uri="{FF2B5EF4-FFF2-40B4-BE49-F238E27FC236}">
                <a16:creationId xmlns:a16="http://schemas.microsoft.com/office/drawing/2014/main" id="{ECDF44A4-38E3-458C-ADED-E4488EB2674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151563" y="1970088"/>
            <a:ext cx="2228850" cy="2571750"/>
          </a:xfrm>
        </p:spPr>
      </p:pic>
      <p:sp>
        <p:nvSpPr>
          <p:cNvPr id="3076" name="Segnaposto testo 6">
            <a:extLst>
              <a:ext uri="{FF2B5EF4-FFF2-40B4-BE49-F238E27FC236}">
                <a16:creationId xmlns:a16="http://schemas.microsoft.com/office/drawing/2014/main" id="{16E371CE-5922-469D-AD4B-48A9E4FD378B}"/>
              </a:ext>
            </a:extLst>
          </p:cNvPr>
          <p:cNvSpPr>
            <a:spLocks noGrp="1"/>
          </p:cNvSpPr>
          <p:nvPr>
            <p:ph type="body" sz="half" idx="2"/>
          </p:nvPr>
        </p:nvSpPr>
        <p:spPr/>
        <p:txBody>
          <a:bodyPr/>
          <a:lstStyle/>
          <a:p>
            <a:pPr eaLnBrk="1" hangingPunct="1"/>
            <a:r>
              <a:rPr lang="it-IT" altLang="it-IT" b="1"/>
              <a:t>Bertrand Arthur William Russell</a:t>
            </a:r>
            <a:r>
              <a:rPr lang="it-IT" altLang="it-IT"/>
              <a:t>, terzo conte Russell (</a:t>
            </a:r>
            <a:r>
              <a:rPr lang="it-IT" altLang="it-IT">
                <a:hlinkClick r:id="rId4" action="ppaction://hlinkfile" tooltip="Trellech (pagina inesistente)"/>
              </a:rPr>
              <a:t>Trellech</a:t>
            </a:r>
            <a:r>
              <a:rPr lang="it-IT" altLang="it-IT"/>
              <a:t>, </a:t>
            </a:r>
            <a:r>
              <a:rPr lang="it-IT" altLang="it-IT">
                <a:hlinkClick r:id="rId5" action="ppaction://hlinkfile" tooltip="18 maggio"/>
              </a:rPr>
              <a:t>18 maggio</a:t>
            </a:r>
            <a:r>
              <a:rPr lang="it-IT" altLang="it-IT"/>
              <a:t> </a:t>
            </a:r>
            <a:r>
              <a:rPr lang="it-IT" altLang="it-IT">
                <a:hlinkClick r:id="rId6" action="ppaction://hlinkfile" tooltip="1872"/>
              </a:rPr>
              <a:t>1872</a:t>
            </a:r>
            <a:r>
              <a:rPr lang="it-IT" altLang="it-IT"/>
              <a:t> – </a:t>
            </a:r>
            <a:r>
              <a:rPr lang="it-IT" altLang="it-IT">
                <a:hlinkClick r:id="rId7" action="ppaction://hlinkfile" tooltip="Penrhyndeudraeth"/>
              </a:rPr>
              <a:t>Penrhyndeudraeth</a:t>
            </a:r>
            <a:r>
              <a:rPr lang="it-IT" altLang="it-IT"/>
              <a:t>, </a:t>
            </a:r>
            <a:r>
              <a:rPr lang="it-IT" altLang="it-IT">
                <a:hlinkClick r:id="rId8" action="ppaction://hlinkfile" tooltip="2 febbraio"/>
              </a:rPr>
              <a:t>2 febbraio</a:t>
            </a:r>
            <a:r>
              <a:rPr lang="it-IT" altLang="it-IT"/>
              <a:t> </a:t>
            </a:r>
            <a:r>
              <a:rPr lang="it-IT" altLang="it-IT">
                <a:hlinkClick r:id="rId9" action="ppaction://hlinkfile" tooltip="1970"/>
              </a:rPr>
              <a:t>1970</a:t>
            </a:r>
            <a:r>
              <a:rPr lang="it-IT" altLang="it-IT"/>
              <a:t>), è stato un </a:t>
            </a:r>
            <a:r>
              <a:rPr lang="it-IT" altLang="it-IT">
                <a:hlinkClick r:id="rId10" action="ppaction://hlinkfile" tooltip="Filosofo"/>
              </a:rPr>
              <a:t>filosofo</a:t>
            </a:r>
            <a:r>
              <a:rPr lang="it-IT" altLang="it-IT"/>
              <a:t>, </a:t>
            </a:r>
            <a:r>
              <a:rPr lang="it-IT" altLang="it-IT">
                <a:hlinkClick r:id="rId11" action="ppaction://hlinkfile" tooltip="Logica"/>
              </a:rPr>
              <a:t>logico</a:t>
            </a:r>
            <a:r>
              <a:rPr lang="it-IT" altLang="it-IT"/>
              <a:t> e </a:t>
            </a:r>
            <a:r>
              <a:rPr lang="it-IT" altLang="it-IT">
                <a:hlinkClick r:id="rId12" action="ppaction://hlinkfile" tooltip="Matematico"/>
              </a:rPr>
              <a:t>matematico</a:t>
            </a:r>
            <a:r>
              <a:rPr lang="it-IT" altLang="it-IT"/>
              <a:t> </a:t>
            </a:r>
            <a:r>
              <a:rPr lang="it-IT" altLang="it-IT">
                <a:hlinkClick r:id="rId13" action="ppaction://hlinkfile" tooltip="Galles"/>
              </a:rPr>
              <a:t>gallese</a:t>
            </a:r>
            <a:r>
              <a:rPr lang="it-IT" altLang="it-IT"/>
              <a:t>.</a:t>
            </a:r>
          </a:p>
          <a:p>
            <a:pPr eaLnBrk="1" hangingPunct="1"/>
            <a:r>
              <a:rPr lang="it-IT" altLang="it-IT"/>
              <a:t>Fu anche un autorevole esponente del </a:t>
            </a:r>
            <a:r>
              <a:rPr lang="it-IT" altLang="it-IT">
                <a:hlinkClick r:id="rId14" action="ppaction://hlinkfile" tooltip="Movimento pacifista"/>
              </a:rPr>
              <a:t>movimento pacifista</a:t>
            </a:r>
            <a:r>
              <a:rPr lang="it-IT" altLang="it-IT"/>
              <a:t> e un divulgatore della </a:t>
            </a:r>
            <a:r>
              <a:rPr lang="it-IT" altLang="it-IT">
                <a:hlinkClick r:id="rId15" action="ppaction://hlinkfile" tooltip="Filosofia"/>
              </a:rPr>
              <a:t>filosofia</a:t>
            </a:r>
            <a:r>
              <a:rPr lang="it-IT" altLang="it-IT"/>
              <a:t>. In molti hanno guardato a Russell come a una sorta di profeta della vita creativa e razionale; al tempo stesso la sua posizione su molte questioni fu estremamente controversa.</a:t>
            </a:r>
          </a:p>
          <a:p>
            <a:pPr eaLnBrk="1" hangingPunct="1"/>
            <a:endParaRPr lang="it-IT" altLang="it-IT"/>
          </a:p>
          <a:p>
            <a:pPr eaLnBrk="1" hangingPunct="1"/>
            <a:r>
              <a:rPr lang="it-IT" altLang="it-IT"/>
              <a:t>(da Wikipedia)</a:t>
            </a:r>
          </a:p>
          <a:p>
            <a:pPr eaLnBrk="1" hangingPunct="1"/>
            <a:endParaRPr lang="it-IT" alt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A6B18767-F0A9-45CF-84EB-E0CB290BCB09}"/>
              </a:ext>
            </a:extLst>
          </p:cNvPr>
          <p:cNvSpPr>
            <a:spLocks noGrp="1"/>
          </p:cNvSpPr>
          <p:nvPr>
            <p:ph type="title"/>
          </p:nvPr>
        </p:nvSpPr>
        <p:spPr/>
        <p:txBody>
          <a:bodyPr/>
          <a:lstStyle/>
          <a:p>
            <a:pPr>
              <a:defRPr/>
            </a:pPr>
            <a:r>
              <a:rPr lang="it-IT"/>
              <a:t>Teoria delle descrizioni</a:t>
            </a:r>
          </a:p>
        </p:txBody>
      </p:sp>
      <p:sp>
        <p:nvSpPr>
          <p:cNvPr id="8" name="Segnaposto testo 7">
            <a:extLst>
              <a:ext uri="{FF2B5EF4-FFF2-40B4-BE49-F238E27FC236}">
                <a16:creationId xmlns:a16="http://schemas.microsoft.com/office/drawing/2014/main" id="{39D79D69-2D47-43EE-B8BA-2A8D2AA67524}"/>
              </a:ext>
            </a:extLst>
          </p:cNvPr>
          <p:cNvSpPr>
            <a:spLocks noGrp="1"/>
          </p:cNvSpPr>
          <p:nvPr>
            <p:ph type="body" idx="1"/>
          </p:nvPr>
        </p:nvSpPr>
        <p:spPr/>
        <p:txBody>
          <a:bodyPr/>
          <a:lstStyle/>
          <a:p>
            <a:pPr>
              <a:defRPr/>
            </a:pPr>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a:extLst>
              <a:ext uri="{FF2B5EF4-FFF2-40B4-BE49-F238E27FC236}">
                <a16:creationId xmlns:a16="http://schemas.microsoft.com/office/drawing/2014/main" id="{30472C60-8F95-4835-957D-F1BD107CC93B}"/>
              </a:ext>
            </a:extLst>
          </p:cNvPr>
          <p:cNvSpPr>
            <a:spLocks noGrp="1"/>
          </p:cNvSpPr>
          <p:nvPr>
            <p:ph type="title"/>
          </p:nvPr>
        </p:nvSpPr>
        <p:spPr/>
        <p:txBody>
          <a:bodyPr/>
          <a:lstStyle/>
          <a:p>
            <a:pPr eaLnBrk="1" hangingPunct="1"/>
            <a:r>
              <a:rPr lang="it-IT" altLang="it-IT"/>
              <a:t>Le 3 condizioni</a:t>
            </a:r>
          </a:p>
        </p:txBody>
      </p:sp>
      <p:sp>
        <p:nvSpPr>
          <p:cNvPr id="3" name="Segnaposto contenuto 2">
            <a:extLst>
              <a:ext uri="{FF2B5EF4-FFF2-40B4-BE49-F238E27FC236}">
                <a16:creationId xmlns:a16="http://schemas.microsoft.com/office/drawing/2014/main" id="{A413FDF6-2B67-4A58-9E6B-5265ECFF2EBB}"/>
              </a:ext>
            </a:extLst>
          </p:cNvPr>
          <p:cNvSpPr>
            <a:spLocks noGrp="1"/>
          </p:cNvSpPr>
          <p:nvPr>
            <p:ph idx="1"/>
          </p:nvPr>
        </p:nvSpPr>
        <p:spPr/>
        <p:txBody>
          <a:bodyPr>
            <a:normAutofit fontScale="92500"/>
          </a:bodyPr>
          <a:lstStyle/>
          <a:p>
            <a:pPr eaLnBrk="1" hangingPunct="1">
              <a:buFont typeface="Arial" charset="0"/>
              <a:buChar char="•"/>
              <a:defRPr/>
            </a:pPr>
            <a:r>
              <a:rPr lang="it-IT" dirty="0"/>
              <a:t>(TD1)	un enunciato della forma «il </a:t>
            </a:r>
            <a:r>
              <a:rPr lang="it-IT" i="1" dirty="0"/>
              <a:t>P</a:t>
            </a:r>
            <a:r>
              <a:rPr lang="it-IT" dirty="0"/>
              <a:t> è </a:t>
            </a:r>
            <a:r>
              <a:rPr lang="it-IT" i="1" dirty="0"/>
              <a:t>Q</a:t>
            </a:r>
            <a:r>
              <a:rPr lang="it-IT" dirty="0"/>
              <a:t>» esprime la stessa proposizione del corrispondente enunciato della forma «vi è esattamente un oggetto che ha la proprietà </a:t>
            </a:r>
            <a:r>
              <a:rPr lang="it-IT" i="1" dirty="0"/>
              <a:t>P</a:t>
            </a:r>
            <a:r>
              <a:rPr lang="it-IT" dirty="0"/>
              <a:t> e tale oggetto ha la proprietà </a:t>
            </a:r>
            <a:r>
              <a:rPr lang="it-IT" i="1"/>
              <a:t>Q</a:t>
            </a:r>
            <a:r>
              <a:rPr lang="it-IT"/>
              <a:t>».</a:t>
            </a:r>
          </a:p>
          <a:p>
            <a:pPr eaLnBrk="1" hangingPunct="1">
              <a:buFont typeface="Arial" charset="0"/>
              <a:buChar char="•"/>
              <a:defRPr/>
            </a:pPr>
            <a:r>
              <a:rPr lang="it-IT"/>
              <a:t>condizione </a:t>
            </a:r>
            <a:r>
              <a:rPr lang="it-IT" dirty="0"/>
              <a:t>di esistenza: esiste almeno un P</a:t>
            </a:r>
          </a:p>
          <a:p>
            <a:pPr eaLnBrk="1" hangingPunct="1">
              <a:buFont typeface="Arial" charset="0"/>
              <a:buChar char="•"/>
              <a:defRPr/>
            </a:pPr>
            <a:r>
              <a:rPr lang="it-IT" dirty="0"/>
              <a:t>condizione di unicità: esiste al massimo un P</a:t>
            </a:r>
          </a:p>
          <a:p>
            <a:pPr eaLnBrk="1" hangingPunct="1">
              <a:buFont typeface="Arial" charset="0"/>
              <a:buChar char="•"/>
              <a:defRPr/>
            </a:pPr>
            <a:r>
              <a:rPr lang="it-IT" dirty="0"/>
              <a:t>condizione di attribuzione: qualsiasi cosa sia P è anche Q</a:t>
            </a:r>
          </a:p>
          <a:p>
            <a:pPr eaLnBrk="1" hangingPunct="1">
              <a:buFont typeface="Arial" charset="0"/>
              <a:buChar char="•"/>
              <a:defRPr/>
            </a:pPr>
            <a:r>
              <a:rPr lang="it-IT" dirty="0"/>
              <a:t>Tutte e tre le condizioni devono essere soddisfatte affinché «il </a:t>
            </a:r>
            <a:r>
              <a:rPr lang="it-IT" i="1" dirty="0"/>
              <a:t>P</a:t>
            </a:r>
            <a:r>
              <a:rPr lang="it-IT" dirty="0"/>
              <a:t> è </a:t>
            </a:r>
            <a:r>
              <a:rPr lang="it-IT" i="1" dirty="0"/>
              <a:t>Q</a:t>
            </a:r>
            <a:r>
              <a:rPr lang="it-IT" dirty="0"/>
              <a:t>» </a:t>
            </a:r>
            <a:r>
              <a:rPr lang="it-IT"/>
              <a:t>sia vero</a:t>
            </a:r>
          </a:p>
          <a:p>
            <a:pPr>
              <a:buFont typeface="Arial" charset="0"/>
              <a:buChar char="•"/>
              <a:defRPr/>
            </a:pPr>
            <a:r>
              <a:rPr lang="it-IT"/>
              <a:t>(TD2)	Le descrizioni definite sono simboli incompleti, ossia non hanno un significato se non in virtú della tesi (TD1).</a:t>
            </a:r>
          </a:p>
          <a:p>
            <a:pPr eaLnBrk="1" hangingPunct="1">
              <a:buFont typeface="Arial" charset="0"/>
              <a:buChar char="•"/>
              <a:defRPr/>
            </a:pP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a:extLst>
              <a:ext uri="{FF2B5EF4-FFF2-40B4-BE49-F238E27FC236}">
                <a16:creationId xmlns:a16="http://schemas.microsoft.com/office/drawing/2014/main" id="{10DA8951-DBE0-4C52-98D4-44AB46E37EE7}"/>
              </a:ext>
            </a:extLst>
          </p:cNvPr>
          <p:cNvSpPr>
            <a:spLocks noGrp="1"/>
          </p:cNvSpPr>
          <p:nvPr>
            <p:ph type="title"/>
          </p:nvPr>
        </p:nvSpPr>
        <p:spPr/>
        <p:txBody>
          <a:bodyPr/>
          <a:lstStyle/>
          <a:p>
            <a:r>
              <a:rPr lang="it-IT" altLang="it-IT"/>
              <a:t>Negazione e quantificatore esistenziale</a:t>
            </a:r>
          </a:p>
        </p:txBody>
      </p:sp>
      <p:sp>
        <p:nvSpPr>
          <p:cNvPr id="8195" name="Segnaposto contenuto 2">
            <a:extLst>
              <a:ext uri="{FF2B5EF4-FFF2-40B4-BE49-F238E27FC236}">
                <a16:creationId xmlns:a16="http://schemas.microsoft.com/office/drawing/2014/main" id="{660BA1D4-507D-47F7-ADDE-9C9AB07144E7}"/>
              </a:ext>
            </a:extLst>
          </p:cNvPr>
          <p:cNvSpPr>
            <a:spLocks noGrp="1"/>
          </p:cNvSpPr>
          <p:nvPr>
            <p:ph idx="1"/>
          </p:nvPr>
        </p:nvSpPr>
        <p:spPr>
          <a:xfrm>
            <a:off x="3138489" y="2530476"/>
            <a:ext cx="5915025" cy="2447925"/>
          </a:xfrm>
        </p:spPr>
        <p:txBody>
          <a:bodyPr>
            <a:normAutofit fontScale="77500" lnSpcReduction="20000"/>
          </a:bodyPr>
          <a:lstStyle/>
          <a:p>
            <a:pPr>
              <a:defRPr/>
            </a:pPr>
            <a:r>
              <a:rPr lang="it-IT" altLang="it-IT"/>
              <a:t>(TD3)	La negazione della proposizione espressa da un enunciato della forma «il </a:t>
            </a:r>
            <a:r>
              <a:rPr lang="it-IT" altLang="it-IT" i="1"/>
              <a:t>P</a:t>
            </a:r>
            <a:r>
              <a:rPr lang="it-IT" altLang="it-IT"/>
              <a:t> è </a:t>
            </a:r>
            <a:r>
              <a:rPr lang="it-IT" altLang="it-IT" i="1"/>
              <a:t>Q</a:t>
            </a:r>
            <a:r>
              <a:rPr lang="it-IT" altLang="it-IT"/>
              <a:t>» si esprime in modo non ambiguo premettendo la negazione a tutto l'enunciato («non è vero che il </a:t>
            </a:r>
            <a:r>
              <a:rPr lang="it-IT" altLang="it-IT" i="1"/>
              <a:t>P</a:t>
            </a:r>
            <a:r>
              <a:rPr lang="it-IT" altLang="it-IT"/>
              <a:t> è </a:t>
            </a:r>
            <a:r>
              <a:rPr lang="it-IT" altLang="it-IT" i="1"/>
              <a:t>Q</a:t>
            </a:r>
            <a:r>
              <a:rPr lang="it-IT" altLang="it-IT"/>
              <a:t>»).</a:t>
            </a:r>
          </a:p>
          <a:p>
            <a:pPr>
              <a:defRPr/>
            </a:pPr>
            <a:r>
              <a:rPr lang="it-IT" altLang="it-IT"/>
              <a:t>(TD4)	Il quantificatore esistenziale «vi è almeno un oggetto tale che...» («</a:t>
            </a:r>
            <a:r>
              <a:rPr lang="it-IT" altLang="it-IT">
                <a:sym typeface="Symbol" panose="05050102010706020507" pitchFamily="18" charset="2"/>
              </a:rPr>
              <a:t></a:t>
            </a:r>
            <a:r>
              <a:rPr lang="it-IT" altLang="it-IT"/>
              <a:t>») va interpretato come equivalente a «</a:t>
            </a:r>
            <a:r>
              <a:rPr lang="it-IT" altLang="it-IT" i="1"/>
              <a:t>esiste</a:t>
            </a:r>
            <a:r>
              <a:rPr lang="it-IT" altLang="it-IT"/>
              <a:t> almeno un oggetto tale che...».</a:t>
            </a:r>
          </a:p>
          <a:p>
            <a:pPr>
              <a:defRPr/>
            </a:pPr>
            <a:endParaRPr lang="it-IT" altLang="it-IT"/>
          </a:p>
          <a:p>
            <a:pPr>
              <a:defRPr/>
            </a:pPr>
            <a:endParaRPr lang="it-IT" altLang="it-IT"/>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TotalTime>
  <Words>1086</Words>
  <Application>Microsoft Office PowerPoint</Application>
  <PresentationFormat>Widescreen</PresentationFormat>
  <Paragraphs>82</Paragraphs>
  <Slides>19</Slides>
  <Notes>13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Arial</vt:lpstr>
      <vt:lpstr>Calibri</vt:lpstr>
      <vt:lpstr>Calibri Light</vt:lpstr>
      <vt:lpstr>Symbol</vt:lpstr>
      <vt:lpstr>Tema di Office</vt:lpstr>
      <vt:lpstr>FIL LING 23-24</vt:lpstr>
      <vt:lpstr>Presentazione standard di PowerPoint</vt:lpstr>
      <vt:lpstr>memorandum</vt:lpstr>
      <vt:lpstr>Tesi semantiche in Meinong</vt:lpstr>
      <vt:lpstr>Che direbbe Meinong su questi enunciati?</vt:lpstr>
      <vt:lpstr>Bertrand Russell</vt:lpstr>
      <vt:lpstr>Teoria delle descrizioni</vt:lpstr>
      <vt:lpstr>Le 3 condizioni</vt:lpstr>
      <vt:lpstr>Negazione e quantificatore esistenziale</vt:lpstr>
      <vt:lpstr>I tre rompicapo di "On denoting"</vt:lpstr>
      <vt:lpstr>Presentazione standard di PowerPoint</vt:lpstr>
      <vt:lpstr>I tre rompicapo di "On denoting"</vt:lpstr>
      <vt:lpstr>Esistenziali negativi</vt:lpstr>
      <vt:lpstr>Esistenziali negativi (2)</vt:lpstr>
      <vt:lpstr>Ambiguità degli esistenziali negativi</vt:lpstr>
      <vt:lpstr>Legge del terzo escluso</vt:lpstr>
      <vt:lpstr>Legge del terzo escluso (2)</vt:lpstr>
      <vt:lpstr>La soluzione</vt:lpstr>
      <vt:lpstr>Trattamento dei contesti intensionali in Russell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23-24</dc:title>
  <dc:creator>Francesco Orilia</dc:creator>
  <cp:lastModifiedBy>Francesco Orilia</cp:lastModifiedBy>
  <cp:revision>11</cp:revision>
  <dcterms:created xsi:type="dcterms:W3CDTF">2023-10-21T06:39:42Z</dcterms:created>
  <dcterms:modified xsi:type="dcterms:W3CDTF">2023-10-28T15:47:30Z</dcterms:modified>
</cp:coreProperties>
</file>