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390" r:id="rId3"/>
    <p:sldId id="389" r:id="rId4"/>
    <p:sldId id="324" r:id="rId5"/>
    <p:sldId id="395" r:id="rId6"/>
    <p:sldId id="396" r:id="rId7"/>
    <p:sldId id="397" r:id="rId8"/>
    <p:sldId id="398" r:id="rId9"/>
    <p:sldId id="399" r:id="rId10"/>
    <p:sldId id="394" r:id="rId11"/>
    <p:sldId id="391" r:id="rId12"/>
    <p:sldId id="325" r:id="rId13"/>
    <p:sldId id="326" r:id="rId14"/>
    <p:sldId id="327" r:id="rId15"/>
    <p:sldId id="385" r:id="rId16"/>
    <p:sldId id="386" r:id="rId17"/>
    <p:sldId id="384" r:id="rId18"/>
    <p:sldId id="328" r:id="rId19"/>
    <p:sldId id="329" r:id="rId20"/>
    <p:sldId id="382" r:id="rId21"/>
    <p:sldId id="330" r:id="rId22"/>
    <p:sldId id="293" r:id="rId23"/>
    <p:sldId id="294" r:id="rId24"/>
    <p:sldId id="379" r:id="rId25"/>
    <p:sldId id="393" r:id="rId2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B9CD6-C19E-4A9F-88E2-48998B6A1DF6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A02189-7DA4-40EA-B6BF-50E105F4CE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7483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egnaposto immagine diapositiva 1">
            <a:extLst>
              <a:ext uri="{FF2B5EF4-FFF2-40B4-BE49-F238E27FC236}">
                <a16:creationId xmlns:a16="http://schemas.microsoft.com/office/drawing/2014/main" id="{B6FD08B1-F3AF-401A-9156-1E815C80000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Segnaposto note 2">
            <a:extLst>
              <a:ext uri="{FF2B5EF4-FFF2-40B4-BE49-F238E27FC236}">
                <a16:creationId xmlns:a16="http://schemas.microsoft.com/office/drawing/2014/main" id="{26D3E875-64B3-402E-9250-6ECA5090C55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25604" name="Segnaposto numero diapositiva 3">
            <a:extLst>
              <a:ext uri="{FF2B5EF4-FFF2-40B4-BE49-F238E27FC236}">
                <a16:creationId xmlns:a16="http://schemas.microsoft.com/office/drawing/2014/main" id="{586D5037-9208-4C3B-B119-FBD3FC44AE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D7D8D80-F50E-405D-88C3-0593C96C7384}" type="slidenum">
              <a:rPr lang="it-IT" altLang="it-IT" smtClean="0"/>
              <a:pPr>
                <a:spcBef>
                  <a:spcPct val="0"/>
                </a:spcBef>
              </a:pPr>
              <a:t>3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612744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egnaposto immagine diapositiva 1">
            <a:extLst>
              <a:ext uri="{FF2B5EF4-FFF2-40B4-BE49-F238E27FC236}">
                <a16:creationId xmlns:a16="http://schemas.microsoft.com/office/drawing/2014/main" id="{7D2F1EC9-44C0-4D3A-BC53-6F078A47C31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Segnaposto note 2">
            <a:extLst>
              <a:ext uri="{FF2B5EF4-FFF2-40B4-BE49-F238E27FC236}">
                <a16:creationId xmlns:a16="http://schemas.microsoft.com/office/drawing/2014/main" id="{6D5D4A75-3F13-490D-B0B8-587D69F87D0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 altLang="it-IT"/>
          </a:p>
        </p:txBody>
      </p:sp>
      <p:sp>
        <p:nvSpPr>
          <p:cNvPr id="45060" name="Segnaposto numero diapositiva 3">
            <a:extLst>
              <a:ext uri="{FF2B5EF4-FFF2-40B4-BE49-F238E27FC236}">
                <a16:creationId xmlns:a16="http://schemas.microsoft.com/office/drawing/2014/main" id="{A35832DF-7DA3-4FDA-A094-D8C1A6C5B7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A9711A-C546-4262-BD17-34407AED7548}" type="slidenum">
              <a:rPr lang="it-IT" altLang="it-IT" smtClean="0"/>
              <a:pPr>
                <a:spcBef>
                  <a:spcPct val="0"/>
                </a:spcBef>
              </a:pPr>
              <a:t>24</a:t>
            </a:fld>
            <a:endParaRPr lang="it-IT" alt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egnaposto immagine diapositiva 1">
            <a:extLst>
              <a:ext uri="{FF2B5EF4-FFF2-40B4-BE49-F238E27FC236}">
                <a16:creationId xmlns:a16="http://schemas.microsoft.com/office/drawing/2014/main" id="{488799C0-649D-460E-97F9-4EB42786C8D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Segnaposto note 2">
            <a:extLst>
              <a:ext uri="{FF2B5EF4-FFF2-40B4-BE49-F238E27FC236}">
                <a16:creationId xmlns:a16="http://schemas.microsoft.com/office/drawing/2014/main" id="{A4E905A8-89D1-4CDF-A9B8-C8662120D59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27652" name="Segnaposto numero diapositiva 3">
            <a:extLst>
              <a:ext uri="{FF2B5EF4-FFF2-40B4-BE49-F238E27FC236}">
                <a16:creationId xmlns:a16="http://schemas.microsoft.com/office/drawing/2014/main" id="{352B64AE-B3EA-4144-84D2-73BE2D48FA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AD5585D-F3F1-4451-9F37-9739C4A2AE5D}" type="slidenum">
              <a:rPr lang="it-IT" altLang="it-IT" smtClean="0"/>
              <a:pPr>
                <a:spcBef>
                  <a:spcPct val="0"/>
                </a:spcBef>
              </a:pPr>
              <a:t>4</a:t>
            </a:fld>
            <a:endParaRPr lang="it-IT" alt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>
            <a:extLst>
              <a:ext uri="{FF2B5EF4-FFF2-40B4-BE49-F238E27FC236}">
                <a16:creationId xmlns:a16="http://schemas.microsoft.com/office/drawing/2014/main" id="{DCF397A2-EBCF-4501-8137-B6486300545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Segnaposto note 2">
            <a:extLst>
              <a:ext uri="{FF2B5EF4-FFF2-40B4-BE49-F238E27FC236}">
                <a16:creationId xmlns:a16="http://schemas.microsoft.com/office/drawing/2014/main" id="{23B8C4D3-2DC2-4F41-9A16-E002BA74466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29700" name="Segnaposto numero diapositiva 3">
            <a:extLst>
              <a:ext uri="{FF2B5EF4-FFF2-40B4-BE49-F238E27FC236}">
                <a16:creationId xmlns:a16="http://schemas.microsoft.com/office/drawing/2014/main" id="{50100EEB-551F-4857-903A-66EB680898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6F6166F-100E-4A1A-B5C3-FC01369EE34D}" type="slidenum">
              <a:rPr lang="it-IT" altLang="it-IT" smtClean="0"/>
              <a:pPr>
                <a:spcBef>
                  <a:spcPct val="0"/>
                </a:spcBef>
              </a:pPr>
              <a:t>12</a:t>
            </a:fld>
            <a:endParaRPr lang="it-IT" alt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egnaposto immagine diapositiva 1">
            <a:extLst>
              <a:ext uri="{FF2B5EF4-FFF2-40B4-BE49-F238E27FC236}">
                <a16:creationId xmlns:a16="http://schemas.microsoft.com/office/drawing/2014/main" id="{D72E0B74-8184-4340-8462-63D71680C53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Segnaposto note 2">
            <a:extLst>
              <a:ext uri="{FF2B5EF4-FFF2-40B4-BE49-F238E27FC236}">
                <a16:creationId xmlns:a16="http://schemas.microsoft.com/office/drawing/2014/main" id="{F21ACBFD-7E83-4BC7-885A-27090A0DA9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32772" name="Segnaposto numero diapositiva 3">
            <a:extLst>
              <a:ext uri="{FF2B5EF4-FFF2-40B4-BE49-F238E27FC236}">
                <a16:creationId xmlns:a16="http://schemas.microsoft.com/office/drawing/2014/main" id="{3C78DA95-F7BC-46F4-983F-4115C9F3E1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267466C-5DD2-4220-900C-F684F386D195}" type="slidenum">
              <a:rPr lang="it-IT" altLang="it-IT" smtClean="0"/>
              <a:pPr>
                <a:spcBef>
                  <a:spcPct val="0"/>
                </a:spcBef>
              </a:pPr>
              <a:t>14</a:t>
            </a:fld>
            <a:endParaRPr lang="it-IT" alt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>
            <a:extLst>
              <a:ext uri="{FF2B5EF4-FFF2-40B4-BE49-F238E27FC236}">
                <a16:creationId xmlns:a16="http://schemas.microsoft.com/office/drawing/2014/main" id="{B8D05F69-4ADC-40C3-B7E4-A52B43E5AC6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Segnaposto note 2">
            <a:extLst>
              <a:ext uri="{FF2B5EF4-FFF2-40B4-BE49-F238E27FC236}">
                <a16:creationId xmlns:a16="http://schemas.microsoft.com/office/drawing/2014/main" id="{169699D1-7E65-4FD9-9D3E-284CBFAD4C0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34820" name="Segnaposto numero diapositiva 3">
            <a:extLst>
              <a:ext uri="{FF2B5EF4-FFF2-40B4-BE49-F238E27FC236}">
                <a16:creationId xmlns:a16="http://schemas.microsoft.com/office/drawing/2014/main" id="{54A5793D-92A2-45DB-9F05-5FAF17E34C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965BFBC-F926-4E70-91BB-3E76A8BEF155}" type="slidenum">
              <a:rPr lang="it-IT" altLang="it-IT" smtClean="0"/>
              <a:pPr>
                <a:spcBef>
                  <a:spcPct val="0"/>
                </a:spcBef>
              </a:pPr>
              <a:t>18</a:t>
            </a:fld>
            <a:endParaRPr lang="it-IT" alt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egnaposto immagine diapositiva 1">
            <a:extLst>
              <a:ext uri="{FF2B5EF4-FFF2-40B4-BE49-F238E27FC236}">
                <a16:creationId xmlns:a16="http://schemas.microsoft.com/office/drawing/2014/main" id="{745AF3F1-5213-46DF-A4BD-BF0D20F3925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Segnaposto note 2">
            <a:extLst>
              <a:ext uri="{FF2B5EF4-FFF2-40B4-BE49-F238E27FC236}">
                <a16:creationId xmlns:a16="http://schemas.microsoft.com/office/drawing/2014/main" id="{26779DE6-70D7-4F47-B49D-81BA5AD3B19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36868" name="Segnaposto numero diapositiva 3">
            <a:extLst>
              <a:ext uri="{FF2B5EF4-FFF2-40B4-BE49-F238E27FC236}">
                <a16:creationId xmlns:a16="http://schemas.microsoft.com/office/drawing/2014/main" id="{B6162BDC-F37B-487C-92A1-444C8BEB63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78F931B-00A4-47CE-B79F-CF7CC6BEBD47}" type="slidenum">
              <a:rPr lang="it-IT" altLang="it-IT" smtClean="0"/>
              <a:pPr>
                <a:spcBef>
                  <a:spcPct val="0"/>
                </a:spcBef>
              </a:pPr>
              <a:t>19</a:t>
            </a:fld>
            <a:endParaRPr lang="it-IT" alt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egnaposto immagine diapositiva 1">
            <a:extLst>
              <a:ext uri="{FF2B5EF4-FFF2-40B4-BE49-F238E27FC236}">
                <a16:creationId xmlns:a16="http://schemas.microsoft.com/office/drawing/2014/main" id="{326FBF30-BE77-4496-A8D2-FAA61CEB4B8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Segnaposto note 2">
            <a:extLst>
              <a:ext uri="{FF2B5EF4-FFF2-40B4-BE49-F238E27FC236}">
                <a16:creationId xmlns:a16="http://schemas.microsoft.com/office/drawing/2014/main" id="{028DAA4A-2A3F-4104-BD1B-137693E6F0F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38916" name="Segnaposto numero diapositiva 3">
            <a:extLst>
              <a:ext uri="{FF2B5EF4-FFF2-40B4-BE49-F238E27FC236}">
                <a16:creationId xmlns:a16="http://schemas.microsoft.com/office/drawing/2014/main" id="{436BE946-E4B4-4C8D-BD9C-D628D365FB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4C350F7-0950-4DDF-B885-060740764C8D}" type="slidenum">
              <a:rPr lang="it-IT" altLang="it-IT" smtClean="0"/>
              <a:pPr>
                <a:spcBef>
                  <a:spcPct val="0"/>
                </a:spcBef>
              </a:pPr>
              <a:t>21</a:t>
            </a:fld>
            <a:endParaRPr lang="it-IT" alt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egnaposto immagine diapositiva 1">
            <a:extLst>
              <a:ext uri="{FF2B5EF4-FFF2-40B4-BE49-F238E27FC236}">
                <a16:creationId xmlns:a16="http://schemas.microsoft.com/office/drawing/2014/main" id="{E39BAAB7-DA94-498E-A74B-AC48F6843BB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Segnaposto note 2">
            <a:extLst>
              <a:ext uri="{FF2B5EF4-FFF2-40B4-BE49-F238E27FC236}">
                <a16:creationId xmlns:a16="http://schemas.microsoft.com/office/drawing/2014/main" id="{031248FC-D9D3-488D-99DC-3ACE1905D3A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/>
          </a:p>
        </p:txBody>
      </p:sp>
      <p:sp>
        <p:nvSpPr>
          <p:cNvPr id="40964" name="Segnaposto numero diapositiva 3">
            <a:extLst>
              <a:ext uri="{FF2B5EF4-FFF2-40B4-BE49-F238E27FC236}">
                <a16:creationId xmlns:a16="http://schemas.microsoft.com/office/drawing/2014/main" id="{FE852389-E622-4D3B-BFC7-23ECB151D5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281AB0A-39ED-4272-8A79-6EAD734EF62E}" type="slidenum">
              <a:rPr lang="it-IT" altLang="it-IT" smtClean="0"/>
              <a:pPr>
                <a:spcBef>
                  <a:spcPct val="0"/>
                </a:spcBef>
              </a:pPr>
              <a:t>22</a:t>
            </a:fld>
            <a:endParaRPr lang="it-IT" alt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egnaposto immagine diapositiva 1">
            <a:extLst>
              <a:ext uri="{FF2B5EF4-FFF2-40B4-BE49-F238E27FC236}">
                <a16:creationId xmlns:a16="http://schemas.microsoft.com/office/drawing/2014/main" id="{E92E5031-A767-4757-B58A-B0A49F7D879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Segnaposto note 2">
            <a:extLst>
              <a:ext uri="{FF2B5EF4-FFF2-40B4-BE49-F238E27FC236}">
                <a16:creationId xmlns:a16="http://schemas.microsoft.com/office/drawing/2014/main" id="{EB97693E-E559-47BB-B3D7-317C77633A5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43012" name="Segnaposto numero diapositiva 3">
            <a:extLst>
              <a:ext uri="{FF2B5EF4-FFF2-40B4-BE49-F238E27FC236}">
                <a16:creationId xmlns:a16="http://schemas.microsoft.com/office/drawing/2014/main" id="{24C52A97-D668-467E-959A-C66C8FFABE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3F4B19E-E4DC-4A77-A33B-9A64F76F971B}" type="slidenum">
              <a:rPr lang="it-IT" altLang="it-IT" smtClean="0"/>
              <a:pPr>
                <a:spcBef>
                  <a:spcPct val="0"/>
                </a:spcBef>
              </a:pPr>
              <a:t>23</a:t>
            </a:fld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CD5CC2-FE73-4CD8-BF7A-728BCF60B8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92C5269-9883-4D70-A541-BB7CC50D95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52B1F3-DE81-4ED6-981F-61560C8DA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35B82-7858-4C86-A1E1-8B328D10197F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ED7EE62-02DD-4B97-AAA4-C3F4ADD19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AAE62A-ED29-4A17-B32C-E505431C8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BF8B-8C87-437C-AEB0-BE16519CF7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5400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858D74-2BE7-41BE-9833-7A71A9A52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8AB946D-7B22-49AF-B9A3-150683ACEB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4AAF640-A385-4585-8189-A1CCA2D48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35B82-7858-4C86-A1E1-8B328D10197F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7344577-7ACD-4CCE-AE0D-0232F736D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C77278A-AE43-4439-B1B6-FE59A75EE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BF8B-8C87-437C-AEB0-BE16519CF7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3825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93CA7B7-3651-4BD1-A5FC-1474129C81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F0897EE-8B4A-4EA0-8FE3-94E247B6F5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6AD5434-0E6C-440F-A063-231FCFB15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35B82-7858-4C86-A1E1-8B328D10197F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11099DF-2211-4809-8347-521B4544C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C272066-59E2-4E96-88DA-A2475FE6C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BF8B-8C87-437C-AEB0-BE16519CF7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8934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E21360-1499-49AC-9DDD-3338281C8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34A6D4-DC06-476E-ABBF-C7F3C5237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D882383-C6C5-40B1-A7E9-2791AC424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35B82-7858-4C86-A1E1-8B328D10197F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F6AE75-44A8-4D6A-9A1B-66926C9F2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F28F96E-A019-4309-A891-32F76BF0D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BF8B-8C87-437C-AEB0-BE16519CF7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8347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3F248C-787C-4DF2-BD96-5EF573EB5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3CE9E6E-37C0-44A1-9FED-A7D533F3F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9BD2A4-C295-4A6B-B800-EB4CCDBC1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35B82-7858-4C86-A1E1-8B328D10197F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C2FCFAA-CC32-480B-A0C3-5CBF28A22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9CAA264-A996-46D7-868A-92E31F092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BF8B-8C87-437C-AEB0-BE16519CF7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8815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F8BC23-BE3A-418A-9F63-C015B72CC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4E37D99-0884-4ED6-98DF-9366BD88E5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CFE7EB3-6803-4C47-84DA-87B9D2166A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ECAE500-4A28-4360-AFA6-7BEAFC79F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35B82-7858-4C86-A1E1-8B328D10197F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53129E7-3AF5-44ED-933C-062289A27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3645651-A1CE-4EC4-9C69-4AF1D0247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BF8B-8C87-437C-AEB0-BE16519CF7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817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0D6202-398A-49B5-8139-649E17B2B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4499B5B-7F31-4676-8EBB-4BF2E4B99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C979936-31FA-4B51-8FE9-7F35BC847D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080A684-A648-48F2-A288-80F21937C7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03C449D-E40F-479E-B9EC-618034A93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000D746-72F8-4FFC-93AC-226F816E2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35B82-7858-4C86-A1E1-8B328D10197F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2927ED2-2FB5-48FE-88DE-ED11A368F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E917948-50A6-41FF-8EDC-452845466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BF8B-8C87-437C-AEB0-BE16519CF7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3016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6C94B4-445A-452B-84F1-2BDC484A3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7A6B22A-6E16-477B-BE2C-31BB0AD9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35B82-7858-4C86-A1E1-8B328D10197F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1A51CF6-7620-4F0C-8671-003EFF4FE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64E166A-836F-45E2-9291-499EF8642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BF8B-8C87-437C-AEB0-BE16519CF7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506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B575A81-D75B-42D4-BDA7-CE36A868C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35B82-7858-4C86-A1E1-8B328D10197F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28007B7-E853-4494-8569-2F61315EF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ABFF71C-7504-47D0-B8B5-2AF6F3FC6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BF8B-8C87-437C-AEB0-BE16519CF7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4376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DBBD43-6BF7-4128-82E5-F2F61CA79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FE1D56-853F-4DFF-9049-84FD2C2DE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CBB3DB9-C4A8-4CAF-9FED-32FA55F353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1E4F41C-A068-431B-86AA-6E80D80BC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35B82-7858-4C86-A1E1-8B328D10197F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BDEF5D5-8BB4-4B6C-848F-4E8306ADC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8FFA319-1B7B-4567-A8A0-D936EEE8F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BF8B-8C87-437C-AEB0-BE16519CF7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6821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D575ED-D40F-4C4E-A821-0A2896A62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56D3090-BFE0-47A1-8BEF-12B5786B54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41A035D-71F1-4309-AD40-502D4ADA54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120C5BC-1C7B-43BC-AEBD-8548C4656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35B82-7858-4C86-A1E1-8B328D10197F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58717DE-F837-481C-868F-E8F13B807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D3E2943-B9A8-4394-ABCC-36D92ED78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BF8B-8C87-437C-AEB0-BE16519CF7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5224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61AFB1B-2C31-42E7-9FDA-ED57FA2B0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5C2E204-19F8-4564-831F-1280B3E447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C75A79B-BC93-48A0-A567-B77BF679D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35B82-7858-4C86-A1E1-8B328D10197F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3F023EA-83A9-4077-9221-364550BEC8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1221DA8-7E8A-4C4D-B7F7-6FC1EC0D0E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1BF8B-8C87-437C-AEB0-BE16519CF7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5920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A5CD69-7892-4E14-9859-F602E70BE6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Fil Ling 23-24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EE2E476-6B9D-459A-B189-5EAB119090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17-20</a:t>
            </a:r>
          </a:p>
        </p:txBody>
      </p:sp>
    </p:spTree>
    <p:extLst>
      <p:ext uri="{BB962C8B-B14F-4D97-AF65-F5344CB8AC3E}">
        <p14:creationId xmlns:p14="http://schemas.microsoft.com/office/powerpoint/2010/main" val="7069346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A41DD3-23EE-4E02-8E35-A0765BB08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C54F24-592A-446A-8CA7-0C40B00757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19-20</a:t>
            </a:r>
          </a:p>
          <a:p>
            <a:r>
              <a:rPr lang="it-IT" dirty="0"/>
              <a:t>3/11/23</a:t>
            </a:r>
          </a:p>
        </p:txBody>
      </p:sp>
    </p:spTree>
    <p:extLst>
      <p:ext uri="{BB962C8B-B14F-4D97-AF65-F5344CB8AC3E}">
        <p14:creationId xmlns:p14="http://schemas.microsoft.com/office/powerpoint/2010/main" val="1484692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C94852-9F3C-4540-BCAB-843F2DC9E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Memo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342B5D-D36D-4440-B69D-887E53EB1F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Vi ricordo che non farò lezione la prossima settimana</a:t>
            </a:r>
          </a:p>
        </p:txBody>
      </p:sp>
    </p:spTree>
    <p:extLst>
      <p:ext uri="{BB962C8B-B14F-4D97-AF65-F5344CB8AC3E}">
        <p14:creationId xmlns:p14="http://schemas.microsoft.com/office/powerpoint/2010/main" val="22393852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olo 1">
            <a:extLst>
              <a:ext uri="{FF2B5EF4-FFF2-40B4-BE49-F238E27FC236}">
                <a16:creationId xmlns:a16="http://schemas.microsoft.com/office/drawing/2014/main" id="{E80CF83A-BDDD-4315-B1CF-63F9DBC05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Leggi sull'identità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7152062-892E-4116-BE33-8DF7E6C941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it-IT" dirty="0" err="1"/>
              <a:t>Autoidentità</a:t>
            </a:r>
            <a:r>
              <a:rPr lang="it-IT" dirty="0"/>
              <a:t>. x = </a:t>
            </a:r>
            <a:r>
              <a:rPr lang="it-IT" dirty="0" err="1"/>
              <a:t>x</a:t>
            </a:r>
            <a:endParaRPr lang="it-IT" dirty="0"/>
          </a:p>
          <a:p>
            <a:pPr>
              <a:defRPr/>
            </a:pPr>
            <a:r>
              <a:rPr lang="it-IT" dirty="0"/>
              <a:t>Legge di </a:t>
            </a:r>
            <a:r>
              <a:rPr lang="it-IT" dirty="0" err="1"/>
              <a:t>Leibniz</a:t>
            </a:r>
            <a:r>
              <a:rPr lang="it-IT" dirty="0"/>
              <a:t> sull'</a:t>
            </a:r>
            <a:r>
              <a:rPr lang="it-IT" dirty="0" err="1"/>
              <a:t>indiscernibilità</a:t>
            </a:r>
            <a:r>
              <a:rPr lang="it-IT" dirty="0"/>
              <a:t> degli identici</a:t>
            </a:r>
          </a:p>
          <a:p>
            <a:pPr lvl="1">
              <a:defRPr/>
            </a:pPr>
            <a:r>
              <a:rPr lang="it-IT" dirty="0"/>
              <a:t>Versione logica che abbiamo utilizzato (trattando dei contesti intensionali), che permette di sostituire un termine "a" con un termine "b" in una frase, dopo aver dichiarato "a = b"</a:t>
            </a:r>
          </a:p>
          <a:p>
            <a:pPr lvl="1">
              <a:defRPr/>
            </a:pPr>
            <a:r>
              <a:rPr lang="it-IT" dirty="0"/>
              <a:t>versione ontologica (problematica): se due oggetti sono identici hanno le stesse proprietà</a:t>
            </a:r>
          </a:p>
          <a:p>
            <a:pPr>
              <a:defRPr/>
            </a:pPr>
            <a:r>
              <a:rPr lang="it-IT" dirty="0"/>
              <a:t>Legge di </a:t>
            </a:r>
            <a:r>
              <a:rPr lang="it-IT" dirty="0" err="1"/>
              <a:t>Leibniz</a:t>
            </a:r>
            <a:r>
              <a:rPr lang="it-IT" dirty="0"/>
              <a:t> sull'identità degli indiscernibili (problematica)</a:t>
            </a:r>
          </a:p>
          <a:p>
            <a:pPr lvl="1">
              <a:defRPr/>
            </a:pPr>
            <a:r>
              <a:rPr lang="it-IT" dirty="0"/>
              <a:t>Versione logica: Se per ogni enunciato "aperto" A(x) possiamo asserire sia A(x/a) che A(x/b) allora possiamo asserire "a = b"</a:t>
            </a:r>
          </a:p>
          <a:p>
            <a:pPr lvl="1">
              <a:defRPr/>
            </a:pPr>
            <a:r>
              <a:rPr lang="it-IT" dirty="0"/>
              <a:t>Versione ontologica: Se due oggetti hanno le stesse proprietà allora sono lo stesso oggetto.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olo 1">
            <a:extLst>
              <a:ext uri="{FF2B5EF4-FFF2-40B4-BE49-F238E27FC236}">
                <a16:creationId xmlns:a16="http://schemas.microsoft.com/office/drawing/2014/main" id="{A12D1EA7-224F-4FB0-922A-4568A3E7D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Leibnizi e Sofia sul principio di identità degli indiscernibili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E7FFDF-C666-4161-B38B-196F756184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it-IT" dirty="0" err="1"/>
              <a:t>Leibniz</a:t>
            </a:r>
            <a:r>
              <a:rPr lang="it-IT" dirty="0"/>
              <a:t> nei </a:t>
            </a:r>
            <a:r>
              <a:rPr lang="it-IT" i="1" dirty="0"/>
              <a:t>Nuovi Saggi sull’intelletto umano</a:t>
            </a:r>
            <a:r>
              <a:rPr lang="it-IT" dirty="0"/>
              <a:t> (completato nel 1705, </a:t>
            </a:r>
            <a:r>
              <a:rPr lang="it-IT" dirty="0" err="1"/>
              <a:t>pubbl</a:t>
            </a:r>
            <a:r>
              <a:rPr lang="it-IT" dirty="0"/>
              <a:t>. postumo nel 1716): ricordo una grande principessa* di grande intelligenza che diceva camminando nel giardino di non credere che ci possano essere due foglie identiche. Un sagace gentiluomo** che camminava con lei credeva che fosse facile trovarle, ma a forza di cercare si convinse coi suoi stessi occhi che una qualche differenza si poteva sempre trovare</a:t>
            </a:r>
          </a:p>
          <a:p>
            <a:pPr>
              <a:defRPr/>
            </a:pPr>
            <a:r>
              <a:rPr lang="it-IT" dirty="0"/>
              <a:t>Sofia, con la quale ebbe un’intensa relazione intellettuale. Era la moglie di Ernst August, duca di Hannover ed elettore di Brunswick, di cui </a:t>
            </a:r>
            <a:r>
              <a:rPr lang="it-IT" dirty="0" err="1"/>
              <a:t>Leibniz</a:t>
            </a:r>
            <a:r>
              <a:rPr lang="it-IT" dirty="0"/>
              <a:t> era consigliere.</a:t>
            </a:r>
          </a:p>
          <a:p>
            <a:pPr>
              <a:defRPr/>
            </a:pPr>
            <a:r>
              <a:rPr lang="it-IT" dirty="0"/>
              <a:t>** probabilmente Carl August von </a:t>
            </a:r>
            <a:r>
              <a:rPr lang="it-IT" dirty="0" err="1"/>
              <a:t>Anvesleben</a:t>
            </a:r>
            <a:r>
              <a:rPr lang="it-IT" dirty="0"/>
              <a:t>, un ufficiale della corte di Hannover</a:t>
            </a:r>
          </a:p>
          <a:p>
            <a:pPr>
              <a:defRPr/>
            </a:pPr>
            <a:r>
              <a:rPr lang="it-IT" dirty="0"/>
              <a:t>L’episodio probabilmente avviene nei giardini del palazzo elettorale intorno al 1685.</a:t>
            </a:r>
          </a:p>
          <a:p>
            <a:pPr>
              <a:defRPr/>
            </a:pPr>
            <a:r>
              <a:rPr lang="it-IT" dirty="0"/>
              <a:t>Come morì </a:t>
            </a:r>
            <a:r>
              <a:rPr lang="it-IT" dirty="0" err="1"/>
              <a:t>Leibniz</a:t>
            </a:r>
            <a:r>
              <a:rPr lang="it-IT" dirty="0"/>
              <a:t> (nel 1716)?</a:t>
            </a:r>
          </a:p>
          <a:p>
            <a:pPr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olo 1">
            <a:extLst>
              <a:ext uri="{FF2B5EF4-FFF2-40B4-BE49-F238E27FC236}">
                <a16:creationId xmlns:a16="http://schemas.microsoft.com/office/drawing/2014/main" id="{0F23DDCD-6037-43B5-9259-6EB631B89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dirty="0"/>
              <a:t>morte di </a:t>
            </a:r>
            <a:r>
              <a:rPr lang="it-IT" altLang="it-IT" dirty="0" err="1"/>
              <a:t>leibniz</a:t>
            </a:r>
            <a:endParaRPr lang="it-IT" altLang="it-IT" dirty="0"/>
          </a:p>
        </p:txBody>
      </p:sp>
      <p:sp>
        <p:nvSpPr>
          <p:cNvPr id="29699" name="Segnaposto contenuto 2">
            <a:extLst>
              <a:ext uri="{FF2B5EF4-FFF2-40B4-BE49-F238E27FC236}">
                <a16:creationId xmlns:a16="http://schemas.microsoft.com/office/drawing/2014/main" id="{D28375A4-C759-4E67-B5B3-E4B845E2B3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altLang="it-IT" dirty="0" err="1"/>
              <a:t>Monadnucleosis</a:t>
            </a:r>
            <a:endParaRPr lang="it-IT" altLang="it-IT" dirty="0"/>
          </a:p>
          <a:p>
            <a:pPr eaLnBrk="1" hangingPunct="1">
              <a:defRPr/>
            </a:pPr>
            <a:r>
              <a:rPr lang="it-IT" altLang="it-IT" dirty="0"/>
              <a:t>Ma preferisco questa:</a:t>
            </a:r>
          </a:p>
          <a:p>
            <a:pPr lvl="1" eaLnBrk="1" hangingPunct="1">
              <a:defRPr/>
            </a:pPr>
            <a:r>
              <a:rPr lang="it-IT" altLang="it-IT" dirty="0"/>
              <a:t>cadde dalla finestra di una monade</a:t>
            </a:r>
          </a:p>
          <a:p>
            <a:pPr>
              <a:defRPr/>
            </a:pPr>
            <a:r>
              <a:rPr lang="it-IT" altLang="it-IT" dirty="0"/>
              <a:t>E </a:t>
            </a:r>
            <a:r>
              <a:rPr lang="it-IT" altLang="it-IT" dirty="0" err="1"/>
              <a:t>Ockham</a:t>
            </a:r>
            <a:r>
              <a:rPr lang="it-IT" altLang="it-IT" dirty="0"/>
              <a:t>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CA4FDA-20E8-48F6-B27A-A1CEDA4DA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morte di </a:t>
            </a:r>
            <a:r>
              <a:rPr lang="it-IT" dirty="0" err="1"/>
              <a:t>Ockam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B8EEDC-8FAB-4940-8316-333A8DEECC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altLang="it-IT" dirty="0"/>
              <a:t>si rase eccessivamente</a:t>
            </a:r>
          </a:p>
          <a:p>
            <a:r>
              <a:rPr lang="it-IT" dirty="0"/>
              <a:t>E Russell?</a:t>
            </a:r>
          </a:p>
        </p:txBody>
      </p:sp>
    </p:spTree>
    <p:extLst>
      <p:ext uri="{BB962C8B-B14F-4D97-AF65-F5344CB8AC3E}">
        <p14:creationId xmlns:p14="http://schemas.microsoft.com/office/powerpoint/2010/main" val="33434038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0C8308-9AF8-43CD-BCC7-97BD92C70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morte di Russell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7A8355-874D-409A-902E-A75DF6CDD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altLang="it-IT" dirty="0"/>
              <a:t>Su Russell si danno queste:</a:t>
            </a:r>
          </a:p>
          <a:p>
            <a:pPr lvl="1">
              <a:defRPr/>
            </a:pPr>
            <a:r>
              <a:rPr lang="it-IT" altLang="it-IT" dirty="0"/>
              <a:t>si tagliò, radendosi</a:t>
            </a:r>
          </a:p>
          <a:p>
            <a:pPr lvl="1">
              <a:defRPr/>
            </a:pPr>
            <a:r>
              <a:rPr lang="it-IT" altLang="it-IT" dirty="0"/>
              <a:t>si perse in un circolo vizioso</a:t>
            </a:r>
          </a:p>
          <a:p>
            <a:pPr>
              <a:defRPr/>
            </a:pPr>
            <a:r>
              <a:rPr lang="it-IT" altLang="it-IT" dirty="0"/>
              <a:t>Perché? … v. (TD6) prossima slide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311850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991B72-9E85-45B5-AC52-C07AE157C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morte di Russell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3B6ADB-C494-4CA9-A37F-F703A52A17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altLang="it-IT" dirty="0"/>
              <a:t>Su Russell si danno queste:</a:t>
            </a:r>
          </a:p>
          <a:p>
            <a:pPr lvl="1">
              <a:defRPr/>
            </a:pPr>
            <a:r>
              <a:rPr lang="it-IT" altLang="it-IT" dirty="0"/>
              <a:t>si tagliò, radendosi</a:t>
            </a:r>
          </a:p>
          <a:p>
            <a:pPr lvl="1">
              <a:defRPr/>
            </a:pPr>
            <a:r>
              <a:rPr lang="it-IT" altLang="it-IT" dirty="0"/>
              <a:t>si perse in un circolo vizioso</a:t>
            </a:r>
          </a:p>
          <a:p>
            <a:pPr>
              <a:defRPr/>
            </a:pPr>
            <a:r>
              <a:rPr lang="it-IT" altLang="it-IT" dirty="0"/>
              <a:t>Perché? … v. paradosso di Russell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083831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olo 1">
            <a:extLst>
              <a:ext uri="{FF2B5EF4-FFF2-40B4-BE49-F238E27FC236}">
                <a16:creationId xmlns:a16="http://schemas.microsoft.com/office/drawing/2014/main" id="{9819731E-FABD-4A5D-89CB-7AB1E8094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la teoria delle descrizioni in sintesi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BD0AB8-B84B-40D5-B785-1E448AF53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>
              <a:defRPr/>
            </a:pPr>
            <a:r>
              <a:rPr lang="it-IT" dirty="0"/>
              <a:t>(TD1)	un enunciato della forma «il </a:t>
            </a:r>
            <a:r>
              <a:rPr lang="it-IT" i="1" dirty="0"/>
              <a:t>P</a:t>
            </a:r>
            <a:r>
              <a:rPr lang="it-IT" dirty="0"/>
              <a:t> è </a:t>
            </a:r>
            <a:r>
              <a:rPr lang="it-IT" i="1" dirty="0"/>
              <a:t>Q</a:t>
            </a:r>
            <a:r>
              <a:rPr lang="it-IT" dirty="0"/>
              <a:t>» esprime la stessa proposizione del corrispondente enunciato della forma «vi è esattamente un oggetto che ha la proprietà </a:t>
            </a:r>
            <a:r>
              <a:rPr lang="it-IT" i="1" dirty="0"/>
              <a:t>P</a:t>
            </a:r>
            <a:r>
              <a:rPr lang="it-IT" dirty="0"/>
              <a:t> e tale oggetto ha la proprietà </a:t>
            </a:r>
            <a:r>
              <a:rPr lang="it-IT" i="1" dirty="0"/>
              <a:t>Q</a:t>
            </a:r>
            <a:r>
              <a:rPr lang="it-IT" dirty="0"/>
              <a:t>».</a:t>
            </a:r>
          </a:p>
          <a:p>
            <a:pPr>
              <a:defRPr/>
            </a:pPr>
            <a:r>
              <a:rPr lang="it-IT" dirty="0"/>
              <a:t>(TD2)	Le descrizioni definite sono simboli incompleti, ossia non hanno un significato se non in </a:t>
            </a:r>
            <a:r>
              <a:rPr lang="it-IT" dirty="0" err="1"/>
              <a:t>virtú</a:t>
            </a:r>
            <a:r>
              <a:rPr lang="it-IT" dirty="0"/>
              <a:t> della tesi (TD1).</a:t>
            </a:r>
          </a:p>
          <a:p>
            <a:pPr>
              <a:defRPr/>
            </a:pPr>
            <a:r>
              <a:rPr lang="it-IT" dirty="0"/>
              <a:t>(TD3)	La negazione della proposizione espressa da un enunciato della forma «il </a:t>
            </a:r>
            <a:r>
              <a:rPr lang="it-IT" i="1" dirty="0"/>
              <a:t>P</a:t>
            </a:r>
            <a:r>
              <a:rPr lang="it-IT" dirty="0"/>
              <a:t> è </a:t>
            </a:r>
            <a:r>
              <a:rPr lang="it-IT" i="1" dirty="0"/>
              <a:t>Q</a:t>
            </a:r>
            <a:r>
              <a:rPr lang="it-IT" dirty="0"/>
              <a:t>» si esprime in modo non ambiguo premettendo la negazione a tutto l'enunciato («non è vero che il </a:t>
            </a:r>
            <a:r>
              <a:rPr lang="it-IT" i="1" dirty="0"/>
              <a:t>P</a:t>
            </a:r>
            <a:r>
              <a:rPr lang="it-IT" dirty="0"/>
              <a:t> è </a:t>
            </a:r>
            <a:r>
              <a:rPr lang="it-IT" i="1" dirty="0"/>
              <a:t>Q</a:t>
            </a:r>
            <a:r>
              <a:rPr lang="it-IT" dirty="0"/>
              <a:t>»).</a:t>
            </a:r>
          </a:p>
          <a:p>
            <a:pPr>
              <a:defRPr/>
            </a:pPr>
            <a:r>
              <a:rPr lang="it-IT"/>
              <a:t>(TD4)	Il quantificatore esistenziale «vi è almeno un oggetto tale che...» («</a:t>
            </a:r>
            <a:r>
              <a:rPr lang="it-IT">
                <a:sym typeface="Symbol"/>
              </a:rPr>
              <a:t></a:t>
            </a:r>
            <a:r>
              <a:rPr lang="it-IT"/>
              <a:t>») va interpretato come equivalente a «</a:t>
            </a:r>
            <a:r>
              <a:rPr lang="it-IT" i="1"/>
              <a:t>esiste</a:t>
            </a:r>
            <a:r>
              <a:rPr lang="it-IT"/>
              <a:t> almeno un oggetto tale che...».</a:t>
            </a:r>
          </a:p>
          <a:p>
            <a:pPr>
              <a:defRPr/>
            </a:pPr>
            <a:r>
              <a:rPr lang="it-IT">
                <a:solidFill>
                  <a:srgbClr val="FF0000"/>
                </a:solidFill>
              </a:rPr>
              <a:t>(</a:t>
            </a:r>
            <a:r>
              <a:rPr lang="it-IT" dirty="0">
                <a:solidFill>
                  <a:srgbClr val="FF0000"/>
                </a:solidFill>
              </a:rPr>
              <a:t>TD5)	Tutti i nomi propri sono abbreviazioni di descrizioni definite.</a:t>
            </a:r>
          </a:p>
          <a:p>
            <a:pPr>
              <a:defRPr/>
            </a:pPr>
            <a:r>
              <a:rPr lang="it-IT" dirty="0">
                <a:solidFill>
                  <a:srgbClr val="FF0000"/>
                </a:solidFill>
              </a:rPr>
              <a:t>(TD6)	I paradossi logici richiedono l'adozione della teoria dei tipi.</a:t>
            </a:r>
          </a:p>
          <a:p>
            <a:pPr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olo 1">
            <a:extLst>
              <a:ext uri="{FF2B5EF4-FFF2-40B4-BE49-F238E27FC236}">
                <a16:creationId xmlns:a16="http://schemas.microsoft.com/office/drawing/2014/main" id="{93E775AC-6B59-42DD-9900-3DDFBEDFE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dirty="0"/>
              <a:t>Il paradosso di Russell (i)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1D37B1-4990-42B0-A70E-D5E8B1A59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it-IT" dirty="0"/>
              <a:t>classi che non contengono se stesse. </a:t>
            </a:r>
            <a:r>
              <a:rPr lang="it-IT" dirty="0" err="1"/>
              <a:t>Es</a:t>
            </a:r>
            <a:r>
              <a:rPr lang="it-IT" dirty="0"/>
              <a:t>: la classe dei cavalli, perché non è un cavallo</a:t>
            </a:r>
          </a:p>
          <a:p>
            <a:pPr>
              <a:defRPr/>
            </a:pPr>
            <a:r>
              <a:rPr lang="it-IT" dirty="0"/>
              <a:t>classi che contengono se stesse. Es. la classe delle cose astratte perché è essa stessa astratta</a:t>
            </a:r>
          </a:p>
          <a:p>
            <a:pPr>
              <a:defRPr/>
            </a:pPr>
            <a:r>
              <a:rPr lang="it-IT" dirty="0"/>
              <a:t>Sia R la classe di tutte  e soltanto le classi che non contengono se stesse.</a:t>
            </a:r>
          </a:p>
          <a:p>
            <a:pPr>
              <a:defRPr/>
            </a:pPr>
            <a:r>
              <a:rPr lang="it-IT" dirty="0"/>
              <a:t>R contiene o no se stessa?</a:t>
            </a:r>
          </a:p>
          <a:p>
            <a:pPr>
              <a:defRPr/>
            </a:pPr>
            <a:r>
              <a:rPr lang="it-IT" dirty="0"/>
              <a:t>Se sì, R contiene una classe che contiene se stessa, ossia R, in contrasto con come abbiamo definito R</a:t>
            </a:r>
          </a:p>
          <a:p>
            <a:pPr>
              <a:defRPr/>
            </a:pPr>
            <a:r>
              <a:rPr lang="it-IT" dirty="0"/>
              <a:t>Se no, c'è una classe che non contiene se stessa, ossia R,  che non è contenuta in R, contrariamente a come abbiamo definito R</a:t>
            </a:r>
          </a:p>
          <a:p>
            <a:pPr>
              <a:defRPr/>
            </a:pPr>
            <a:r>
              <a:rPr lang="it-IT" dirty="0"/>
              <a:t>Si può formulare un analogo paradosso per le proprietà</a:t>
            </a:r>
          </a:p>
          <a:p>
            <a:pPr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FDF25D-281A-406D-B60A-CD5A0C11E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CC7FD69-D29B-4183-9DD3-8A77A1AFB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17-18</a:t>
            </a:r>
          </a:p>
          <a:p>
            <a:r>
              <a:rPr lang="it-IT" dirty="0"/>
              <a:t>2/11/23</a:t>
            </a:r>
          </a:p>
        </p:txBody>
      </p:sp>
    </p:spTree>
    <p:extLst>
      <p:ext uri="{BB962C8B-B14F-4D97-AF65-F5344CB8AC3E}">
        <p14:creationId xmlns:p14="http://schemas.microsoft.com/office/powerpoint/2010/main" val="25431421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0F6610-861E-46E2-9078-FCE2FAE08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dirty="0"/>
              <a:t>Il paradosso di Russell (</a:t>
            </a:r>
            <a:r>
              <a:rPr lang="it-IT" altLang="it-IT" dirty="0" err="1"/>
              <a:t>iI</a:t>
            </a:r>
            <a:r>
              <a:rPr lang="it-IT" altLang="it-IT" dirty="0"/>
              <a:t>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2965B0-0384-49CE-B3F6-5CAAFD17C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dirty="0"/>
              <a:t>Se sì, R contiene una classe che contiene se stessa, ossia R, in contrasto con come abbiamo definito R</a:t>
            </a:r>
          </a:p>
          <a:p>
            <a:pPr>
              <a:defRPr/>
            </a:pPr>
            <a:r>
              <a:rPr lang="it-IT" dirty="0"/>
              <a:t>Se no, c'è una classe che non contiene se stessa, ossia R,  che non è contenuta in R, contrariamente a come abbiamo definito R</a:t>
            </a:r>
          </a:p>
          <a:p>
            <a:pPr>
              <a:defRPr/>
            </a:pPr>
            <a:r>
              <a:rPr lang="it-IT" dirty="0"/>
              <a:t>Si può formulare un analogo paradosso per le proprietà</a:t>
            </a:r>
          </a:p>
          <a:p>
            <a:pPr>
              <a:defRPr/>
            </a:pPr>
            <a:r>
              <a:rPr lang="it-IT" dirty="0"/>
              <a:t>Analogia: il paradosso del barbiere</a:t>
            </a:r>
          </a:p>
          <a:p>
            <a:pPr>
              <a:defRPr/>
            </a:pPr>
            <a:r>
              <a:rPr lang="it-IT" dirty="0"/>
              <a:t>Evitare il circolo vizioso =&gt; teoria dei tipi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331246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olo 1">
            <a:extLst>
              <a:ext uri="{FF2B5EF4-FFF2-40B4-BE49-F238E27FC236}">
                <a16:creationId xmlns:a16="http://schemas.microsoft.com/office/drawing/2014/main" id="{B0C67298-7F22-44BA-B894-CD0F8DACB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La teoria dei tipi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ED5C4B-A600-4FC0-A882-E767A237E0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>
              <a:defRPr/>
            </a:pPr>
            <a:r>
              <a:rPr lang="it-IT" dirty="0"/>
              <a:t>Le classi sono ordinate gerarchicamente</a:t>
            </a:r>
          </a:p>
          <a:p>
            <a:pPr>
              <a:defRPr/>
            </a:pPr>
            <a:r>
              <a:rPr lang="it-IT" dirty="0"/>
              <a:t>Al primo livello (tipo logico), le classi degli individui (enti che non sono classi)</a:t>
            </a:r>
          </a:p>
          <a:p>
            <a:pPr>
              <a:defRPr/>
            </a:pPr>
            <a:r>
              <a:rPr lang="it-IT" dirty="0"/>
              <a:t>Al secondo, le classi di individui</a:t>
            </a:r>
          </a:p>
          <a:p>
            <a:pPr>
              <a:defRPr/>
            </a:pPr>
            <a:r>
              <a:rPr lang="it-IT" dirty="0"/>
              <a:t>Al terzo le classi di classi del secondo livello</a:t>
            </a:r>
          </a:p>
          <a:p>
            <a:pPr>
              <a:defRPr/>
            </a:pPr>
            <a:r>
              <a:rPr lang="it-IT" dirty="0"/>
              <a:t>Viene dunque esclusa a priori la possibilità di una classe che contiene una classe dello stesso livello e quindi è esclusa la possibilità dell'</a:t>
            </a:r>
            <a:r>
              <a:rPr lang="it-IT" dirty="0" err="1"/>
              <a:t>autoappartenenza</a:t>
            </a:r>
            <a:endParaRPr lang="it-IT" dirty="0"/>
          </a:p>
          <a:p>
            <a:pPr>
              <a:defRPr/>
            </a:pPr>
            <a:r>
              <a:rPr lang="it-IT" dirty="0"/>
              <a:t>Per dettagli v. la voce "teoria dei tipi" nell'enciclopedia filosofica Bompiani.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olo 1">
            <a:extLst>
              <a:ext uri="{FF2B5EF4-FFF2-40B4-BE49-F238E27FC236}">
                <a16:creationId xmlns:a16="http://schemas.microsoft.com/office/drawing/2014/main" id="{AE159D1C-BF4F-4652-8D78-7427EBC4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Le critiche di Russell a Meinong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CFD0F0-9AA2-429B-A713-BA91BF98CB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it-IT" dirty="0"/>
              <a:t>(R1)	l’ammissione di oggetti impossibili comporta il rifiuto della legge logica di non contraddizione.</a:t>
            </a:r>
          </a:p>
          <a:p>
            <a:pPr>
              <a:buFont typeface="Arial" charset="0"/>
              <a:buChar char="•"/>
              <a:defRPr/>
            </a:pPr>
            <a:r>
              <a:rPr lang="it-IT" dirty="0"/>
              <a:t>(R2)	 L'enunciato "l’esistente quadrato rotondo è esistente" dovrebbe essere considerato vero da </a:t>
            </a:r>
            <a:r>
              <a:rPr lang="it-IT" dirty="0" err="1"/>
              <a:t>Meinong</a:t>
            </a:r>
            <a:r>
              <a:rPr lang="it-IT" dirty="0"/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it-IT" dirty="0"/>
              <a:t>(R3) Date queste difficoltà, e dal momento che la teoria delle descrizioni ci spiega come fare a meno di oggetti inesistenti, è meglio negare che vi siano oggetti inesistenti.</a:t>
            </a:r>
          </a:p>
          <a:p>
            <a:pPr>
              <a:buFont typeface="Arial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olo 1">
            <a:extLst>
              <a:ext uri="{FF2B5EF4-FFF2-40B4-BE49-F238E27FC236}">
                <a16:creationId xmlns:a16="http://schemas.microsoft.com/office/drawing/2014/main" id="{D222397E-C826-4B4C-8341-E12DFE0B4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it-IT"/>
              <a:t>Problemi per la teoria delle descrizioni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A52757-1E61-4740-B282-5D1809FBB5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it-IT" dirty="0"/>
              <a:t>La montagna d'oro è d'oro</a:t>
            </a:r>
          </a:p>
          <a:p>
            <a:pPr>
              <a:defRPr/>
            </a:pPr>
            <a:r>
              <a:rPr lang="it-IT" dirty="0"/>
              <a:t>La montagna d'oro è possibile</a:t>
            </a:r>
          </a:p>
          <a:p>
            <a:pPr>
              <a:defRPr/>
            </a:pPr>
            <a:r>
              <a:rPr lang="it-IT" dirty="0"/>
              <a:t>Il quadrato rotondo è impossibile</a:t>
            </a:r>
          </a:p>
          <a:p>
            <a:pPr>
              <a:defRPr/>
            </a:pPr>
            <a:r>
              <a:rPr lang="it-IT" dirty="0"/>
              <a:t>Pinocchio è un oggetto fittizio</a:t>
            </a:r>
          </a:p>
          <a:p>
            <a:pPr>
              <a:defRPr/>
            </a:pPr>
            <a:r>
              <a:rPr lang="it-IT" dirty="0"/>
              <a:t>Pinocchio è più famoso di Cenerentola</a:t>
            </a:r>
          </a:p>
          <a:p>
            <a:pPr>
              <a:defRPr/>
            </a:pPr>
            <a:r>
              <a:rPr lang="it-IT" dirty="0" err="1"/>
              <a:t>Polifemo</a:t>
            </a:r>
            <a:r>
              <a:rPr lang="it-IT" dirty="0"/>
              <a:t> è più alto di Napolitano</a:t>
            </a:r>
          </a:p>
          <a:p>
            <a:pPr>
              <a:defRPr/>
            </a:pPr>
            <a:r>
              <a:rPr lang="it-IT" dirty="0"/>
              <a:t>Tom crede che un fantasma ha urlato nella notte e John ritiene che esso sia prigioniero di </a:t>
            </a:r>
            <a:r>
              <a:rPr lang="it-IT"/>
              <a:t>un incantesimo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olo 1">
            <a:extLst>
              <a:ext uri="{FF2B5EF4-FFF2-40B4-BE49-F238E27FC236}">
                <a16:creationId xmlns:a16="http://schemas.microsoft.com/office/drawing/2014/main" id="{17D6235A-A058-47D7-ABD3-4BEBD2BAE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altLang="it-IT"/>
          </a:p>
        </p:txBody>
      </p:sp>
      <p:graphicFrame>
        <p:nvGraphicFramePr>
          <p:cNvPr id="44035" name="Segnaposto contenuto 3">
            <a:extLst>
              <a:ext uri="{FF2B5EF4-FFF2-40B4-BE49-F238E27FC236}">
                <a16:creationId xmlns:a16="http://schemas.microsoft.com/office/drawing/2014/main" id="{65A52EAA-AAAF-40D9-BBD5-D3A9FE013826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3719514" y="333375"/>
          <a:ext cx="4479925" cy="6338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Acrobat Document" r:id="rId4" imgW="4534293" imgH="6416596" progId="AcroExch.Document.7">
                  <p:embed/>
                </p:oleObj>
              </mc:Choice>
              <mc:Fallback>
                <p:oleObj name="Acrobat Document" r:id="rId4" imgW="4534293" imgH="6416596" progId="AcroExch.Document.7">
                  <p:embed/>
                  <p:pic>
                    <p:nvPicPr>
                      <p:cNvPr id="44035" name="Segnaposto contenuto 3">
                        <a:extLst>
                          <a:ext uri="{FF2B5EF4-FFF2-40B4-BE49-F238E27FC236}">
                            <a16:creationId xmlns:a16="http://schemas.microsoft.com/office/drawing/2014/main" id="{65A52EAA-AAAF-40D9-BBD5-D3A9FE0138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514" y="333375"/>
                        <a:ext cx="4479925" cy="6338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E611CD-5829-4D34-835D-FBFA3042F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035833B-1918-407B-94FD-474F7A118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Qui termina la parte 2</a:t>
            </a:r>
          </a:p>
          <a:p>
            <a:r>
              <a:rPr lang="it-IT" dirty="0"/>
              <a:t>Ho inserito le domande per questa parte nel sito</a:t>
            </a:r>
          </a:p>
        </p:txBody>
      </p:sp>
    </p:spTree>
    <p:extLst>
      <p:ext uri="{BB962C8B-B14F-4D97-AF65-F5344CB8AC3E}">
        <p14:creationId xmlns:p14="http://schemas.microsoft.com/office/powerpoint/2010/main" val="3624445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olo 1">
            <a:extLst>
              <a:ext uri="{FF2B5EF4-FFF2-40B4-BE49-F238E27FC236}">
                <a16:creationId xmlns:a16="http://schemas.microsoft.com/office/drawing/2014/main" id="{750D9FB8-192C-4782-B363-74D488F0B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it-IT"/>
              <a:t>Trattamento dei contesti intensionali in Russell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837053-6E49-42EB-BEC8-ECF53C585F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it-IT" dirty="0"/>
              <a:t>(1) Giovanni crede che la stella della sera appare alla sera</a:t>
            </a:r>
          </a:p>
          <a:p>
            <a:pPr>
              <a:defRPr/>
            </a:pPr>
            <a:r>
              <a:rPr lang="it-IT" dirty="0"/>
              <a:t>(2) la stella della sera è la stella del mattino</a:t>
            </a:r>
          </a:p>
          <a:p>
            <a:pPr>
              <a:defRPr/>
            </a:pPr>
            <a:r>
              <a:rPr lang="it-IT" dirty="0"/>
              <a:t>LL. se a = b e A, allora A(a/b)</a:t>
            </a:r>
          </a:p>
          <a:p>
            <a:pPr>
              <a:defRPr/>
            </a:pPr>
            <a:r>
              <a:rPr lang="it-IT" dirty="0"/>
              <a:t>? (3) Giovanni crede che la stella del mattino appare alla sera</a:t>
            </a:r>
          </a:p>
          <a:p>
            <a:pPr>
              <a:defRPr/>
            </a:pPr>
            <a:r>
              <a:rPr lang="it-IT" dirty="0"/>
              <a:t>Secondo Russell non possiamo derivare (3) perché (2) non ha la forma "a = b"</a:t>
            </a:r>
          </a:p>
          <a:p>
            <a:pPr>
              <a:defRPr/>
            </a:pPr>
            <a:r>
              <a:rPr lang="it-IT" dirty="0"/>
              <a:t>Infatti applicando la sua teoria delle descrizioni otteniamo:</a:t>
            </a:r>
          </a:p>
        </p:txBody>
      </p:sp>
    </p:spTree>
    <p:extLst>
      <p:ext uri="{BB962C8B-B14F-4D97-AF65-F5344CB8AC3E}">
        <p14:creationId xmlns:p14="http://schemas.microsoft.com/office/powerpoint/2010/main" val="376041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olo 1">
            <a:extLst>
              <a:ext uri="{FF2B5EF4-FFF2-40B4-BE49-F238E27FC236}">
                <a16:creationId xmlns:a16="http://schemas.microsoft.com/office/drawing/2014/main" id="{6C28EAB5-9A46-49F5-9B83-DB843EEF9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contesti intensionali (cont.)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E6EC7F-273D-417F-A859-2D60831108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>
              <a:defRPr/>
            </a:pPr>
            <a:r>
              <a:rPr lang="it-IT" dirty="0"/>
              <a:t>(2) la stella della sera è la stella del mattino</a:t>
            </a:r>
          </a:p>
          <a:p>
            <a:pPr>
              <a:defRPr/>
            </a:pPr>
            <a:r>
              <a:rPr lang="it-IT" dirty="0"/>
              <a:t>(2') esiste esattamente un x che è stella della sera ed x è tale che esiste esattamente un y che è stella del mattino ed è tale che x = y</a:t>
            </a:r>
          </a:p>
          <a:p>
            <a:pPr>
              <a:defRPr/>
            </a:pPr>
            <a:r>
              <a:rPr lang="it-IT" dirty="0"/>
              <a:t>Va notato che le regole della logica permettono di derivare, per es., che</a:t>
            </a:r>
          </a:p>
          <a:p>
            <a:pPr>
              <a:defRPr/>
            </a:pPr>
            <a:r>
              <a:rPr lang="it-IT" dirty="0"/>
              <a:t>(3) la stella del mattino è un pianeta</a:t>
            </a:r>
          </a:p>
          <a:p>
            <a:pPr>
              <a:defRPr/>
            </a:pPr>
            <a:r>
              <a:rPr lang="it-IT" dirty="0"/>
              <a:t>da (2') e da </a:t>
            </a:r>
          </a:p>
          <a:p>
            <a:pPr>
              <a:defRPr/>
            </a:pPr>
            <a:r>
              <a:rPr lang="it-IT" dirty="0"/>
              <a:t>(4) la stella della sera è un pianeta</a:t>
            </a:r>
          </a:p>
          <a:p>
            <a:pPr>
              <a:defRPr/>
            </a:pPr>
            <a:r>
              <a:rPr lang="it-IT" dirty="0"/>
              <a:t>purché (4) sia a sua volta interpretata secondo la teoria delle descrizioni</a:t>
            </a:r>
          </a:p>
          <a:p>
            <a:pPr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5C9431-5745-40EB-9195-DDBA179BF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474CDF6-A4C4-4064-81DA-660BFA7EF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Il presidente è siciliano</a:t>
            </a:r>
          </a:p>
          <a:p>
            <a:r>
              <a:rPr lang="it-IT" dirty="0"/>
              <a:t>Esiste esattamente un x tale che è siciliano</a:t>
            </a:r>
          </a:p>
          <a:p>
            <a:r>
              <a:rPr lang="it-IT" dirty="0"/>
              <a:t>Il presidente ama la costituzione</a:t>
            </a:r>
          </a:p>
          <a:p>
            <a:r>
              <a:rPr lang="it-IT" dirty="0"/>
              <a:t>Esiste esattamente un x tale che x ama la costituzione</a:t>
            </a:r>
          </a:p>
          <a:p>
            <a:r>
              <a:rPr lang="it-IT" dirty="0"/>
              <a:t>Esiste esattamente un x tale che la costituzione è amata da x</a:t>
            </a:r>
          </a:p>
          <a:p>
            <a:r>
              <a:rPr lang="it-IT" dirty="0"/>
              <a:t>Esiste esattamente un x tale che esiste esattamente un y tale che y è costituzione e y è amata da x</a:t>
            </a:r>
          </a:p>
          <a:p>
            <a:r>
              <a:rPr lang="it-IT" dirty="0"/>
              <a:t>Esiste esattamente un x tale che esiste esattamente un y tale che y è costituzione e x ama y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71101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D38911-B043-4395-A9D3-D5AB65970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D3A233-BBB1-4C80-919B-F6D3B7EFF9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it-IT" dirty="0"/>
              <a:t>L’AF è l’AR</a:t>
            </a:r>
          </a:p>
          <a:p>
            <a:r>
              <a:rPr lang="it-IT" dirty="0"/>
              <a:t>L’AF = l’AR</a:t>
            </a:r>
          </a:p>
          <a:p>
            <a:r>
              <a:rPr lang="it-IT" dirty="0"/>
              <a:t>Esiste esattamente un x tale che x è AF e x = l’AR</a:t>
            </a:r>
          </a:p>
          <a:p>
            <a:r>
              <a:rPr lang="it-IT" dirty="0"/>
              <a:t>Esiste esattamente un x tale che x è AF e l’AR = x</a:t>
            </a:r>
          </a:p>
          <a:p>
            <a:r>
              <a:rPr lang="it-IT" dirty="0"/>
              <a:t>Esiste esattamente un x tale che x è AF e esiste esattamente un y tale che y è AR e x = y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77783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2FE24A-B3FD-47C8-BE1D-808DB2BE5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3ADCEB-2B88-4063-8C5B-3655145CB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la stella della sera è la stella del mattino</a:t>
            </a:r>
          </a:p>
          <a:p>
            <a:r>
              <a:rPr lang="it-IT" dirty="0"/>
              <a:t>a = b</a:t>
            </a:r>
          </a:p>
          <a:p>
            <a:r>
              <a:rPr lang="it-IT" dirty="0"/>
              <a:t>la stella della sera = la stella del mattino</a:t>
            </a:r>
          </a:p>
          <a:p>
            <a:r>
              <a:rPr lang="it-IT" dirty="0"/>
              <a:t>Esiste esattamente un x tale che x è stella della sera e x = la stella del mattino</a:t>
            </a:r>
          </a:p>
          <a:p>
            <a:r>
              <a:rPr lang="it-IT" dirty="0"/>
              <a:t>Esiste esattamente un x tale che x è stella della sera e la stella del mattino = x</a:t>
            </a:r>
          </a:p>
          <a:p>
            <a:r>
              <a:rPr lang="it-IT" dirty="0"/>
              <a:t>Esiste esattamente un x tale che x è stella della sera e esiste esattamente un y tale che y è stella del mattino e y = x</a:t>
            </a:r>
          </a:p>
        </p:txBody>
      </p:sp>
    </p:spTree>
    <p:extLst>
      <p:ext uri="{BB962C8B-B14F-4D97-AF65-F5344CB8AC3E}">
        <p14:creationId xmlns:p14="http://schemas.microsoft.com/office/powerpoint/2010/main" val="1691752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6A1006-640A-4B03-BE77-F1A5B2150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57DFB7-C918-478B-8B5C-C42EC70D8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(1) la stella della sera = la stella del mattino</a:t>
            </a:r>
          </a:p>
          <a:p>
            <a:r>
              <a:rPr lang="it-IT" dirty="0"/>
              <a:t>(2) La stella della sera è un pianeta</a:t>
            </a:r>
          </a:p>
          <a:p>
            <a:r>
              <a:rPr lang="it-IT" dirty="0"/>
              <a:t>(3) stella della mattino è un pianeta</a:t>
            </a:r>
          </a:p>
          <a:p>
            <a:r>
              <a:rPr lang="it-IT" dirty="0"/>
              <a:t>a = b</a:t>
            </a:r>
          </a:p>
          <a:p>
            <a:r>
              <a:rPr lang="it-IT" dirty="0"/>
              <a:t>Q(a)</a:t>
            </a:r>
          </a:p>
          <a:p>
            <a:r>
              <a:rPr lang="it-IT" dirty="0"/>
              <a:t>Q(a/b)</a:t>
            </a:r>
          </a:p>
          <a:p>
            <a:r>
              <a:rPr lang="it-IT" dirty="0"/>
              <a:t>(1’) Esiste esattamente un x tale che x è stella della sera e esiste esattamente un y tale che y è stella del mattino e y = x</a:t>
            </a:r>
          </a:p>
          <a:p>
            <a:r>
              <a:rPr lang="it-IT" dirty="0"/>
              <a:t>(2’) Esiste esattamente un x tale che x è stella della sera e x è un pianeta</a:t>
            </a:r>
          </a:p>
          <a:p>
            <a:r>
              <a:rPr lang="it-IT" dirty="0"/>
              <a:t>(3’) Esiste esattamente un x tale che x è stella della mattino e x è un pianeta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58664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E1E62A-AA7B-4D9A-8CB2-CDC961615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852371-8052-48A2-9CE8-5B095B35AC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la stella della sera = la stella del mattino</a:t>
            </a:r>
          </a:p>
          <a:p>
            <a:r>
              <a:rPr lang="it-IT" dirty="0"/>
              <a:t>(2) Giovanni crede che La stella della sera è un pianeta</a:t>
            </a:r>
          </a:p>
          <a:p>
            <a:r>
              <a:rPr lang="it-IT" dirty="0"/>
              <a:t>?(3) Giovanni crede che stella della mattino è un pianeta</a:t>
            </a:r>
          </a:p>
          <a:p>
            <a:r>
              <a:rPr lang="it-IT" dirty="0"/>
              <a:t>(1’) Esiste esattamente un x tale che x è stella della sera e esiste esattamente un y tale che y è stella del mattino e y = x</a:t>
            </a:r>
          </a:p>
          <a:p>
            <a:r>
              <a:rPr lang="it-IT" dirty="0"/>
              <a:t>(2’) Giovanni crede che esiste esattamente un x tale che x è stella della sera e x è un pianeta</a:t>
            </a:r>
          </a:p>
          <a:p>
            <a:r>
              <a:rPr lang="it-IT" dirty="0"/>
              <a:t>? (3’) Giovanni crede che esiste esattamente un x tale che x è stella del mattino e x è un pianeta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028870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1637</Words>
  <Application>Microsoft Office PowerPoint</Application>
  <PresentationFormat>Widescreen</PresentationFormat>
  <Paragraphs>140</Paragraphs>
  <Slides>25</Slides>
  <Notes>10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Symbol</vt:lpstr>
      <vt:lpstr>Tema di Office</vt:lpstr>
      <vt:lpstr>Acrobat Document</vt:lpstr>
      <vt:lpstr>Fil Ling 23-24</vt:lpstr>
      <vt:lpstr>Presentazione standard di PowerPoint</vt:lpstr>
      <vt:lpstr>Trattamento dei contesti intensionali in Russell</vt:lpstr>
      <vt:lpstr>contesti intensionali (cont.)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Memo</vt:lpstr>
      <vt:lpstr>Leggi sull'identità</vt:lpstr>
      <vt:lpstr>Leibnizi e Sofia sul principio di identità degli indiscernibili</vt:lpstr>
      <vt:lpstr>morte di leibniz</vt:lpstr>
      <vt:lpstr>morte di Ockam</vt:lpstr>
      <vt:lpstr>morte di Russell</vt:lpstr>
      <vt:lpstr>morte di Russell</vt:lpstr>
      <vt:lpstr>la teoria delle descrizioni in sintesi</vt:lpstr>
      <vt:lpstr>Il paradosso di Russell (i)</vt:lpstr>
      <vt:lpstr>Il paradosso di Russell (iI)</vt:lpstr>
      <vt:lpstr>La teoria dei tipi</vt:lpstr>
      <vt:lpstr>Le critiche di Russell a Meinong</vt:lpstr>
      <vt:lpstr>Problemi per la teoria delle descrizioni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 Ling 23-24</dc:title>
  <dc:creator>Francesco Orilia</dc:creator>
  <cp:lastModifiedBy>Francesco Orilia</cp:lastModifiedBy>
  <cp:revision>15</cp:revision>
  <dcterms:created xsi:type="dcterms:W3CDTF">2023-10-28T15:52:41Z</dcterms:created>
  <dcterms:modified xsi:type="dcterms:W3CDTF">2023-11-04T15:02:19Z</dcterms:modified>
</cp:coreProperties>
</file>