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8"/>
  </p:notesMasterIdLst>
  <p:sldIdLst>
    <p:sldId id="256" r:id="rId2"/>
    <p:sldId id="401" r:id="rId3"/>
    <p:sldId id="402" r:id="rId4"/>
    <p:sldId id="409" r:id="rId5"/>
    <p:sldId id="400" r:id="rId6"/>
    <p:sldId id="392" r:id="rId7"/>
    <p:sldId id="257" r:id="rId8"/>
    <p:sldId id="273" r:id="rId9"/>
    <p:sldId id="274" r:id="rId10"/>
    <p:sldId id="275" r:id="rId11"/>
    <p:sldId id="276" r:id="rId12"/>
    <p:sldId id="410" r:id="rId13"/>
    <p:sldId id="277" r:id="rId14"/>
    <p:sldId id="278" r:id="rId15"/>
    <p:sldId id="279" r:id="rId16"/>
    <p:sldId id="280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402B2-9B9F-4573-B459-8CCE2AAFDA93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28B63-1A19-4B49-946D-7E03F8453C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0224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egnaposto immagine diapositiva 1">
            <a:extLst>
              <a:ext uri="{FF2B5EF4-FFF2-40B4-BE49-F238E27FC236}">
                <a16:creationId xmlns:a16="http://schemas.microsoft.com/office/drawing/2014/main" id="{7D2F1EC9-44C0-4D3A-BC53-6F078A47C3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Segnaposto note 2">
            <a:extLst>
              <a:ext uri="{FF2B5EF4-FFF2-40B4-BE49-F238E27FC236}">
                <a16:creationId xmlns:a16="http://schemas.microsoft.com/office/drawing/2014/main" id="{6D5D4A75-3F13-490D-B0B8-587D69F87D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altLang="it-IT"/>
          </a:p>
        </p:txBody>
      </p:sp>
      <p:sp>
        <p:nvSpPr>
          <p:cNvPr id="45060" name="Segnaposto numero diapositiva 3">
            <a:extLst>
              <a:ext uri="{FF2B5EF4-FFF2-40B4-BE49-F238E27FC236}">
                <a16:creationId xmlns:a16="http://schemas.microsoft.com/office/drawing/2014/main" id="{A35832DF-7DA3-4FDA-A094-D8C1A6C5B7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A9711A-C546-4262-BD17-34407AED7548}" type="slidenum">
              <a:rPr lang="it-IT" altLang="it-IT" smtClean="0"/>
              <a:pPr>
                <a:spcBef>
                  <a:spcPct val="0"/>
                </a:spcBef>
              </a:pPr>
              <a:t>5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169257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A0437-2F4E-4B23-AD73-9AD312D43D1B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5601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B0AB5D-6157-4021-AA1A-75CB01F6B84F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B0AB5D-6157-4021-AA1A-75CB01F6B84F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5846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A0437-2F4E-4B23-AD73-9AD312D43D1B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3115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A0437-2F4E-4B23-AD73-9AD312D43D1B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5348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A0437-2F4E-4B23-AD73-9AD312D43D1B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0587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A0437-2F4E-4B23-AD73-9AD312D43D1B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26760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A0437-2F4E-4B23-AD73-9AD312D43D1B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21482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A0437-2F4E-4B23-AD73-9AD312D43D1B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3028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7416D9-CFCA-4980-B8E0-83EC99805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54D0759-4A8E-48CA-9976-0B1F94298C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F87716B-1455-4FBC-A930-ACFE047C4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9104C-596B-455F-A594-152EF38D8C3C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1CA890-A4D1-4A89-9526-A4EF211AC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F94C2E-1218-461F-BAE1-6FAC936AB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82D6A-33C9-418C-A3AF-DEA0EF79D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62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FB96C6-9620-4843-BE4B-3FE3C18B1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26F3B26-E6F0-4291-A7D8-F75366723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57C8CA-FBC4-4902-AE5A-D185BB35F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9104C-596B-455F-A594-152EF38D8C3C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81118A-AD1B-4DF2-9CD0-9BA48A694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4B30A7-6012-45FD-91E7-2B347DC16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82D6A-33C9-418C-A3AF-DEA0EF79D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449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371ADBF-26A7-456C-B5BE-CE44A271C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C9C5E53-42C3-476C-881F-21AE6540C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2242D8-475F-4F7A-922C-08F1B71E8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9104C-596B-455F-A594-152EF38D8C3C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802184F-1F6A-4579-8D9C-C5E29977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36C916A-8897-4090-808A-D27801FF9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82D6A-33C9-418C-A3AF-DEA0EF79D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411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2385DD-D990-4141-8FE9-C6D5C9EAC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0FFB1F-81CB-45FF-94D4-2347998CE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3DB34C1-34F6-4630-9032-C7DE117ED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9104C-596B-455F-A594-152EF38D8C3C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E5BA4D-91EE-4BB5-AA39-CBD715086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E37438-D21B-45E5-80BE-09EBB93E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82D6A-33C9-418C-A3AF-DEA0EF79D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9291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841528-0828-435A-9A4D-8665F12BA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476D46D-EDC4-4983-BFA2-9B2E56E26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2FC8C3-1790-4D77-959E-FBBC659AF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9104C-596B-455F-A594-152EF38D8C3C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8EF38C-E6F9-4BA5-88C2-E76E2015F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2FDD11-869E-4911-BB6F-10555A429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82D6A-33C9-418C-A3AF-DEA0EF79D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4475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29E10B-6391-4AE0-A72B-DAEFD00E6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1C0E49-1CAB-46A7-8D16-3146BC74CD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B904D0-E6C1-4805-B1BA-58DAA048B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B6FDC17-E07C-4F71-ACA9-6B3349E78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9104C-596B-455F-A594-152EF38D8C3C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D56AC0-45A8-4290-990B-649F0F96C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25C2AC8-E30D-43BB-9BFA-6BE281653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82D6A-33C9-418C-A3AF-DEA0EF79D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143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E96807-A762-44B8-B275-CDA3428F9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9F61243-3118-449C-9C1F-DC7014DB5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9A1F493-C82D-4E37-8CDB-A083D499A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516FF08-0236-401B-93D9-74DEC79F26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8E529B2-C28C-4D16-8F95-182BD71352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07CF68E-68BD-404F-B90D-E6B1887A9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9104C-596B-455F-A594-152EF38D8C3C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2C5D29C-A1A5-4F46-9179-A1D0948C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8F23E98-50E9-465D-86DD-650375C3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82D6A-33C9-418C-A3AF-DEA0EF79D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9228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21E631-9CB6-4794-9842-9ED62F794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205D075-2617-41E5-B725-F113FE4D4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9104C-596B-455F-A594-152EF38D8C3C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6E0872F-8464-4898-91F5-C1D71C693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BF28CEF-1C82-4CE0-AEBB-E23AD8A39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82D6A-33C9-418C-A3AF-DEA0EF79D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4900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D97C64F-0AA2-4181-9A87-A9A0A3E93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9104C-596B-455F-A594-152EF38D8C3C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D21A823-A18E-4F14-B65D-8A8D2122D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6474289-022F-478F-BCBD-1E4120F5F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82D6A-33C9-418C-A3AF-DEA0EF79D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1118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972882-BC51-4F2D-AE33-B515F8BF4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AF8C65-6AB7-4376-8735-5690B46A7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CB4817-EDCA-4575-9285-8689EC9D6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BF8BC0D-304F-49A1-9DDC-86C6316C5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9104C-596B-455F-A594-152EF38D8C3C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31CF9BC-8970-4DBA-9472-5DCB719E4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AA5348-E96A-4099-8E14-FB9940E59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82D6A-33C9-418C-A3AF-DEA0EF79D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F60D2A-DDED-4A13-AA83-37BC15E25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E18768C-2856-4D50-B5B9-24F7E30E7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32748B-2CE8-4E2A-87FE-33791C340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B938FCF-01DF-4FDB-82A5-4A7095D98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9104C-596B-455F-A594-152EF38D8C3C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E9F4AB5-5D4C-4299-9922-9E7350D1C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C072478-9C1E-44DC-8728-80BAC3987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82D6A-33C9-418C-A3AF-DEA0EF79D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74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D76F34D-845F-477E-BE12-E3DA80B4B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0CFE921-3CAD-4BA5-8F0A-4E2DB4B51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EDCB0F-E208-4DD5-BA18-1A4EBB267B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9104C-596B-455F-A594-152EF38D8C3C}" type="datetimeFigureOut">
              <a:rPr lang="it-IT" smtClean="0"/>
              <a:t>19/11/2023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031E470-66BA-437D-A998-3B08A29E1B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2B3B58-0B82-4AC2-82BD-102B8858D3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82D6A-33C9-418C-A3AF-DEA0EF79D6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565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49C6AB-FFDF-487A-A3BB-A2A00E562F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Fil Ling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3EA78B0-358A-4013-8C21-14EE14136B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21-24</a:t>
            </a:r>
          </a:p>
        </p:txBody>
      </p:sp>
    </p:spTree>
    <p:extLst>
      <p:ext uri="{BB962C8B-B14F-4D97-AF65-F5344CB8AC3E}">
        <p14:creationId xmlns:p14="http://schemas.microsoft.com/office/powerpoint/2010/main" val="3537560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riferimento diretto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Negli anni settanta del secolo scorso, in reazione a Frege e Russell, prende piede l'idea che nomi propri (Donnellan, Kripke) e deittici (</a:t>
            </a:r>
            <a:r>
              <a:rPr lang="it-IT" dirty="0" err="1"/>
              <a:t>Kaplan</a:t>
            </a:r>
            <a:r>
              <a:rPr lang="it-IT" dirty="0"/>
              <a:t>) abbiano un "riferimento diretto"</a:t>
            </a:r>
          </a:p>
          <a:p>
            <a:r>
              <a:rPr lang="it-IT" dirty="0"/>
              <a:t>Più precisamente, per Kripke i nomi propri sono "designatori rigidi", cioè si riferiscono allo stesso oggetto in tutti i mondi possibili</a:t>
            </a:r>
          </a:p>
          <a:p>
            <a:r>
              <a:rPr lang="it-IT" dirty="0"/>
              <a:t>E' </a:t>
            </a:r>
            <a:r>
              <a:rPr lang="it-IT" dirty="0" err="1"/>
              <a:t>Kaplan</a:t>
            </a:r>
            <a:r>
              <a:rPr lang="it-IT" dirty="0"/>
              <a:t> che parla di "riferimento diretto", ma la sua idea si può applicare anche al punto di vista di Kripke</a:t>
            </a:r>
          </a:p>
          <a:p>
            <a:r>
              <a:rPr lang="it-IT" dirty="0"/>
              <a:t>v. cap. Kripke e </a:t>
            </a:r>
            <a:r>
              <a:rPr lang="it-IT" dirty="0" err="1"/>
              <a:t>intro</a:t>
            </a:r>
            <a:r>
              <a:rPr lang="it-IT" dirty="0"/>
              <a:t> dei curatori</a:t>
            </a:r>
            <a:r>
              <a:rPr lang="it-IT"/>
              <a:t>, nell'antologia </a:t>
            </a:r>
            <a:r>
              <a:rPr lang="it-IT" i="1"/>
              <a:t>Filosofia del </a:t>
            </a:r>
            <a:r>
              <a:rPr lang="it-IT"/>
              <a:t>linguaggio. (v. anche </a:t>
            </a:r>
            <a:r>
              <a:rPr lang="it-IT" dirty="0"/>
              <a:t>Penco, </a:t>
            </a:r>
            <a:r>
              <a:rPr lang="it-IT" i="1" dirty="0" err="1"/>
              <a:t>Intro</a:t>
            </a:r>
            <a:r>
              <a:rPr lang="it-IT" i="1" dirty="0"/>
              <a:t> alla fil. del </a:t>
            </a:r>
            <a:r>
              <a:rPr lang="it-IT" i="1" dirty="0" err="1"/>
              <a:t>Ling</a:t>
            </a:r>
            <a:r>
              <a:rPr lang="it-IT" i="1" dirty="0"/>
              <a:t>.</a:t>
            </a:r>
            <a:r>
              <a:rPr lang="it-IT" dirty="0"/>
              <a:t>, pp. 85 </a:t>
            </a:r>
            <a:r>
              <a:rPr lang="it-IT"/>
              <a:t>ff.)</a:t>
            </a:r>
            <a:endParaRPr lang="it-IT" dirty="0"/>
          </a:p>
        </p:txBody>
      </p:sp>
      <p:pic>
        <p:nvPicPr>
          <p:cNvPr id="1026" name="Picture 2" descr="C:\Users\utente\Pictures\IMMAGINI INTERNET\kripke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4759" y="466289"/>
            <a:ext cx="702078" cy="977714"/>
          </a:xfrm>
          <a:prstGeom prst="rect">
            <a:avLst/>
          </a:prstGeom>
          <a:noFill/>
        </p:spPr>
      </p:pic>
      <p:pic>
        <p:nvPicPr>
          <p:cNvPr id="1027" name="Picture 3" descr="C:\Users\utente\Pictures\IMMAGINI INTERNET\Davi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44272" y="466289"/>
            <a:ext cx="1378282" cy="9647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49178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argomenti di Kripke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argomento modale (v. cap. su Kripke, p. 164)</a:t>
            </a:r>
          </a:p>
          <a:p>
            <a:pPr lvl="1"/>
            <a:r>
              <a:rPr lang="it-IT" dirty="0"/>
              <a:t>Socrate [il filosofo che bevve la cicuta] avrebbe potuto non bere la cicuta</a:t>
            </a:r>
          </a:p>
          <a:p>
            <a:r>
              <a:rPr lang="it-IT" dirty="0"/>
              <a:t>argomento epistemico (v. cap. su Kripke, p. 169)</a:t>
            </a:r>
          </a:p>
          <a:p>
            <a:pPr lvl="1"/>
            <a:r>
              <a:rPr lang="it-IT" dirty="0"/>
              <a:t>"Socrate [il filosofo che bevve la cicuta] bevve la cicuta" non è conoscibile a priori</a:t>
            </a:r>
          </a:p>
          <a:p>
            <a:r>
              <a:rPr lang="it-IT" dirty="0"/>
              <a:t>argomento semantico (v. cap. su Kripke, p. 168)</a:t>
            </a:r>
          </a:p>
          <a:p>
            <a:pPr lvl="1"/>
            <a:r>
              <a:rPr lang="it-IT" dirty="0"/>
              <a:t>Se Platone avesse bevuto la cicuta al posto di Socrate, "</a:t>
            </a:r>
            <a:r>
              <a:rPr lang="it-IT" dirty="0" err="1"/>
              <a:t>Socrate</a:t>
            </a:r>
            <a:r>
              <a:rPr lang="it-IT" dirty="0"/>
              <a:t>" comunque non farebbe riferimento a Platone</a:t>
            </a:r>
          </a:p>
          <a:p>
            <a:r>
              <a:rPr lang="it-IT"/>
              <a:t>v. anche </a:t>
            </a:r>
            <a:r>
              <a:rPr lang="it-IT" dirty="0"/>
              <a:t>Penco, </a:t>
            </a:r>
            <a:r>
              <a:rPr lang="it-IT" i="1" dirty="0" err="1"/>
              <a:t>Intro</a:t>
            </a:r>
            <a:r>
              <a:rPr lang="it-IT" i="1" dirty="0"/>
              <a:t> alla fil. del </a:t>
            </a:r>
            <a:r>
              <a:rPr lang="it-IT" i="1" dirty="0" err="1"/>
              <a:t>Ling</a:t>
            </a:r>
            <a:r>
              <a:rPr lang="it-IT" i="1" dirty="0"/>
              <a:t>.</a:t>
            </a:r>
            <a:r>
              <a:rPr lang="it-IT" dirty="0"/>
              <a:t>, pp. 87-88</a:t>
            </a:r>
          </a:p>
        </p:txBody>
      </p:sp>
    </p:spTree>
    <p:extLst>
      <p:ext uri="{BB962C8B-B14F-4D97-AF65-F5344CB8AC3E}">
        <p14:creationId xmlns:p14="http://schemas.microsoft.com/office/powerpoint/2010/main" val="487715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72DAB3-0098-403C-82A9-934C12B77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7B334B-816D-4E1D-AF96-9F174A8CD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23-24</a:t>
            </a:r>
          </a:p>
          <a:p>
            <a:r>
              <a:rPr lang="it-IT" dirty="0"/>
              <a:t>17/11/23</a:t>
            </a:r>
          </a:p>
        </p:txBody>
      </p:sp>
    </p:spTree>
    <p:extLst>
      <p:ext uri="{BB962C8B-B14F-4D97-AF65-F5344CB8AC3E}">
        <p14:creationId xmlns:p14="http://schemas.microsoft.com/office/powerpoint/2010/main" val="1620737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Teoria causale del riferimento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v. </a:t>
            </a:r>
            <a:r>
              <a:rPr lang="it-IT" i="1"/>
              <a:t>Penco, </a:t>
            </a:r>
            <a:r>
              <a:rPr lang="it-IT" i="1" dirty="0" err="1"/>
              <a:t>Intro</a:t>
            </a:r>
            <a:r>
              <a:rPr lang="it-IT" i="1" dirty="0"/>
              <a:t> alla fil. del </a:t>
            </a:r>
            <a:r>
              <a:rPr lang="it-IT" i="1" dirty="0" err="1"/>
              <a:t>Ling</a:t>
            </a:r>
            <a:r>
              <a:rPr lang="it-IT" i="1" dirty="0"/>
              <a:t>.</a:t>
            </a:r>
            <a:r>
              <a:rPr lang="it-IT" dirty="0"/>
              <a:t>, p. 88</a:t>
            </a:r>
          </a:p>
          <a:p>
            <a:r>
              <a:rPr lang="it-IT" dirty="0"/>
              <a:t>Se il significato di un nome proprio non è dato da una </a:t>
            </a:r>
            <a:r>
              <a:rPr lang="it-IT"/>
              <a:t>descrizione definita, </a:t>
            </a:r>
            <a:r>
              <a:rPr lang="it-IT" dirty="0"/>
              <a:t>da cosa dipende?</a:t>
            </a:r>
          </a:p>
          <a:p>
            <a:r>
              <a:rPr lang="it-IT" dirty="0"/>
              <a:t>Risposta di Kripke:</a:t>
            </a:r>
          </a:p>
          <a:p>
            <a:pPr lvl="1"/>
            <a:r>
              <a:rPr lang="it-IT" dirty="0"/>
              <a:t>battesimo iniziale</a:t>
            </a:r>
          </a:p>
          <a:p>
            <a:pPr lvl="1"/>
            <a:r>
              <a:rPr lang="it-IT" dirty="0"/>
              <a:t>catena causale</a:t>
            </a:r>
          </a:p>
          <a:p>
            <a:r>
              <a:rPr lang="it-IT" dirty="0"/>
              <a:t>I nomi propri sono designatori rigidi: stesso referente in tutti i mondi possibili</a:t>
            </a:r>
          </a:p>
          <a:p>
            <a:r>
              <a:rPr lang="it-IT" dirty="0"/>
              <a:t>il significato del nome coincide con il referente (riferimento diretto, </a:t>
            </a:r>
            <a:r>
              <a:rPr lang="it-IT" dirty="0" err="1"/>
              <a:t>Kaplan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24291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Kaplan</a:t>
            </a:r>
            <a:r>
              <a:rPr lang="it-IT" dirty="0"/>
              <a:t> sui dimostrativi/deittici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I deittici hanno un significato costante ("carattere") in tutti i contesti. Ma questo non può essere un senso </a:t>
            </a:r>
            <a:r>
              <a:rPr lang="it-IT" dirty="0" err="1"/>
              <a:t>fregeano</a:t>
            </a:r>
            <a:r>
              <a:rPr lang="it-IT" dirty="0"/>
              <a:t> perché (da solo) non è sufficiente a determinare il referente</a:t>
            </a:r>
          </a:p>
          <a:p>
            <a:r>
              <a:rPr lang="it-IT" dirty="0"/>
              <a:t>Argomento di </a:t>
            </a:r>
            <a:r>
              <a:rPr lang="it-IT" dirty="0" err="1"/>
              <a:t>Castore</a:t>
            </a:r>
            <a:r>
              <a:rPr lang="it-IT" dirty="0"/>
              <a:t> e </a:t>
            </a:r>
            <a:r>
              <a:rPr lang="it-IT" dirty="0" err="1"/>
              <a:t>Polluce</a:t>
            </a:r>
            <a:r>
              <a:rPr lang="it-IT" dirty="0"/>
              <a:t>: sono esattamente nello stesso stato mentale ed entrambi dicono: "io sono più anziano di mio fratello." Frege dovrebbe ammettere che esprimono con "io" lo stesso senso (sono nello stesso stato mentale), ma questo non è possibile perché uno dice il vero e l'altro il falso.</a:t>
            </a:r>
          </a:p>
          <a:p>
            <a:r>
              <a:rPr lang="it-IT" dirty="0"/>
              <a:t>Il carattere </a:t>
            </a:r>
            <a:r>
              <a:rPr lang="it-IT" dirty="0">
                <a:solidFill>
                  <a:srgbClr val="FF0000"/>
                </a:solidFill>
              </a:rPr>
              <a:t>in un certo contesto </a:t>
            </a:r>
            <a:r>
              <a:rPr lang="it-IT" dirty="0"/>
              <a:t>determina il referente (in un contesto in cui io sono il parlante, "io" ha </a:t>
            </a:r>
            <a:r>
              <a:rPr lang="it-IT" dirty="0" err="1"/>
              <a:t>F.O.</a:t>
            </a:r>
            <a:r>
              <a:rPr lang="it-IT" dirty="0"/>
              <a:t> come referente)</a:t>
            </a:r>
          </a:p>
          <a:p>
            <a:r>
              <a:rPr lang="it-IT" dirty="0"/>
              <a:t>La proposizione espressa da un enunciato che contiene un deittico ha il referente del deittico come costituente (riferimento diretto)</a:t>
            </a:r>
          </a:p>
        </p:txBody>
      </p:sp>
    </p:spTree>
    <p:extLst>
      <p:ext uri="{BB962C8B-B14F-4D97-AF65-F5344CB8AC3E}">
        <p14:creationId xmlns:p14="http://schemas.microsoft.com/office/powerpoint/2010/main" val="2546072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Problemi per i </a:t>
            </a:r>
            <a:r>
              <a:rPr lang="it-IT" dirty="0" err="1"/>
              <a:t>referenzialisti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Come trattare i contesti intensionali con nomi propri e deittici?</a:t>
            </a:r>
          </a:p>
          <a:p>
            <a:r>
              <a:rPr lang="it-IT" dirty="0"/>
              <a:t>(1) quello è Pietro</a:t>
            </a:r>
          </a:p>
          <a:p>
            <a:r>
              <a:rPr lang="it-IT" dirty="0"/>
              <a:t>(2) Mario crede che Pietro è un filosofo</a:t>
            </a:r>
          </a:p>
          <a:p>
            <a:r>
              <a:rPr lang="it-IT" dirty="0"/>
              <a:t>?(3) Mario crede che quello è un filosofo</a:t>
            </a:r>
          </a:p>
          <a:p>
            <a:r>
              <a:rPr lang="it-IT" b="1" dirty="0"/>
              <a:t>Come trattare nomi propri e deittici non denotanti?</a:t>
            </a:r>
          </a:p>
          <a:p>
            <a:r>
              <a:rPr lang="it-IT" dirty="0"/>
              <a:t>Mario dice (mentre ha un'allucinazione): "quella è una fontana"</a:t>
            </a:r>
          </a:p>
        </p:txBody>
      </p:sp>
    </p:spTree>
    <p:extLst>
      <p:ext uri="{BB962C8B-B14F-4D97-AF65-F5344CB8AC3E}">
        <p14:creationId xmlns:p14="http://schemas.microsoft.com/office/powerpoint/2010/main" val="2703482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Neo-descrittivisti</a:t>
            </a:r>
            <a:r>
              <a:rPr lang="it-IT" dirty="0"/>
              <a:t> vs. </a:t>
            </a:r>
            <a:r>
              <a:rPr lang="it-IT" dirty="0" err="1"/>
              <a:t>referenzialisti</a:t>
            </a:r>
            <a:r>
              <a:rPr lang="it-IT" dirty="0"/>
              <a:t> "attenti"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Wettstein è un </a:t>
            </a:r>
            <a:r>
              <a:rPr lang="it-IT" dirty="0" err="1"/>
              <a:t>referenzialista</a:t>
            </a:r>
            <a:r>
              <a:rPr lang="it-IT" dirty="0"/>
              <a:t> secondo il quale si possono ignorare i problemi legati agli atteggiamenti proposizionali (riguarderebbero la psicologia non la semantica)</a:t>
            </a:r>
          </a:p>
          <a:p>
            <a:r>
              <a:rPr lang="it-IT" dirty="0"/>
              <a:t>I </a:t>
            </a:r>
            <a:r>
              <a:rPr lang="it-IT" dirty="0" err="1"/>
              <a:t>referenzialisti</a:t>
            </a:r>
            <a:r>
              <a:rPr lang="it-IT" dirty="0"/>
              <a:t> attenti a questi problemi tipicamente ammettono dei "contenuti descrittivi" che in qualche modo entrano in gioco ma non sono costituenti della proposizione espressa</a:t>
            </a:r>
          </a:p>
          <a:p>
            <a:r>
              <a:rPr lang="it-IT" dirty="0"/>
              <a:t>I </a:t>
            </a:r>
            <a:r>
              <a:rPr lang="it-IT" dirty="0" err="1"/>
              <a:t>neo-descrittivisti</a:t>
            </a:r>
            <a:r>
              <a:rPr lang="it-IT" dirty="0"/>
              <a:t> cercano di rispondere alle obiezioni dei </a:t>
            </a:r>
            <a:r>
              <a:rPr lang="it-IT" dirty="0" err="1"/>
              <a:t>referenzialisti</a:t>
            </a:r>
            <a:r>
              <a:rPr lang="it-IT" dirty="0"/>
              <a:t> cercando di mantenere posizioni analoghe a quelle di Frege e/o Russell</a:t>
            </a:r>
          </a:p>
          <a:p>
            <a:r>
              <a:rPr lang="it-IT" dirty="0"/>
              <a:t>Secondo </a:t>
            </a:r>
            <a:r>
              <a:rPr lang="it-IT"/>
              <a:t>Penco (</a:t>
            </a:r>
            <a:r>
              <a:rPr lang="it-IT" i="1"/>
              <a:t>Intro alla fil. del Ling.</a:t>
            </a:r>
            <a:r>
              <a:rPr lang="it-IT"/>
              <a:t>, p</a:t>
            </a:r>
            <a:r>
              <a:rPr lang="it-IT" dirty="0"/>
              <a:t>. 93), Perry e Recanati stanno cercando </a:t>
            </a:r>
            <a:r>
              <a:rPr lang="it-IT"/>
              <a:t>una mediazione, </a:t>
            </a:r>
            <a:r>
              <a:rPr lang="it-IT" dirty="0"/>
              <a:t>e la distinzione tra </a:t>
            </a:r>
            <a:r>
              <a:rPr lang="it-IT" dirty="0" err="1"/>
              <a:t>referenzialisti</a:t>
            </a:r>
            <a:r>
              <a:rPr lang="it-IT" dirty="0"/>
              <a:t> e </a:t>
            </a:r>
            <a:r>
              <a:rPr lang="it-IT" dirty="0" err="1"/>
              <a:t>descrittivisti</a:t>
            </a:r>
            <a:r>
              <a:rPr lang="it-IT" dirty="0"/>
              <a:t> non è netta (p. 93)</a:t>
            </a:r>
          </a:p>
          <a:p>
            <a:r>
              <a:rPr lang="it-IT" dirty="0"/>
              <a:t>A mio avviso la distinzione è netta e Perry e Recanati sono </a:t>
            </a:r>
            <a:r>
              <a:rPr lang="it-IT" dirty="0" err="1"/>
              <a:t>referenzialisti</a:t>
            </a:r>
            <a:r>
              <a:rPr lang="it-IT" dirty="0"/>
              <a:t> a pieno titolo (v. mio libro </a:t>
            </a:r>
            <a:r>
              <a:rPr lang="it-IT" i="1" dirty="0" err="1"/>
              <a:t>Singular</a:t>
            </a:r>
            <a:r>
              <a:rPr lang="it-IT" i="1" dirty="0"/>
              <a:t> </a:t>
            </a:r>
            <a:r>
              <a:rPr lang="it-IT" i="1" dirty="0" err="1"/>
              <a:t>Reference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62259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A4C1B5-A383-4F71-B53D-924D558B6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A246B4-5B77-4C96-B49D-15FB6FCF1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lezioni 21-22</a:t>
            </a:r>
          </a:p>
          <a:p>
            <a:r>
              <a:rPr lang="it-IT"/>
              <a:t>16/11/23</a:t>
            </a:r>
          </a:p>
        </p:txBody>
      </p:sp>
    </p:spTree>
    <p:extLst>
      <p:ext uri="{BB962C8B-B14F-4D97-AF65-F5344CB8AC3E}">
        <p14:creationId xmlns:p14="http://schemas.microsoft.com/office/powerpoint/2010/main" val="3208569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8F000E-39F6-4371-9BDD-557DB8729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Logico e filosofo russo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B7D95B75-E788-445A-845D-F7366BC91B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240127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BA429A-3A5B-4CBE-8A07-8B5D0214256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1938"/>
            <a:ext cx="10515600" cy="1325562"/>
          </a:xfrm>
        </p:spPr>
        <p:txBody>
          <a:bodyPr/>
          <a:lstStyle/>
          <a:p>
            <a:r>
              <a:rPr lang="it-IT" dirty="0"/>
              <a:t>                    ACHILLE VARZI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FE5D18B9-0EB9-47DE-9996-19EB9C1EFD29}"/>
              </a:ext>
            </a:extLst>
          </p:cNvPr>
          <p:cNvSpPr/>
          <p:nvPr/>
        </p:nvSpPr>
        <p:spPr>
          <a:xfrm>
            <a:off x="3048000" y="1089898"/>
            <a:ext cx="6096000" cy="467820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400" dirty="0">
                <a:solidFill>
                  <a:srgbClr val="000000"/>
                </a:solidFill>
                <a:latin typeface="Cambria" panose="02040503050406030204" pitchFamily="18" charset="0"/>
              </a:rPr>
              <a:t>h. 14.30-15.30</a:t>
            </a:r>
          </a:p>
          <a:p>
            <a:r>
              <a:rPr lang="it-IT" sz="2400" b="1" dirty="0">
                <a:solidFill>
                  <a:srgbClr val="000000"/>
                </a:solidFill>
                <a:latin typeface="Cambria-Bold"/>
              </a:rPr>
              <a:t>Sulla percezione delle assenze</a:t>
            </a:r>
          </a:p>
          <a:p>
            <a:r>
              <a:rPr lang="it-IT" sz="2400" dirty="0">
                <a:solidFill>
                  <a:srgbClr val="000000"/>
                </a:solidFill>
                <a:latin typeface="Cambria" panose="02040503050406030204" pitchFamily="18" charset="0"/>
              </a:rPr>
              <a:t>h. 15.30-16.00</a:t>
            </a:r>
          </a:p>
          <a:p>
            <a:r>
              <a:rPr lang="it-IT" sz="2400" dirty="0">
                <a:solidFill>
                  <a:srgbClr val="000000"/>
                </a:solidFill>
                <a:latin typeface="Cambria" panose="02040503050406030204" pitchFamily="18" charset="0"/>
              </a:rPr>
              <a:t>Pausa caffè</a:t>
            </a:r>
          </a:p>
          <a:p>
            <a:r>
              <a:rPr lang="it-IT" sz="2400" dirty="0">
                <a:solidFill>
                  <a:srgbClr val="000000"/>
                </a:solidFill>
                <a:latin typeface="Cambria" panose="02040503050406030204" pitchFamily="18" charset="0"/>
              </a:rPr>
              <a:t>h. 16.00-17.00</a:t>
            </a:r>
          </a:p>
          <a:p>
            <a:r>
              <a:rPr lang="it-IT" sz="2400" b="1" dirty="0">
                <a:solidFill>
                  <a:srgbClr val="000000"/>
                </a:solidFill>
                <a:latin typeface="Cambria-Bold"/>
              </a:rPr>
              <a:t>Azioni e omissioni</a:t>
            </a:r>
          </a:p>
          <a:p>
            <a:r>
              <a:rPr lang="it-IT" i="1" dirty="0">
                <a:solidFill>
                  <a:srgbClr val="000000"/>
                </a:solidFill>
                <a:latin typeface="Cambria-Italic"/>
              </a:rPr>
              <a:t>La partecipazione all’attività viene accreditata con</a:t>
            </a:r>
          </a:p>
          <a:p>
            <a:r>
              <a:rPr lang="it-IT" b="1" i="1" dirty="0">
                <a:solidFill>
                  <a:srgbClr val="000000"/>
                </a:solidFill>
                <a:latin typeface="Cambria-BoldItalic"/>
              </a:rPr>
              <a:t>0,5 </a:t>
            </a:r>
            <a:r>
              <a:rPr lang="it-IT" b="1" i="1" dirty="0" err="1">
                <a:solidFill>
                  <a:srgbClr val="000000"/>
                </a:solidFill>
                <a:latin typeface="Cambria-BoldItalic"/>
              </a:rPr>
              <a:t>CFU</a:t>
            </a:r>
            <a:r>
              <a:rPr lang="it-IT" b="1" i="1" dirty="0">
                <a:solidFill>
                  <a:srgbClr val="000000"/>
                </a:solidFill>
                <a:latin typeface="Cambria-BoldItalic"/>
              </a:rPr>
              <a:t> </a:t>
            </a:r>
            <a:r>
              <a:rPr lang="it-IT" i="1" dirty="0">
                <a:solidFill>
                  <a:srgbClr val="000000"/>
                </a:solidFill>
                <a:latin typeface="Cambria-Italic"/>
              </a:rPr>
              <a:t>per gli studenti di filosofia e scienze</a:t>
            </a:r>
          </a:p>
          <a:p>
            <a:r>
              <a:rPr lang="it-IT" i="1" dirty="0">
                <a:solidFill>
                  <a:srgbClr val="000000"/>
                </a:solidFill>
                <a:latin typeface="Cambria-Italic"/>
              </a:rPr>
              <a:t>filosofiche.</a:t>
            </a:r>
          </a:p>
          <a:p>
            <a:r>
              <a:rPr lang="it-IT" sz="3600" b="1" dirty="0">
                <a:solidFill>
                  <a:srgbClr val="957370"/>
                </a:solidFill>
                <a:latin typeface="Cambria-Bold"/>
              </a:rPr>
              <a:t>Giovedì 23 novembre 2023 </a:t>
            </a:r>
            <a:r>
              <a:rPr lang="it-IT" sz="3600" dirty="0">
                <a:solidFill>
                  <a:srgbClr val="957370"/>
                </a:solidFill>
                <a:latin typeface="Cambria" panose="02040503050406030204" pitchFamily="18" charset="0"/>
              </a:rPr>
              <a:t>| 14.30</a:t>
            </a:r>
          </a:p>
          <a:p>
            <a:r>
              <a:rPr lang="it-IT" sz="2800" dirty="0">
                <a:solidFill>
                  <a:srgbClr val="000000"/>
                </a:solidFill>
                <a:latin typeface="Cambria" panose="02040503050406030204" pitchFamily="18" charset="0"/>
              </a:rPr>
              <a:t>Aula </a:t>
            </a:r>
            <a:r>
              <a:rPr lang="it-IT" sz="2800" b="1" dirty="0">
                <a:solidFill>
                  <a:srgbClr val="000000"/>
                </a:solidFill>
                <a:latin typeface="Cambria-Bold"/>
              </a:rPr>
              <a:t>D </a:t>
            </a:r>
            <a:r>
              <a:rPr lang="it-IT" sz="2800" dirty="0">
                <a:solidFill>
                  <a:srgbClr val="000000"/>
                </a:solidFill>
                <a:latin typeface="Cambria" panose="02040503050406030204" pitchFamily="18" charset="0"/>
              </a:rPr>
              <a:t>di Filosofia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74461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olo 1">
            <a:extLst>
              <a:ext uri="{FF2B5EF4-FFF2-40B4-BE49-F238E27FC236}">
                <a16:creationId xmlns:a16="http://schemas.microsoft.com/office/drawing/2014/main" id="{17D6235A-A058-47D7-ABD3-4BEBD2BAE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altLang="it-IT"/>
          </a:p>
        </p:txBody>
      </p:sp>
      <p:graphicFrame>
        <p:nvGraphicFramePr>
          <p:cNvPr id="44035" name="Segnaposto contenuto 3">
            <a:extLst>
              <a:ext uri="{FF2B5EF4-FFF2-40B4-BE49-F238E27FC236}">
                <a16:creationId xmlns:a16="http://schemas.microsoft.com/office/drawing/2014/main" id="{65A52EAA-AAAF-40D9-BBD5-D3A9FE013826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6343603"/>
              </p:ext>
            </p:extLst>
          </p:nvPr>
        </p:nvGraphicFramePr>
        <p:xfrm>
          <a:off x="1527142" y="90023"/>
          <a:ext cx="8295589" cy="7488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Acrobat Document" r:id="rId4" imgW="4534293" imgH="6416596" progId="AcroExch.Document.7">
                  <p:embed/>
                </p:oleObj>
              </mc:Choice>
              <mc:Fallback>
                <p:oleObj name="Acrobat Document" r:id="rId4" imgW="4534293" imgH="6416596" progId="AcroExch.Document.7">
                  <p:embed/>
                  <p:pic>
                    <p:nvPicPr>
                      <p:cNvPr id="44035" name="Segnaposto contenuto 3">
                        <a:extLst>
                          <a:ext uri="{FF2B5EF4-FFF2-40B4-BE49-F238E27FC236}">
                            <a16:creationId xmlns:a16="http://schemas.microsoft.com/office/drawing/2014/main" id="{65A52EAA-AAAF-40D9-BBD5-D3A9FE0138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142" y="90023"/>
                        <a:ext cx="8295589" cy="74886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8590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AC5389CF-C255-4F71-BFE9-D08325F56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PARTE III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0EC277C-30AC-476A-8BFF-BB20D3F892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4596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Russell e Frege sui nomi propri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 nomi propri sono visti come abbreviazioni di descrizioni definite</a:t>
            </a:r>
          </a:p>
          <a:p>
            <a:r>
              <a:rPr lang="it-IT" dirty="0"/>
              <a:t>"Apollo" = "il dio del sole"</a:t>
            </a:r>
          </a:p>
          <a:p>
            <a:r>
              <a:rPr lang="it-IT" dirty="0"/>
              <a:t>"Socrate" = "il maestro di Platone"</a:t>
            </a:r>
          </a:p>
          <a:p>
            <a:r>
              <a:rPr lang="it-IT" dirty="0"/>
              <a:t>"Platone" = "il filosofo greco che ha scritto un dialogo chiamato </a:t>
            </a:r>
            <a:r>
              <a:rPr lang="it-IT" i="1" dirty="0" err="1"/>
              <a:t>Timeo</a:t>
            </a:r>
            <a:r>
              <a:rPr lang="it-IT" dirty="0"/>
              <a:t>"</a:t>
            </a:r>
          </a:p>
          <a:p>
            <a:r>
              <a:rPr lang="it-IT" dirty="0"/>
              <a:t>Queste definizioni sono idiosincratiche: possono variare da soggetto a soggetto. Quindi, al livello dei nomi propri la lingua si trasforma in un "idioletto"</a:t>
            </a:r>
          </a:p>
          <a:p>
            <a:r>
              <a:rPr lang="it-IT" dirty="0"/>
              <a:t>I nomi "logicamente propri" hanno un riferimento diretto.  Ma tali non sono i nomi propri del linguaggio ordinario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Russell sui deittici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Nella misura in cui i deittici stanno per enti di cui abbiamo conoscenza diretta (</a:t>
            </a:r>
            <a:r>
              <a:rPr lang="it-IT" dirty="0" err="1"/>
              <a:t>acquaintance</a:t>
            </a:r>
            <a:r>
              <a:rPr lang="it-IT" dirty="0"/>
              <a:t>) allora sono nomi logicamente propri</a:t>
            </a:r>
          </a:p>
          <a:p>
            <a:r>
              <a:rPr lang="it-IT" dirty="0"/>
              <a:t>Abbiamo conoscenza diretta di dati sensoriali, (forse</a:t>
            </a:r>
            <a:r>
              <a:rPr lang="it-IT"/>
              <a:t>) di noi </a:t>
            </a:r>
            <a:r>
              <a:rPr lang="it-IT" dirty="0"/>
              <a:t>stessi [Russell lo ammette fino a un certo periodo della sua carriera</a:t>
            </a:r>
            <a:r>
              <a:rPr lang="it-IT"/>
              <a:t>] e di </a:t>
            </a:r>
            <a:r>
              <a:rPr lang="it-IT" dirty="0"/>
              <a:t>universali (il rosso, il triangolare, ecc.)</a:t>
            </a:r>
          </a:p>
          <a:p>
            <a:r>
              <a:rPr lang="it-IT" dirty="0"/>
              <a:t>Nella misura in cui i deittici sono usati per riferirsi a oggetti esterni sono abbreviazioni di descrizioni che comportano un riferimento diretto a dati sensoriali particolari. Esempio:</a:t>
            </a:r>
          </a:p>
          <a:p>
            <a:r>
              <a:rPr lang="it-IT" dirty="0"/>
              <a:t>"questo tavolo" = "il tavolo la cui presenza causa questo particolare dato sensoriale"</a:t>
            </a:r>
          </a:p>
        </p:txBody>
      </p:sp>
    </p:spTree>
    <p:extLst>
      <p:ext uri="{BB962C8B-B14F-4D97-AF65-F5344CB8AC3E}">
        <p14:creationId xmlns:p14="http://schemas.microsoft.com/office/powerpoint/2010/main" val="2397800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Frege sui deittici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Anche per Frege i deittici corrispondono a descrizioni definite</a:t>
            </a:r>
          </a:p>
          <a:p>
            <a:r>
              <a:rPr lang="it-IT" dirty="0"/>
              <a:t>Quindi per Frege, i deittici hanno un senso, proprio come le descrizioni definite</a:t>
            </a:r>
          </a:p>
          <a:p>
            <a:r>
              <a:rPr lang="it-IT" dirty="0"/>
              <a:t>Ma, al contrario di Russell, Frege nega che enti particolari possano fare parte del senso</a:t>
            </a:r>
          </a:p>
          <a:p>
            <a:r>
              <a:rPr lang="it-IT" dirty="0"/>
              <a:t>Frege ammette che per il pronome "io" ci sia un senso specifico che cambia per ognuno di noi</a:t>
            </a:r>
          </a:p>
          <a:p>
            <a:r>
              <a:rPr lang="it-IT" dirty="0"/>
              <a:t>v. esempio del dottor </a:t>
            </a:r>
            <a:r>
              <a:rPr lang="it-IT" dirty="0" err="1"/>
              <a:t>Lauben</a:t>
            </a:r>
            <a:r>
              <a:rPr lang="it-IT" dirty="0"/>
              <a:t> nell'articolo "il pensiero" (1918)</a:t>
            </a:r>
          </a:p>
        </p:txBody>
      </p:sp>
    </p:spTree>
    <p:extLst>
      <p:ext uri="{BB962C8B-B14F-4D97-AF65-F5344CB8AC3E}">
        <p14:creationId xmlns:p14="http://schemas.microsoft.com/office/powerpoint/2010/main" val="28421589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1025</Words>
  <Application>Microsoft Office PowerPoint</Application>
  <PresentationFormat>Widescreen</PresentationFormat>
  <Paragraphs>87</Paragraphs>
  <Slides>16</Slides>
  <Notes>10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Cambria</vt:lpstr>
      <vt:lpstr>Cambria-Bold</vt:lpstr>
      <vt:lpstr>Cambria-BoldItalic</vt:lpstr>
      <vt:lpstr>Cambria-Italic</vt:lpstr>
      <vt:lpstr>Tema di Office</vt:lpstr>
      <vt:lpstr>Acrobat Document</vt:lpstr>
      <vt:lpstr>Fil Ling 23-24</vt:lpstr>
      <vt:lpstr>Presentazione standard di PowerPoint</vt:lpstr>
      <vt:lpstr>Logico e filosofo russo</vt:lpstr>
      <vt:lpstr>                    ACHILLE VARZI</vt:lpstr>
      <vt:lpstr>Presentazione standard di PowerPoint</vt:lpstr>
      <vt:lpstr>PARTE III</vt:lpstr>
      <vt:lpstr>Russell e Frege sui nomi propri</vt:lpstr>
      <vt:lpstr>Russell sui deittici</vt:lpstr>
      <vt:lpstr>Frege sui deittici</vt:lpstr>
      <vt:lpstr>Il riferimento diretto</vt:lpstr>
      <vt:lpstr>Gli argomenti di Kripke</vt:lpstr>
      <vt:lpstr>Presentazione standard di PowerPoint</vt:lpstr>
      <vt:lpstr>Teoria causale del riferimento</vt:lpstr>
      <vt:lpstr>Kaplan sui dimostrativi/deittici</vt:lpstr>
      <vt:lpstr>Problemi per i referenzialisti</vt:lpstr>
      <vt:lpstr>Neo-descrittivisti vs. referenzialisti "attenti"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 Ling 23-24</dc:title>
  <dc:creator>Francesco Orilia</dc:creator>
  <cp:lastModifiedBy>Francesco Orilia</cp:lastModifiedBy>
  <cp:revision>9</cp:revision>
  <dcterms:created xsi:type="dcterms:W3CDTF">2023-11-04T15:01:52Z</dcterms:created>
  <dcterms:modified xsi:type="dcterms:W3CDTF">2023-11-19T15:31:11Z</dcterms:modified>
</cp:coreProperties>
</file>