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256" r:id="rId2"/>
    <p:sldId id="411" r:id="rId3"/>
    <p:sldId id="403" r:id="rId4"/>
    <p:sldId id="258" r:id="rId5"/>
    <p:sldId id="259" r:id="rId6"/>
    <p:sldId id="260" r:id="rId7"/>
    <p:sldId id="261" r:id="rId8"/>
    <p:sldId id="262" r:id="rId9"/>
    <p:sldId id="263" r:id="rId10"/>
    <p:sldId id="264" r:id="rId11"/>
    <p:sldId id="266" r:id="rId12"/>
    <p:sldId id="267" r:id="rId13"/>
    <p:sldId id="268" r:id="rId14"/>
    <p:sldId id="442" r:id="rId15"/>
    <p:sldId id="269" r:id="rId16"/>
    <p:sldId id="270" r:id="rId17"/>
    <p:sldId id="271" r:id="rId18"/>
    <p:sldId id="404" r:id="rId19"/>
    <p:sldId id="405" r:id="rId20"/>
    <p:sldId id="406" r:id="rId21"/>
    <p:sldId id="407" r:id="rId22"/>
    <p:sldId id="408" r:id="rId23"/>
    <p:sldId id="257" r:id="rId24"/>
    <p:sldId id="412" r:id="rId25"/>
    <p:sldId id="413" r:id="rId26"/>
    <p:sldId id="414" r:id="rId27"/>
    <p:sldId id="415" r:id="rId28"/>
    <p:sldId id="416" r:id="rId29"/>
    <p:sldId id="417" r:id="rId30"/>
    <p:sldId id="418" r:id="rId31"/>
    <p:sldId id="265" r:id="rId32"/>
    <p:sldId id="419" r:id="rId33"/>
    <p:sldId id="420" r:id="rId34"/>
    <p:sldId id="421" r:id="rId35"/>
    <p:sldId id="422" r:id="rId36"/>
    <p:sldId id="423" r:id="rId37"/>
    <p:sldId id="424" r:id="rId38"/>
    <p:sldId id="272" r:id="rId39"/>
    <p:sldId id="273" r:id="rId40"/>
    <p:sldId id="274" r:id="rId41"/>
    <p:sldId id="275" r:id="rId42"/>
    <p:sldId id="276" r:id="rId43"/>
    <p:sldId id="277" r:id="rId44"/>
    <p:sldId id="278" r:id="rId45"/>
    <p:sldId id="279" r:id="rId46"/>
    <p:sldId id="280" r:id="rId47"/>
    <p:sldId id="281" r:id="rId48"/>
    <p:sldId id="282" r:id="rId49"/>
    <p:sldId id="425" r:id="rId50"/>
    <p:sldId id="427" r:id="rId51"/>
    <p:sldId id="428" r:id="rId52"/>
    <p:sldId id="429" r:id="rId53"/>
    <p:sldId id="430" r:id="rId54"/>
    <p:sldId id="431" r:id="rId55"/>
    <p:sldId id="432" r:id="rId56"/>
    <p:sldId id="433" r:id="rId57"/>
    <p:sldId id="434" r:id="rId58"/>
    <p:sldId id="435" r:id="rId59"/>
    <p:sldId id="436" r:id="rId60"/>
    <p:sldId id="437" r:id="rId61"/>
    <p:sldId id="438" r:id="rId62"/>
    <p:sldId id="439" r:id="rId63"/>
    <p:sldId id="440" r:id="rId64"/>
    <p:sldId id="441" r:id="rId6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68366D-6861-4C79-8C6B-5CB61DC89AC5}" type="datetimeFigureOut">
              <a:rPr lang="it-IT" smtClean="0"/>
              <a:t>25/11/2023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5E1BDB-89D9-4566-9518-BEF6BCC2E9D2}" type="slidenum">
              <a:rPr lang="it-IT" smtClean="0"/>
              <a:t>‹N›</a:t>
            </a:fld>
            <a:endParaRPr lang="it-IT"/>
          </a:p>
        </p:txBody>
      </p:sp>
    </p:spTree>
    <p:extLst>
      <p:ext uri="{BB962C8B-B14F-4D97-AF65-F5344CB8AC3E}">
        <p14:creationId xmlns:p14="http://schemas.microsoft.com/office/powerpoint/2010/main" val="538342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2303140A-43B8-48E5-88F6-72CAE854D106}" type="slidenum">
              <a:rPr lang="it-IT" smtClean="0"/>
              <a:t>3</a:t>
            </a:fld>
            <a:endParaRPr lang="it-IT"/>
          </a:p>
        </p:txBody>
      </p:sp>
    </p:spTree>
    <p:extLst>
      <p:ext uri="{BB962C8B-B14F-4D97-AF65-F5344CB8AC3E}">
        <p14:creationId xmlns:p14="http://schemas.microsoft.com/office/powerpoint/2010/main" val="17901725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7652"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3DFE505-48F3-4765-AB2C-8F0F79780D28}" type="slidenum">
              <a:rPr lang="it-IT" altLang="it-IT">
                <a:latin typeface="Calibri" panose="020F0502020204030204" pitchFamily="34" charset="0"/>
              </a:rPr>
              <a:pPr eaLnBrk="1" hangingPunct="1"/>
              <a:t>25</a:t>
            </a:fld>
            <a:endParaRPr lang="it-IT" altLang="it-IT">
              <a:latin typeface="Calibri" panose="020F0502020204030204" pitchFamily="34" charset="0"/>
            </a:endParaRPr>
          </a:p>
        </p:txBody>
      </p:sp>
    </p:spTree>
    <p:extLst>
      <p:ext uri="{BB962C8B-B14F-4D97-AF65-F5344CB8AC3E}">
        <p14:creationId xmlns:p14="http://schemas.microsoft.com/office/powerpoint/2010/main" val="12776186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8676"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F465817-C6AB-42C1-B960-37D0187FC719}" type="slidenum">
              <a:rPr lang="it-IT" altLang="it-IT">
                <a:latin typeface="Calibri" panose="020F0502020204030204" pitchFamily="34" charset="0"/>
              </a:rPr>
              <a:pPr eaLnBrk="1" hangingPunct="1"/>
              <a:t>26</a:t>
            </a:fld>
            <a:endParaRPr lang="it-IT" altLang="it-IT">
              <a:latin typeface="Calibri" panose="020F0502020204030204" pitchFamily="34" charset="0"/>
            </a:endParaRPr>
          </a:p>
        </p:txBody>
      </p:sp>
    </p:spTree>
    <p:extLst>
      <p:ext uri="{BB962C8B-B14F-4D97-AF65-F5344CB8AC3E}">
        <p14:creationId xmlns:p14="http://schemas.microsoft.com/office/powerpoint/2010/main" val="18815177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9700"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E102A49-D413-4D8B-88D9-DC1A616AB486}" type="slidenum">
              <a:rPr lang="it-IT" altLang="it-IT">
                <a:latin typeface="Calibri" panose="020F0502020204030204" pitchFamily="34" charset="0"/>
              </a:rPr>
              <a:pPr eaLnBrk="1" hangingPunct="1"/>
              <a:t>27</a:t>
            </a:fld>
            <a:endParaRPr lang="it-IT" altLang="it-IT">
              <a:latin typeface="Calibri" panose="020F0502020204030204" pitchFamily="34" charset="0"/>
            </a:endParaRPr>
          </a:p>
        </p:txBody>
      </p:sp>
    </p:spTree>
    <p:extLst>
      <p:ext uri="{BB962C8B-B14F-4D97-AF65-F5344CB8AC3E}">
        <p14:creationId xmlns:p14="http://schemas.microsoft.com/office/powerpoint/2010/main" val="42911475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0724"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4C153C4-818D-440A-85F3-ED1F8EF74A1C}" type="slidenum">
              <a:rPr lang="it-IT" altLang="it-IT">
                <a:latin typeface="Calibri" panose="020F0502020204030204" pitchFamily="34" charset="0"/>
              </a:rPr>
              <a:pPr eaLnBrk="1" hangingPunct="1"/>
              <a:t>28</a:t>
            </a:fld>
            <a:endParaRPr lang="it-IT" altLang="it-IT">
              <a:latin typeface="Calibri" panose="020F0502020204030204" pitchFamily="34" charset="0"/>
            </a:endParaRPr>
          </a:p>
        </p:txBody>
      </p:sp>
    </p:spTree>
    <p:extLst>
      <p:ext uri="{BB962C8B-B14F-4D97-AF65-F5344CB8AC3E}">
        <p14:creationId xmlns:p14="http://schemas.microsoft.com/office/powerpoint/2010/main" val="623653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2772"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5B972CE-0A11-4221-8084-D4D0D25FC5E2}" type="slidenum">
              <a:rPr lang="it-IT" altLang="it-IT">
                <a:latin typeface="Calibri" panose="020F0502020204030204" pitchFamily="34" charset="0"/>
              </a:rPr>
              <a:pPr eaLnBrk="1" hangingPunct="1"/>
              <a:t>29</a:t>
            </a:fld>
            <a:endParaRPr lang="it-IT" altLang="it-IT">
              <a:latin typeface="Calibri" panose="020F0502020204030204" pitchFamily="34" charset="0"/>
            </a:endParaRPr>
          </a:p>
        </p:txBody>
      </p:sp>
    </p:spTree>
    <p:extLst>
      <p:ext uri="{BB962C8B-B14F-4D97-AF65-F5344CB8AC3E}">
        <p14:creationId xmlns:p14="http://schemas.microsoft.com/office/powerpoint/2010/main" val="5218625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3796"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B9A9200-9D41-4550-93BF-58104B1D0E14}" type="slidenum">
              <a:rPr lang="it-IT" altLang="it-IT">
                <a:latin typeface="Calibri" panose="020F0502020204030204" pitchFamily="34" charset="0"/>
              </a:rPr>
              <a:pPr eaLnBrk="1" hangingPunct="1"/>
              <a:t>30</a:t>
            </a:fld>
            <a:endParaRPr lang="it-IT" altLang="it-IT">
              <a:latin typeface="Calibri" panose="020F0502020204030204" pitchFamily="34" charset="0"/>
            </a:endParaRPr>
          </a:p>
        </p:txBody>
      </p:sp>
    </p:spTree>
    <p:extLst>
      <p:ext uri="{BB962C8B-B14F-4D97-AF65-F5344CB8AC3E}">
        <p14:creationId xmlns:p14="http://schemas.microsoft.com/office/powerpoint/2010/main" val="3137179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4820"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4AC0CAA-18B3-48DA-9BC6-D6D0414997E7}" type="slidenum">
              <a:rPr lang="it-IT" altLang="it-IT">
                <a:latin typeface="Calibri" panose="020F0502020204030204" pitchFamily="34" charset="0"/>
              </a:rPr>
              <a:pPr eaLnBrk="1" hangingPunct="1"/>
              <a:t>31</a:t>
            </a:fld>
            <a:endParaRPr lang="it-IT" altLang="it-IT">
              <a:latin typeface="Calibri" panose="020F0502020204030204" pitchFamily="34" charset="0"/>
            </a:endParaRPr>
          </a:p>
        </p:txBody>
      </p:sp>
    </p:spTree>
    <p:extLst>
      <p:ext uri="{BB962C8B-B14F-4D97-AF65-F5344CB8AC3E}">
        <p14:creationId xmlns:p14="http://schemas.microsoft.com/office/powerpoint/2010/main" val="22582738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5844"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F4096B1-A948-4B9F-AD90-4E3DE93C8269}" type="slidenum">
              <a:rPr lang="it-IT" altLang="it-IT">
                <a:latin typeface="Calibri" panose="020F0502020204030204" pitchFamily="34" charset="0"/>
              </a:rPr>
              <a:pPr eaLnBrk="1" hangingPunct="1"/>
              <a:t>32</a:t>
            </a:fld>
            <a:endParaRPr lang="it-IT" altLang="it-IT">
              <a:latin typeface="Calibri" panose="020F0502020204030204" pitchFamily="34" charset="0"/>
            </a:endParaRPr>
          </a:p>
        </p:txBody>
      </p:sp>
    </p:spTree>
    <p:extLst>
      <p:ext uri="{BB962C8B-B14F-4D97-AF65-F5344CB8AC3E}">
        <p14:creationId xmlns:p14="http://schemas.microsoft.com/office/powerpoint/2010/main" val="35774811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6868"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BFEEFA4-9986-4A3F-8B41-2EB8CCFE789A}" type="slidenum">
              <a:rPr lang="it-IT" altLang="it-IT">
                <a:latin typeface="Calibri" panose="020F0502020204030204" pitchFamily="34" charset="0"/>
              </a:rPr>
              <a:pPr eaLnBrk="1" hangingPunct="1"/>
              <a:t>33</a:t>
            </a:fld>
            <a:endParaRPr lang="it-IT" altLang="it-IT">
              <a:latin typeface="Calibri" panose="020F0502020204030204" pitchFamily="34" charset="0"/>
            </a:endParaRPr>
          </a:p>
        </p:txBody>
      </p:sp>
    </p:spTree>
    <p:extLst>
      <p:ext uri="{BB962C8B-B14F-4D97-AF65-F5344CB8AC3E}">
        <p14:creationId xmlns:p14="http://schemas.microsoft.com/office/powerpoint/2010/main" val="30668724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4CCF363-9200-4DD5-BF2F-297C56F71925}" type="slidenum">
              <a:rPr lang="it-IT" altLang="it-IT">
                <a:latin typeface="Calibri" panose="020F0502020204030204" pitchFamily="34" charset="0"/>
              </a:rPr>
              <a:pPr eaLnBrk="1" hangingPunct="1"/>
              <a:t>34</a:t>
            </a:fld>
            <a:endParaRPr lang="it-IT" altLang="it-IT">
              <a:latin typeface="Calibri" panose="020F0502020204030204" pitchFamily="34" charset="0"/>
            </a:endParaRPr>
          </a:p>
        </p:txBody>
      </p:sp>
    </p:spTree>
    <p:extLst>
      <p:ext uri="{BB962C8B-B14F-4D97-AF65-F5344CB8AC3E}">
        <p14:creationId xmlns:p14="http://schemas.microsoft.com/office/powerpoint/2010/main" val="3486026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4</a:t>
            </a:fld>
            <a:endParaRPr lang="it-IT"/>
          </a:p>
        </p:txBody>
      </p:sp>
    </p:spTree>
    <p:extLst>
      <p:ext uri="{BB962C8B-B14F-4D97-AF65-F5344CB8AC3E}">
        <p14:creationId xmlns:p14="http://schemas.microsoft.com/office/powerpoint/2010/main" val="7822150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9007435-49B9-4DC1-B1B3-3A35DCCF63B2}" type="slidenum">
              <a:rPr lang="it-IT" altLang="it-IT">
                <a:latin typeface="Calibri" panose="020F0502020204030204" pitchFamily="34" charset="0"/>
              </a:rPr>
              <a:pPr eaLnBrk="1" hangingPunct="1"/>
              <a:t>35</a:t>
            </a:fld>
            <a:endParaRPr lang="it-IT" altLang="it-IT">
              <a:latin typeface="Calibri" panose="020F0502020204030204" pitchFamily="34" charset="0"/>
            </a:endParaRPr>
          </a:p>
        </p:txBody>
      </p:sp>
    </p:spTree>
    <p:extLst>
      <p:ext uri="{BB962C8B-B14F-4D97-AF65-F5344CB8AC3E}">
        <p14:creationId xmlns:p14="http://schemas.microsoft.com/office/powerpoint/2010/main" val="12750664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0AE65FC-3B57-4524-A582-D00409A6843A}" type="slidenum">
              <a:rPr lang="it-IT" altLang="it-IT">
                <a:latin typeface="Calibri" panose="020F0502020204030204" pitchFamily="34" charset="0"/>
              </a:rPr>
              <a:pPr eaLnBrk="1" hangingPunct="1"/>
              <a:t>36</a:t>
            </a:fld>
            <a:endParaRPr lang="it-IT" altLang="it-IT">
              <a:latin typeface="Calibri" panose="020F0502020204030204" pitchFamily="34" charset="0"/>
            </a:endParaRPr>
          </a:p>
        </p:txBody>
      </p:sp>
    </p:spTree>
    <p:extLst>
      <p:ext uri="{BB962C8B-B14F-4D97-AF65-F5344CB8AC3E}">
        <p14:creationId xmlns:p14="http://schemas.microsoft.com/office/powerpoint/2010/main" val="2527752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5BE80E2-8FA1-4392-91B1-83CE8ADCCDE9}" type="slidenum">
              <a:rPr lang="it-IT" altLang="it-IT">
                <a:latin typeface="Calibri" panose="020F0502020204030204" pitchFamily="34" charset="0"/>
              </a:rPr>
              <a:pPr eaLnBrk="1" hangingPunct="1"/>
              <a:t>37</a:t>
            </a:fld>
            <a:endParaRPr lang="it-IT" altLang="it-IT">
              <a:latin typeface="Calibri" panose="020F0502020204030204" pitchFamily="34" charset="0"/>
            </a:endParaRPr>
          </a:p>
        </p:txBody>
      </p:sp>
    </p:spTree>
    <p:extLst>
      <p:ext uri="{BB962C8B-B14F-4D97-AF65-F5344CB8AC3E}">
        <p14:creationId xmlns:p14="http://schemas.microsoft.com/office/powerpoint/2010/main" val="19084741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3556"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3AA025A-76B3-4C55-AFAD-A09790304668}" type="slidenum">
              <a:rPr lang="it-IT" altLang="it-IT">
                <a:latin typeface="Calibri" panose="020F0502020204030204" pitchFamily="34" charset="0"/>
              </a:rPr>
              <a:pPr eaLnBrk="1" hangingPunct="1"/>
              <a:t>38</a:t>
            </a:fld>
            <a:endParaRPr lang="it-IT" altLang="it-IT">
              <a:latin typeface="Calibri" panose="020F0502020204030204" pitchFamily="34" charset="0"/>
            </a:endParaRPr>
          </a:p>
        </p:txBody>
      </p:sp>
    </p:spTree>
    <p:extLst>
      <p:ext uri="{BB962C8B-B14F-4D97-AF65-F5344CB8AC3E}">
        <p14:creationId xmlns:p14="http://schemas.microsoft.com/office/powerpoint/2010/main" val="3514802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ED35145-B83C-4591-8042-F9E1D3CCE96C}" type="slidenum">
              <a:rPr lang="it-IT" altLang="it-IT">
                <a:latin typeface="Calibri" panose="020F0502020204030204" pitchFamily="34" charset="0"/>
              </a:rPr>
              <a:pPr eaLnBrk="1" hangingPunct="1"/>
              <a:t>39</a:t>
            </a:fld>
            <a:endParaRPr lang="it-IT" altLang="it-IT">
              <a:latin typeface="Calibri" panose="020F0502020204030204" pitchFamily="34" charset="0"/>
            </a:endParaRPr>
          </a:p>
        </p:txBody>
      </p:sp>
    </p:spTree>
    <p:extLst>
      <p:ext uri="{BB962C8B-B14F-4D97-AF65-F5344CB8AC3E}">
        <p14:creationId xmlns:p14="http://schemas.microsoft.com/office/powerpoint/2010/main" val="31397768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ED361EB-A9F2-4ED0-B222-22A8442B2D06}" type="slidenum">
              <a:rPr lang="it-IT" altLang="it-IT">
                <a:latin typeface="Calibri" panose="020F0502020204030204" pitchFamily="34" charset="0"/>
              </a:rPr>
              <a:pPr eaLnBrk="1" hangingPunct="1"/>
              <a:t>40</a:t>
            </a:fld>
            <a:endParaRPr lang="it-IT" altLang="it-IT">
              <a:latin typeface="Calibri" panose="020F0502020204030204" pitchFamily="34" charset="0"/>
            </a:endParaRPr>
          </a:p>
        </p:txBody>
      </p:sp>
    </p:spTree>
    <p:extLst>
      <p:ext uri="{BB962C8B-B14F-4D97-AF65-F5344CB8AC3E}">
        <p14:creationId xmlns:p14="http://schemas.microsoft.com/office/powerpoint/2010/main" val="13893608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F626866-5B73-4A7A-8D29-6FCD585CAA82}" type="slidenum">
              <a:rPr lang="it-IT" altLang="it-IT">
                <a:latin typeface="Calibri" panose="020F0502020204030204" pitchFamily="34" charset="0"/>
              </a:rPr>
              <a:pPr eaLnBrk="1" hangingPunct="1"/>
              <a:t>41</a:t>
            </a:fld>
            <a:endParaRPr lang="it-IT" altLang="it-IT">
              <a:latin typeface="Calibri" panose="020F0502020204030204" pitchFamily="34" charset="0"/>
            </a:endParaRPr>
          </a:p>
        </p:txBody>
      </p:sp>
    </p:spTree>
    <p:extLst>
      <p:ext uri="{BB962C8B-B14F-4D97-AF65-F5344CB8AC3E}">
        <p14:creationId xmlns:p14="http://schemas.microsoft.com/office/powerpoint/2010/main" val="20499499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D5E663A-F04C-4214-8CC3-364D55907015}" type="slidenum">
              <a:rPr lang="it-IT" altLang="it-IT">
                <a:latin typeface="Calibri" panose="020F0502020204030204" pitchFamily="34" charset="0"/>
              </a:rPr>
              <a:pPr eaLnBrk="1" hangingPunct="1"/>
              <a:t>42</a:t>
            </a:fld>
            <a:endParaRPr lang="it-IT" altLang="it-IT">
              <a:latin typeface="Calibri" panose="020F0502020204030204" pitchFamily="34" charset="0"/>
            </a:endParaRPr>
          </a:p>
        </p:txBody>
      </p:sp>
    </p:spTree>
    <p:extLst>
      <p:ext uri="{BB962C8B-B14F-4D97-AF65-F5344CB8AC3E}">
        <p14:creationId xmlns:p14="http://schemas.microsoft.com/office/powerpoint/2010/main" val="19442931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1A0095C-5282-4DFF-80D1-4A56EECA34AF}" type="slidenum">
              <a:rPr lang="it-IT" altLang="it-IT">
                <a:latin typeface="Calibri" panose="020F0502020204030204" pitchFamily="34" charset="0"/>
              </a:rPr>
              <a:pPr eaLnBrk="1" hangingPunct="1"/>
              <a:t>43</a:t>
            </a:fld>
            <a:endParaRPr lang="it-IT" altLang="it-IT">
              <a:latin typeface="Calibri" panose="020F0502020204030204" pitchFamily="34" charset="0"/>
            </a:endParaRPr>
          </a:p>
        </p:txBody>
      </p:sp>
    </p:spTree>
    <p:extLst>
      <p:ext uri="{BB962C8B-B14F-4D97-AF65-F5344CB8AC3E}">
        <p14:creationId xmlns:p14="http://schemas.microsoft.com/office/powerpoint/2010/main" val="10058830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D8090D-5279-4B78-AB20-48A1B18D13C3}" type="slidenum">
              <a:rPr lang="it-IT" altLang="it-IT">
                <a:latin typeface="Calibri" panose="020F0502020204030204" pitchFamily="34" charset="0"/>
              </a:rPr>
              <a:pPr eaLnBrk="1" hangingPunct="1"/>
              <a:t>44</a:t>
            </a:fld>
            <a:endParaRPr lang="it-IT" altLang="it-IT">
              <a:latin typeface="Calibri" panose="020F0502020204030204" pitchFamily="34" charset="0"/>
            </a:endParaRPr>
          </a:p>
        </p:txBody>
      </p:sp>
    </p:spTree>
    <p:extLst>
      <p:ext uri="{BB962C8B-B14F-4D97-AF65-F5344CB8AC3E}">
        <p14:creationId xmlns:p14="http://schemas.microsoft.com/office/powerpoint/2010/main" val="9261792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6</a:t>
            </a:fld>
            <a:endParaRPr lang="it-IT"/>
          </a:p>
        </p:txBody>
      </p:sp>
    </p:spTree>
    <p:extLst>
      <p:ext uri="{BB962C8B-B14F-4D97-AF65-F5344CB8AC3E}">
        <p14:creationId xmlns:p14="http://schemas.microsoft.com/office/powerpoint/2010/main" val="4536218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7B0CA85-A933-4AF6-82E8-6B06CF0B2698}" type="slidenum">
              <a:rPr lang="it-IT" altLang="it-IT">
                <a:latin typeface="Calibri" panose="020F0502020204030204" pitchFamily="34" charset="0"/>
              </a:rPr>
              <a:pPr eaLnBrk="1" hangingPunct="1"/>
              <a:t>45</a:t>
            </a:fld>
            <a:endParaRPr lang="it-IT" altLang="it-IT">
              <a:latin typeface="Calibri" panose="020F0502020204030204" pitchFamily="34" charset="0"/>
            </a:endParaRPr>
          </a:p>
        </p:txBody>
      </p:sp>
    </p:spTree>
    <p:extLst>
      <p:ext uri="{BB962C8B-B14F-4D97-AF65-F5344CB8AC3E}">
        <p14:creationId xmlns:p14="http://schemas.microsoft.com/office/powerpoint/2010/main" val="23087185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CCB10FE-E83E-40FF-AAC6-26F764AB4515}" type="slidenum">
              <a:rPr lang="it-IT" altLang="it-IT">
                <a:latin typeface="Calibri" panose="020F0502020204030204" pitchFamily="34" charset="0"/>
              </a:rPr>
              <a:pPr eaLnBrk="1" hangingPunct="1"/>
              <a:t>46</a:t>
            </a:fld>
            <a:endParaRPr lang="it-IT" altLang="it-IT">
              <a:latin typeface="Calibri" panose="020F0502020204030204" pitchFamily="34" charset="0"/>
            </a:endParaRPr>
          </a:p>
        </p:txBody>
      </p:sp>
    </p:spTree>
    <p:extLst>
      <p:ext uri="{BB962C8B-B14F-4D97-AF65-F5344CB8AC3E}">
        <p14:creationId xmlns:p14="http://schemas.microsoft.com/office/powerpoint/2010/main" val="18117323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B49CF2B-96C1-4EC8-9276-20F37769C3F5}" type="slidenum">
              <a:rPr lang="it-IT" altLang="it-IT">
                <a:latin typeface="Calibri" panose="020F0502020204030204" pitchFamily="34" charset="0"/>
              </a:rPr>
              <a:pPr eaLnBrk="1" hangingPunct="1"/>
              <a:t>47</a:t>
            </a:fld>
            <a:endParaRPr lang="it-IT" altLang="it-IT">
              <a:latin typeface="Calibri" panose="020F0502020204030204" pitchFamily="34" charset="0"/>
            </a:endParaRPr>
          </a:p>
        </p:txBody>
      </p:sp>
    </p:spTree>
    <p:extLst>
      <p:ext uri="{BB962C8B-B14F-4D97-AF65-F5344CB8AC3E}">
        <p14:creationId xmlns:p14="http://schemas.microsoft.com/office/powerpoint/2010/main" val="209822786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87BCED3-DBEC-4168-9ECF-4145CB2AA7AE}" type="slidenum">
              <a:rPr lang="it-IT" altLang="it-IT">
                <a:latin typeface="Calibri" panose="020F0502020204030204" pitchFamily="34" charset="0"/>
              </a:rPr>
              <a:pPr eaLnBrk="1" hangingPunct="1"/>
              <a:t>48</a:t>
            </a:fld>
            <a:endParaRPr lang="it-IT" altLang="it-IT">
              <a:latin typeface="Calibri" panose="020F0502020204030204" pitchFamily="34" charset="0"/>
            </a:endParaRPr>
          </a:p>
        </p:txBody>
      </p:sp>
    </p:spTree>
    <p:extLst>
      <p:ext uri="{BB962C8B-B14F-4D97-AF65-F5344CB8AC3E}">
        <p14:creationId xmlns:p14="http://schemas.microsoft.com/office/powerpoint/2010/main" val="326913302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415B3394-1517-4BB4-99B4-58DF86391353}" type="slidenum">
              <a:rPr lang="it-IT" smtClean="0"/>
              <a:t>49</a:t>
            </a:fld>
            <a:endParaRPr lang="it-IT"/>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A8654CC-273D-43B3-9783-A738513837E2}" type="slidenum">
              <a:rPr lang="it-IT" smtClean="0"/>
              <a:pPr/>
              <a:t>50</a:t>
            </a:fld>
            <a:endParaRPr lang="it-IT"/>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4995"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p>
        </p:txBody>
      </p:sp>
      <p:sp>
        <p:nvSpPr>
          <p:cNvPr id="24580"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77E5E5D-EE89-4B2B-94E5-6F2F2C59EC90}" type="slidenum">
              <a:rPr lang="it-IT" smtClean="0"/>
              <a:pPr fontAlgn="base">
                <a:spcBef>
                  <a:spcPct val="0"/>
                </a:spcBef>
                <a:spcAft>
                  <a:spcPct val="0"/>
                </a:spcAft>
                <a:defRPr/>
              </a:pPr>
              <a:t>51</a:t>
            </a:fld>
            <a:endParaRPr lang="it-IT"/>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601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p>
        </p:txBody>
      </p:sp>
      <p:sp>
        <p:nvSpPr>
          <p:cNvPr id="25604"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4BD3AC-5E24-40E2-A0F9-8A094222EF26}" type="slidenum">
              <a:rPr lang="it-IT" smtClean="0"/>
              <a:pPr fontAlgn="base">
                <a:spcBef>
                  <a:spcPct val="0"/>
                </a:spcBef>
                <a:spcAft>
                  <a:spcPct val="0"/>
                </a:spcAft>
                <a:defRPr/>
              </a:pPr>
              <a:t>52</a:t>
            </a:fld>
            <a:endParaRPr lang="it-IT"/>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704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p>
        </p:txBody>
      </p:sp>
      <p:sp>
        <p:nvSpPr>
          <p:cNvPr id="26628"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1B8045-4B3D-4603-B4A9-184AE7EC3850}" type="slidenum">
              <a:rPr lang="it-IT" smtClean="0"/>
              <a:pPr fontAlgn="base">
                <a:spcBef>
                  <a:spcPct val="0"/>
                </a:spcBef>
                <a:spcAft>
                  <a:spcPct val="0"/>
                </a:spcAft>
                <a:defRPr/>
              </a:pPr>
              <a:t>53</a:t>
            </a:fld>
            <a:endParaRPr lang="it-IT"/>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A8654CC-273D-43B3-9783-A738513837E2}" type="slidenum">
              <a:rPr lang="it-IT" smtClean="0"/>
              <a:pPr/>
              <a:t>54</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5B324421-8B0F-45DC-ACAF-3C93FF9928A2}" type="slidenum">
              <a:rPr lang="it-IT" smtClean="0"/>
              <a:pPr/>
              <a:t>7</a:t>
            </a:fld>
            <a:endParaRPr lang="it-IT"/>
          </a:p>
        </p:txBody>
      </p:sp>
    </p:spTree>
    <p:extLst>
      <p:ext uri="{BB962C8B-B14F-4D97-AF65-F5344CB8AC3E}">
        <p14:creationId xmlns:p14="http://schemas.microsoft.com/office/powerpoint/2010/main" val="6355807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8806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it-IT"/>
          </a:p>
        </p:txBody>
      </p:sp>
      <p:sp>
        <p:nvSpPr>
          <p:cNvPr id="4" name="Segnaposto numero diapositiva 3"/>
          <p:cNvSpPr>
            <a:spLocks noGrp="1"/>
          </p:cNvSpPr>
          <p:nvPr>
            <p:ph type="sldNum" sz="quarter" idx="5"/>
          </p:nvPr>
        </p:nvSpPr>
        <p:spPr/>
        <p:txBody>
          <a:bodyPr/>
          <a:lstStyle/>
          <a:p>
            <a:pPr>
              <a:defRPr/>
            </a:pPr>
            <a:fld id="{285442F9-6D32-46A4-BC8B-0235EEA9A362}" type="slidenum">
              <a:rPr lang="it-IT" smtClean="0"/>
              <a:pPr>
                <a:defRPr/>
              </a:pPr>
              <a:t>55</a:t>
            </a:fld>
            <a:endParaRPr lang="it-IT"/>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A8654CC-273D-43B3-9783-A738513837E2}" type="slidenum">
              <a:rPr lang="it-IT" smtClean="0"/>
              <a:pPr/>
              <a:t>56</a:t>
            </a:fld>
            <a:endParaRPr lang="it-IT"/>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A8654CC-273D-43B3-9783-A738513837E2}" type="slidenum">
              <a:rPr lang="it-IT" smtClean="0"/>
              <a:pPr/>
              <a:t>57</a:t>
            </a:fld>
            <a:endParaRPr lang="it-IT"/>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216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3A11165A-096F-4C87-AA0E-F76D9C944D10}" type="slidenum">
              <a:rPr lang="it-IT" smtClean="0"/>
              <a:pPr>
                <a:defRPr/>
              </a:pPr>
              <a:t>58</a:t>
            </a:fld>
            <a:endParaRPr lang="it-IT"/>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728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878A0665-2374-427F-8F1F-E20447F15B55}" type="slidenum">
              <a:rPr lang="it-IT" smtClean="0"/>
              <a:pPr>
                <a:defRPr/>
              </a:pPr>
              <a:t>59</a:t>
            </a:fld>
            <a:endParaRPr lang="it-IT"/>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8307"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A233C1E4-1FB2-46AE-B40B-0A4AB4C1937E}" type="slidenum">
              <a:rPr lang="it-IT" smtClean="0"/>
              <a:pPr>
                <a:defRPr/>
              </a:pPr>
              <a:t>60</a:t>
            </a:fld>
            <a:endParaRPr lang="it-IT"/>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99331"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DFFED417-B106-4702-BF56-D0367F341954}" type="slidenum">
              <a:rPr lang="it-IT" smtClean="0"/>
              <a:pPr>
                <a:defRPr/>
              </a:pPr>
              <a:t>61</a:t>
            </a:fld>
            <a:endParaRPr lang="it-IT"/>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0355"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56EA5EFC-E514-4A78-ADB3-F58BF09067F1}" type="slidenum">
              <a:rPr lang="it-IT" smtClean="0"/>
              <a:pPr>
                <a:defRPr/>
              </a:pPr>
              <a:t>62</a:t>
            </a:fld>
            <a:endParaRPr lang="it-IT"/>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1379"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6BA47CE6-3AA2-4122-B9F6-8AA1AAE49F86}" type="slidenum">
              <a:rPr lang="it-IT" smtClean="0"/>
              <a:pPr>
                <a:defRPr/>
              </a:pPr>
              <a:t>63</a:t>
            </a:fld>
            <a:endParaRPr lang="it-IT"/>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102403" name="Segnaposto note 2"/>
          <p:cNvSpPr>
            <a:spLocks noGrp="1"/>
          </p:cNvSpPr>
          <p:nvPr>
            <p:ph type="body" idx="1"/>
          </p:nvPr>
        </p:nvSpPr>
        <p:spPr bwMode="auto">
          <a:noFill/>
        </p:spPr>
        <p:txBody>
          <a:bodyPr wrap="square" numCol="1" anchor="t" anchorCtr="0" compatLnSpc="1">
            <a:prstTxWarp prst="textNoShape">
              <a:avLst/>
            </a:prstTxWarp>
          </a:bodyPr>
          <a:lstStyle/>
          <a:p>
            <a:endParaRPr lang="it-IT"/>
          </a:p>
        </p:txBody>
      </p:sp>
      <p:sp>
        <p:nvSpPr>
          <p:cNvPr id="4" name="Segnaposto numero diapositiva 3"/>
          <p:cNvSpPr>
            <a:spLocks noGrp="1"/>
          </p:cNvSpPr>
          <p:nvPr>
            <p:ph type="sldNum" sz="quarter" idx="5"/>
          </p:nvPr>
        </p:nvSpPr>
        <p:spPr/>
        <p:txBody>
          <a:bodyPr/>
          <a:lstStyle/>
          <a:p>
            <a:pPr>
              <a:defRPr/>
            </a:pPr>
            <a:fld id="{202C5FF2-80B2-4853-88CE-BD96B7DAB712}" type="slidenum">
              <a:rPr lang="it-IT" smtClean="0"/>
              <a:pPr>
                <a:defRPr/>
              </a:pPr>
              <a:t>64</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10</a:t>
            </a:fld>
            <a:endParaRPr lang="it-IT"/>
          </a:p>
        </p:txBody>
      </p:sp>
    </p:spTree>
    <p:extLst>
      <p:ext uri="{BB962C8B-B14F-4D97-AF65-F5344CB8AC3E}">
        <p14:creationId xmlns:p14="http://schemas.microsoft.com/office/powerpoint/2010/main" val="11539200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11</a:t>
            </a:fld>
            <a:endParaRPr lang="it-IT"/>
          </a:p>
        </p:txBody>
      </p:sp>
    </p:spTree>
    <p:extLst>
      <p:ext uri="{BB962C8B-B14F-4D97-AF65-F5344CB8AC3E}">
        <p14:creationId xmlns:p14="http://schemas.microsoft.com/office/powerpoint/2010/main" val="30226522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12</a:t>
            </a:fld>
            <a:endParaRPr lang="it-IT"/>
          </a:p>
        </p:txBody>
      </p:sp>
    </p:spTree>
    <p:extLst>
      <p:ext uri="{BB962C8B-B14F-4D97-AF65-F5344CB8AC3E}">
        <p14:creationId xmlns:p14="http://schemas.microsoft.com/office/powerpoint/2010/main" val="41347364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5604"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AA2F43-976A-4F38-8313-753A394D46CA}" type="slidenum">
              <a:rPr lang="it-IT" altLang="it-IT">
                <a:latin typeface="Calibri" panose="020F0502020204030204" pitchFamily="34" charset="0"/>
              </a:rPr>
              <a:pPr eaLnBrk="1" hangingPunct="1"/>
              <a:t>23</a:t>
            </a:fld>
            <a:endParaRPr lang="it-IT" altLang="it-IT">
              <a:latin typeface="Calibri" panose="020F0502020204030204" pitchFamily="34" charset="0"/>
            </a:endParaRPr>
          </a:p>
        </p:txBody>
      </p:sp>
    </p:spTree>
    <p:extLst>
      <p:ext uri="{BB962C8B-B14F-4D97-AF65-F5344CB8AC3E}">
        <p14:creationId xmlns:p14="http://schemas.microsoft.com/office/powerpoint/2010/main" val="1674735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6628"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61ADD70-2099-4A89-95C0-740F5E605303}" type="slidenum">
              <a:rPr lang="it-IT" altLang="it-IT">
                <a:latin typeface="Calibri" panose="020F0502020204030204" pitchFamily="34" charset="0"/>
              </a:rPr>
              <a:pPr eaLnBrk="1" hangingPunct="1"/>
              <a:t>24</a:t>
            </a:fld>
            <a:endParaRPr lang="it-IT" altLang="it-IT">
              <a:latin typeface="Calibri" panose="020F0502020204030204" pitchFamily="34" charset="0"/>
            </a:endParaRPr>
          </a:p>
        </p:txBody>
      </p:sp>
    </p:spTree>
    <p:extLst>
      <p:ext uri="{BB962C8B-B14F-4D97-AF65-F5344CB8AC3E}">
        <p14:creationId xmlns:p14="http://schemas.microsoft.com/office/powerpoint/2010/main" val="2307680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08C913-8FFA-4A1D-9B39-701434CD5275}"/>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D32634C0-B222-4DDD-96F4-9E3486A493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7ED0E42E-3EEE-4343-AF74-9553CE87E85E}"/>
              </a:ext>
            </a:extLst>
          </p:cNvPr>
          <p:cNvSpPr>
            <a:spLocks noGrp="1"/>
          </p:cNvSpPr>
          <p:nvPr>
            <p:ph type="dt" sz="half" idx="10"/>
          </p:nvPr>
        </p:nvSpPr>
        <p:spPr/>
        <p:txBody>
          <a:bodyPr/>
          <a:lstStyle/>
          <a:p>
            <a:fld id="{0D70A2C1-0C26-43F7-8C9E-5A0B0CB452D7}" type="datetimeFigureOut">
              <a:rPr lang="it-IT" smtClean="0"/>
              <a:t>25/11/2023</a:t>
            </a:fld>
            <a:endParaRPr lang="it-IT"/>
          </a:p>
        </p:txBody>
      </p:sp>
      <p:sp>
        <p:nvSpPr>
          <p:cNvPr id="5" name="Segnaposto piè di pagina 4">
            <a:extLst>
              <a:ext uri="{FF2B5EF4-FFF2-40B4-BE49-F238E27FC236}">
                <a16:creationId xmlns:a16="http://schemas.microsoft.com/office/drawing/2014/main" id="{3D8413B7-AA6C-45EE-BDD1-C9DB677E660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2FF9233-9617-4D82-8ADB-EB2FFEEAE1EC}"/>
              </a:ext>
            </a:extLst>
          </p:cNvPr>
          <p:cNvSpPr>
            <a:spLocks noGrp="1"/>
          </p:cNvSpPr>
          <p:nvPr>
            <p:ph type="sldNum" sz="quarter" idx="12"/>
          </p:nvPr>
        </p:nvSpPr>
        <p:spPr/>
        <p:txBody>
          <a:bodyPr/>
          <a:lstStyle/>
          <a:p>
            <a:fld id="{6781D6CE-1637-4B49-B34E-D2C5A20918D1}" type="slidenum">
              <a:rPr lang="it-IT" smtClean="0"/>
              <a:t>‹N›</a:t>
            </a:fld>
            <a:endParaRPr lang="it-IT"/>
          </a:p>
        </p:txBody>
      </p:sp>
    </p:spTree>
    <p:extLst>
      <p:ext uri="{BB962C8B-B14F-4D97-AF65-F5344CB8AC3E}">
        <p14:creationId xmlns:p14="http://schemas.microsoft.com/office/powerpoint/2010/main" val="3687719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AB8670-8765-43CB-A4F1-6DC7EF1BB72F}"/>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5BA7E2D-D047-4262-9563-43B9AA9D6C8A}"/>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52AD540-5531-481A-B9CD-14288FD3810A}"/>
              </a:ext>
            </a:extLst>
          </p:cNvPr>
          <p:cNvSpPr>
            <a:spLocks noGrp="1"/>
          </p:cNvSpPr>
          <p:nvPr>
            <p:ph type="dt" sz="half" idx="10"/>
          </p:nvPr>
        </p:nvSpPr>
        <p:spPr/>
        <p:txBody>
          <a:bodyPr/>
          <a:lstStyle/>
          <a:p>
            <a:fld id="{0D70A2C1-0C26-43F7-8C9E-5A0B0CB452D7}" type="datetimeFigureOut">
              <a:rPr lang="it-IT" smtClean="0"/>
              <a:t>25/11/2023</a:t>
            </a:fld>
            <a:endParaRPr lang="it-IT"/>
          </a:p>
        </p:txBody>
      </p:sp>
      <p:sp>
        <p:nvSpPr>
          <p:cNvPr id="5" name="Segnaposto piè di pagina 4">
            <a:extLst>
              <a:ext uri="{FF2B5EF4-FFF2-40B4-BE49-F238E27FC236}">
                <a16:creationId xmlns:a16="http://schemas.microsoft.com/office/drawing/2014/main" id="{4FDDFC81-D163-48F2-B254-8CB6A25144E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F1D2BD4-8D17-4AA5-81B0-04F1FE63F10A}"/>
              </a:ext>
            </a:extLst>
          </p:cNvPr>
          <p:cNvSpPr>
            <a:spLocks noGrp="1"/>
          </p:cNvSpPr>
          <p:nvPr>
            <p:ph type="sldNum" sz="quarter" idx="12"/>
          </p:nvPr>
        </p:nvSpPr>
        <p:spPr/>
        <p:txBody>
          <a:bodyPr/>
          <a:lstStyle/>
          <a:p>
            <a:fld id="{6781D6CE-1637-4B49-B34E-D2C5A20918D1}" type="slidenum">
              <a:rPr lang="it-IT" smtClean="0"/>
              <a:t>‹N›</a:t>
            </a:fld>
            <a:endParaRPr lang="it-IT"/>
          </a:p>
        </p:txBody>
      </p:sp>
    </p:spTree>
    <p:extLst>
      <p:ext uri="{BB962C8B-B14F-4D97-AF65-F5344CB8AC3E}">
        <p14:creationId xmlns:p14="http://schemas.microsoft.com/office/powerpoint/2010/main" val="4053482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D27FFCE-78F1-4258-8BCA-A07D70370DB0}"/>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1F4CA3A-9994-404A-A77A-B2D0A781B3ED}"/>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71F59B2-67CC-4F44-A12D-5911D20C5B08}"/>
              </a:ext>
            </a:extLst>
          </p:cNvPr>
          <p:cNvSpPr>
            <a:spLocks noGrp="1"/>
          </p:cNvSpPr>
          <p:nvPr>
            <p:ph type="dt" sz="half" idx="10"/>
          </p:nvPr>
        </p:nvSpPr>
        <p:spPr/>
        <p:txBody>
          <a:bodyPr/>
          <a:lstStyle/>
          <a:p>
            <a:fld id="{0D70A2C1-0C26-43F7-8C9E-5A0B0CB452D7}" type="datetimeFigureOut">
              <a:rPr lang="it-IT" smtClean="0"/>
              <a:t>25/11/2023</a:t>
            </a:fld>
            <a:endParaRPr lang="it-IT"/>
          </a:p>
        </p:txBody>
      </p:sp>
      <p:sp>
        <p:nvSpPr>
          <p:cNvPr id="5" name="Segnaposto piè di pagina 4">
            <a:extLst>
              <a:ext uri="{FF2B5EF4-FFF2-40B4-BE49-F238E27FC236}">
                <a16:creationId xmlns:a16="http://schemas.microsoft.com/office/drawing/2014/main" id="{0A387EFF-BD71-420D-B2E8-9399D1A1CF0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2A553F3-A7EB-4344-9F33-10E71B63B438}"/>
              </a:ext>
            </a:extLst>
          </p:cNvPr>
          <p:cNvSpPr>
            <a:spLocks noGrp="1"/>
          </p:cNvSpPr>
          <p:nvPr>
            <p:ph type="sldNum" sz="quarter" idx="12"/>
          </p:nvPr>
        </p:nvSpPr>
        <p:spPr/>
        <p:txBody>
          <a:bodyPr/>
          <a:lstStyle/>
          <a:p>
            <a:fld id="{6781D6CE-1637-4B49-B34E-D2C5A20918D1}" type="slidenum">
              <a:rPr lang="it-IT" smtClean="0"/>
              <a:t>‹N›</a:t>
            </a:fld>
            <a:endParaRPr lang="it-IT"/>
          </a:p>
        </p:txBody>
      </p:sp>
    </p:spTree>
    <p:extLst>
      <p:ext uri="{BB962C8B-B14F-4D97-AF65-F5344CB8AC3E}">
        <p14:creationId xmlns:p14="http://schemas.microsoft.com/office/powerpoint/2010/main" val="1359227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EDAC83-0C6B-41E4-BC44-15729BAED24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D5E9A9D-C8E5-4717-B443-D7570D01B04A}"/>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6F3C55D-0003-43F3-B0BA-ACDA1075C58A}"/>
              </a:ext>
            </a:extLst>
          </p:cNvPr>
          <p:cNvSpPr>
            <a:spLocks noGrp="1"/>
          </p:cNvSpPr>
          <p:nvPr>
            <p:ph type="dt" sz="half" idx="10"/>
          </p:nvPr>
        </p:nvSpPr>
        <p:spPr/>
        <p:txBody>
          <a:bodyPr/>
          <a:lstStyle/>
          <a:p>
            <a:fld id="{0D70A2C1-0C26-43F7-8C9E-5A0B0CB452D7}" type="datetimeFigureOut">
              <a:rPr lang="it-IT" smtClean="0"/>
              <a:t>25/11/2023</a:t>
            </a:fld>
            <a:endParaRPr lang="it-IT"/>
          </a:p>
        </p:txBody>
      </p:sp>
      <p:sp>
        <p:nvSpPr>
          <p:cNvPr id="5" name="Segnaposto piè di pagina 4">
            <a:extLst>
              <a:ext uri="{FF2B5EF4-FFF2-40B4-BE49-F238E27FC236}">
                <a16:creationId xmlns:a16="http://schemas.microsoft.com/office/drawing/2014/main" id="{5341D1FF-6B60-4E28-A8D5-20E81652510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D49C5A3-B0C4-440B-9CDA-E63F13760BDE}"/>
              </a:ext>
            </a:extLst>
          </p:cNvPr>
          <p:cNvSpPr>
            <a:spLocks noGrp="1"/>
          </p:cNvSpPr>
          <p:nvPr>
            <p:ph type="sldNum" sz="quarter" idx="12"/>
          </p:nvPr>
        </p:nvSpPr>
        <p:spPr/>
        <p:txBody>
          <a:bodyPr/>
          <a:lstStyle/>
          <a:p>
            <a:fld id="{6781D6CE-1637-4B49-B34E-D2C5A20918D1}" type="slidenum">
              <a:rPr lang="it-IT" smtClean="0"/>
              <a:t>‹N›</a:t>
            </a:fld>
            <a:endParaRPr lang="it-IT"/>
          </a:p>
        </p:txBody>
      </p:sp>
    </p:spTree>
    <p:extLst>
      <p:ext uri="{BB962C8B-B14F-4D97-AF65-F5344CB8AC3E}">
        <p14:creationId xmlns:p14="http://schemas.microsoft.com/office/powerpoint/2010/main" val="1657428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BC3ECD-F955-4651-BC90-98F2FE3F58E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2B2F29B-6138-4050-BF86-156908244B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1500B2B7-1BD3-47BF-8063-BD7653169547}"/>
              </a:ext>
            </a:extLst>
          </p:cNvPr>
          <p:cNvSpPr>
            <a:spLocks noGrp="1"/>
          </p:cNvSpPr>
          <p:nvPr>
            <p:ph type="dt" sz="half" idx="10"/>
          </p:nvPr>
        </p:nvSpPr>
        <p:spPr/>
        <p:txBody>
          <a:bodyPr/>
          <a:lstStyle/>
          <a:p>
            <a:fld id="{0D70A2C1-0C26-43F7-8C9E-5A0B0CB452D7}" type="datetimeFigureOut">
              <a:rPr lang="it-IT" smtClean="0"/>
              <a:t>25/11/2023</a:t>
            </a:fld>
            <a:endParaRPr lang="it-IT"/>
          </a:p>
        </p:txBody>
      </p:sp>
      <p:sp>
        <p:nvSpPr>
          <p:cNvPr id="5" name="Segnaposto piè di pagina 4">
            <a:extLst>
              <a:ext uri="{FF2B5EF4-FFF2-40B4-BE49-F238E27FC236}">
                <a16:creationId xmlns:a16="http://schemas.microsoft.com/office/drawing/2014/main" id="{D5055D0C-E43C-4BEA-BB67-379839EDF7B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D79BFB8-AE31-44AD-9243-6931D6FC1349}"/>
              </a:ext>
            </a:extLst>
          </p:cNvPr>
          <p:cNvSpPr>
            <a:spLocks noGrp="1"/>
          </p:cNvSpPr>
          <p:nvPr>
            <p:ph type="sldNum" sz="quarter" idx="12"/>
          </p:nvPr>
        </p:nvSpPr>
        <p:spPr/>
        <p:txBody>
          <a:bodyPr/>
          <a:lstStyle/>
          <a:p>
            <a:fld id="{6781D6CE-1637-4B49-B34E-D2C5A20918D1}" type="slidenum">
              <a:rPr lang="it-IT" smtClean="0"/>
              <a:t>‹N›</a:t>
            </a:fld>
            <a:endParaRPr lang="it-IT"/>
          </a:p>
        </p:txBody>
      </p:sp>
    </p:spTree>
    <p:extLst>
      <p:ext uri="{BB962C8B-B14F-4D97-AF65-F5344CB8AC3E}">
        <p14:creationId xmlns:p14="http://schemas.microsoft.com/office/powerpoint/2010/main" val="157410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551C1D-F879-467C-B5FE-062A14B9BF2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EDC5DBF-2809-4221-9E95-69CEC8938F28}"/>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3348F9E-AEFE-49B7-9CD6-0A5838BE47BB}"/>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1AC5216-8F32-4F30-AB4E-D18CFCD6CA2B}"/>
              </a:ext>
            </a:extLst>
          </p:cNvPr>
          <p:cNvSpPr>
            <a:spLocks noGrp="1"/>
          </p:cNvSpPr>
          <p:nvPr>
            <p:ph type="dt" sz="half" idx="10"/>
          </p:nvPr>
        </p:nvSpPr>
        <p:spPr/>
        <p:txBody>
          <a:bodyPr/>
          <a:lstStyle/>
          <a:p>
            <a:fld id="{0D70A2C1-0C26-43F7-8C9E-5A0B0CB452D7}" type="datetimeFigureOut">
              <a:rPr lang="it-IT" smtClean="0"/>
              <a:t>25/11/2023</a:t>
            </a:fld>
            <a:endParaRPr lang="it-IT"/>
          </a:p>
        </p:txBody>
      </p:sp>
      <p:sp>
        <p:nvSpPr>
          <p:cNvPr id="6" name="Segnaposto piè di pagina 5">
            <a:extLst>
              <a:ext uri="{FF2B5EF4-FFF2-40B4-BE49-F238E27FC236}">
                <a16:creationId xmlns:a16="http://schemas.microsoft.com/office/drawing/2014/main" id="{015D75F9-56F0-47F4-8EE6-44C222B7164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6C90B23-672E-4A1D-A67A-63CEFC743F16}"/>
              </a:ext>
            </a:extLst>
          </p:cNvPr>
          <p:cNvSpPr>
            <a:spLocks noGrp="1"/>
          </p:cNvSpPr>
          <p:nvPr>
            <p:ph type="sldNum" sz="quarter" idx="12"/>
          </p:nvPr>
        </p:nvSpPr>
        <p:spPr/>
        <p:txBody>
          <a:bodyPr/>
          <a:lstStyle/>
          <a:p>
            <a:fld id="{6781D6CE-1637-4B49-B34E-D2C5A20918D1}" type="slidenum">
              <a:rPr lang="it-IT" smtClean="0"/>
              <a:t>‹N›</a:t>
            </a:fld>
            <a:endParaRPr lang="it-IT"/>
          </a:p>
        </p:txBody>
      </p:sp>
    </p:spTree>
    <p:extLst>
      <p:ext uri="{BB962C8B-B14F-4D97-AF65-F5344CB8AC3E}">
        <p14:creationId xmlns:p14="http://schemas.microsoft.com/office/powerpoint/2010/main" val="3257893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5C2025-55EC-4971-B5B6-FF0BDB25845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FF566D7-48CC-4A27-AD2A-F2536F8456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915362AC-D2D5-4135-8F72-9BDC9D908F2B}"/>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C31ECC-E2FE-4EF4-8099-B83990F97B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70EFC61B-E14C-4ED2-85C3-09135C75898A}"/>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DD9D13C-14AF-4433-A375-2FD62EAD1B08}"/>
              </a:ext>
            </a:extLst>
          </p:cNvPr>
          <p:cNvSpPr>
            <a:spLocks noGrp="1"/>
          </p:cNvSpPr>
          <p:nvPr>
            <p:ph type="dt" sz="half" idx="10"/>
          </p:nvPr>
        </p:nvSpPr>
        <p:spPr/>
        <p:txBody>
          <a:bodyPr/>
          <a:lstStyle/>
          <a:p>
            <a:fld id="{0D70A2C1-0C26-43F7-8C9E-5A0B0CB452D7}" type="datetimeFigureOut">
              <a:rPr lang="it-IT" smtClean="0"/>
              <a:t>25/11/2023</a:t>
            </a:fld>
            <a:endParaRPr lang="it-IT"/>
          </a:p>
        </p:txBody>
      </p:sp>
      <p:sp>
        <p:nvSpPr>
          <p:cNvPr id="8" name="Segnaposto piè di pagina 7">
            <a:extLst>
              <a:ext uri="{FF2B5EF4-FFF2-40B4-BE49-F238E27FC236}">
                <a16:creationId xmlns:a16="http://schemas.microsoft.com/office/drawing/2014/main" id="{39E980B5-B4D2-4E38-9BA8-7FCADC0E1B1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CA8FD6D3-ED8C-4ECF-952A-BB99BC3E1EB8}"/>
              </a:ext>
            </a:extLst>
          </p:cNvPr>
          <p:cNvSpPr>
            <a:spLocks noGrp="1"/>
          </p:cNvSpPr>
          <p:nvPr>
            <p:ph type="sldNum" sz="quarter" idx="12"/>
          </p:nvPr>
        </p:nvSpPr>
        <p:spPr/>
        <p:txBody>
          <a:bodyPr/>
          <a:lstStyle/>
          <a:p>
            <a:fld id="{6781D6CE-1637-4B49-B34E-D2C5A20918D1}" type="slidenum">
              <a:rPr lang="it-IT" smtClean="0"/>
              <a:t>‹N›</a:t>
            </a:fld>
            <a:endParaRPr lang="it-IT"/>
          </a:p>
        </p:txBody>
      </p:sp>
    </p:spTree>
    <p:extLst>
      <p:ext uri="{BB962C8B-B14F-4D97-AF65-F5344CB8AC3E}">
        <p14:creationId xmlns:p14="http://schemas.microsoft.com/office/powerpoint/2010/main" val="2009967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F97814-C93D-474C-B48A-866A6E059A2B}"/>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C518928-1B09-4CF3-9956-4B3742CCE558}"/>
              </a:ext>
            </a:extLst>
          </p:cNvPr>
          <p:cNvSpPr>
            <a:spLocks noGrp="1"/>
          </p:cNvSpPr>
          <p:nvPr>
            <p:ph type="dt" sz="half" idx="10"/>
          </p:nvPr>
        </p:nvSpPr>
        <p:spPr/>
        <p:txBody>
          <a:bodyPr/>
          <a:lstStyle/>
          <a:p>
            <a:fld id="{0D70A2C1-0C26-43F7-8C9E-5A0B0CB452D7}" type="datetimeFigureOut">
              <a:rPr lang="it-IT" smtClean="0"/>
              <a:t>25/11/2023</a:t>
            </a:fld>
            <a:endParaRPr lang="it-IT"/>
          </a:p>
        </p:txBody>
      </p:sp>
      <p:sp>
        <p:nvSpPr>
          <p:cNvPr id="4" name="Segnaposto piè di pagina 3">
            <a:extLst>
              <a:ext uri="{FF2B5EF4-FFF2-40B4-BE49-F238E27FC236}">
                <a16:creationId xmlns:a16="http://schemas.microsoft.com/office/drawing/2014/main" id="{790DFDAA-EDCB-46A2-AA2D-ECC515A6D4A3}"/>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7926DAFC-7B93-4890-AA58-DFB3DC1FDF27}"/>
              </a:ext>
            </a:extLst>
          </p:cNvPr>
          <p:cNvSpPr>
            <a:spLocks noGrp="1"/>
          </p:cNvSpPr>
          <p:nvPr>
            <p:ph type="sldNum" sz="quarter" idx="12"/>
          </p:nvPr>
        </p:nvSpPr>
        <p:spPr/>
        <p:txBody>
          <a:bodyPr/>
          <a:lstStyle/>
          <a:p>
            <a:fld id="{6781D6CE-1637-4B49-B34E-D2C5A20918D1}" type="slidenum">
              <a:rPr lang="it-IT" smtClean="0"/>
              <a:t>‹N›</a:t>
            </a:fld>
            <a:endParaRPr lang="it-IT"/>
          </a:p>
        </p:txBody>
      </p:sp>
    </p:spTree>
    <p:extLst>
      <p:ext uri="{BB962C8B-B14F-4D97-AF65-F5344CB8AC3E}">
        <p14:creationId xmlns:p14="http://schemas.microsoft.com/office/powerpoint/2010/main" val="3595035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1BA318B-3E36-467F-855A-E3C99280CDF2}"/>
              </a:ext>
            </a:extLst>
          </p:cNvPr>
          <p:cNvSpPr>
            <a:spLocks noGrp="1"/>
          </p:cNvSpPr>
          <p:nvPr>
            <p:ph type="dt" sz="half" idx="10"/>
          </p:nvPr>
        </p:nvSpPr>
        <p:spPr/>
        <p:txBody>
          <a:bodyPr/>
          <a:lstStyle/>
          <a:p>
            <a:fld id="{0D70A2C1-0C26-43F7-8C9E-5A0B0CB452D7}" type="datetimeFigureOut">
              <a:rPr lang="it-IT" smtClean="0"/>
              <a:t>25/11/2023</a:t>
            </a:fld>
            <a:endParaRPr lang="it-IT"/>
          </a:p>
        </p:txBody>
      </p:sp>
      <p:sp>
        <p:nvSpPr>
          <p:cNvPr id="3" name="Segnaposto piè di pagina 2">
            <a:extLst>
              <a:ext uri="{FF2B5EF4-FFF2-40B4-BE49-F238E27FC236}">
                <a16:creationId xmlns:a16="http://schemas.microsoft.com/office/drawing/2014/main" id="{C52B2378-E535-4240-991B-6FD95265328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2EDEC4C2-1EDA-4210-9046-08D73D0C2728}"/>
              </a:ext>
            </a:extLst>
          </p:cNvPr>
          <p:cNvSpPr>
            <a:spLocks noGrp="1"/>
          </p:cNvSpPr>
          <p:nvPr>
            <p:ph type="sldNum" sz="quarter" idx="12"/>
          </p:nvPr>
        </p:nvSpPr>
        <p:spPr/>
        <p:txBody>
          <a:bodyPr/>
          <a:lstStyle/>
          <a:p>
            <a:fld id="{6781D6CE-1637-4B49-B34E-D2C5A20918D1}" type="slidenum">
              <a:rPr lang="it-IT" smtClean="0"/>
              <a:t>‹N›</a:t>
            </a:fld>
            <a:endParaRPr lang="it-IT"/>
          </a:p>
        </p:txBody>
      </p:sp>
    </p:spTree>
    <p:extLst>
      <p:ext uri="{BB962C8B-B14F-4D97-AF65-F5344CB8AC3E}">
        <p14:creationId xmlns:p14="http://schemas.microsoft.com/office/powerpoint/2010/main" val="380070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400AD0-D2D0-46B0-985F-75CEFA9D766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506EDE3-A8E3-4B2B-822B-2DA841123E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1B01EC67-180F-44A5-B81F-448F17CB88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4032139E-6534-4A7E-B576-6112BDBBD3FE}"/>
              </a:ext>
            </a:extLst>
          </p:cNvPr>
          <p:cNvSpPr>
            <a:spLocks noGrp="1"/>
          </p:cNvSpPr>
          <p:nvPr>
            <p:ph type="dt" sz="half" idx="10"/>
          </p:nvPr>
        </p:nvSpPr>
        <p:spPr/>
        <p:txBody>
          <a:bodyPr/>
          <a:lstStyle/>
          <a:p>
            <a:fld id="{0D70A2C1-0C26-43F7-8C9E-5A0B0CB452D7}" type="datetimeFigureOut">
              <a:rPr lang="it-IT" smtClean="0"/>
              <a:t>25/11/2023</a:t>
            </a:fld>
            <a:endParaRPr lang="it-IT"/>
          </a:p>
        </p:txBody>
      </p:sp>
      <p:sp>
        <p:nvSpPr>
          <p:cNvPr id="6" name="Segnaposto piè di pagina 5">
            <a:extLst>
              <a:ext uri="{FF2B5EF4-FFF2-40B4-BE49-F238E27FC236}">
                <a16:creationId xmlns:a16="http://schemas.microsoft.com/office/drawing/2014/main" id="{819E9181-0136-4CEB-B205-DD23EE6BB7B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7C15208-D07F-4447-9ECE-CC619B51C3A4}"/>
              </a:ext>
            </a:extLst>
          </p:cNvPr>
          <p:cNvSpPr>
            <a:spLocks noGrp="1"/>
          </p:cNvSpPr>
          <p:nvPr>
            <p:ph type="sldNum" sz="quarter" idx="12"/>
          </p:nvPr>
        </p:nvSpPr>
        <p:spPr/>
        <p:txBody>
          <a:bodyPr/>
          <a:lstStyle/>
          <a:p>
            <a:fld id="{6781D6CE-1637-4B49-B34E-D2C5A20918D1}" type="slidenum">
              <a:rPr lang="it-IT" smtClean="0"/>
              <a:t>‹N›</a:t>
            </a:fld>
            <a:endParaRPr lang="it-IT"/>
          </a:p>
        </p:txBody>
      </p:sp>
    </p:spTree>
    <p:extLst>
      <p:ext uri="{BB962C8B-B14F-4D97-AF65-F5344CB8AC3E}">
        <p14:creationId xmlns:p14="http://schemas.microsoft.com/office/powerpoint/2010/main" val="1499689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27A746-FE5F-4110-9058-11FC857786E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7B7CBA92-6471-4DBD-AF62-E3E85F5042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8D91D926-E58D-46BA-B785-82A1830BB6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759B4AE1-2944-40E4-B437-CF71F16B2D36}"/>
              </a:ext>
            </a:extLst>
          </p:cNvPr>
          <p:cNvSpPr>
            <a:spLocks noGrp="1"/>
          </p:cNvSpPr>
          <p:nvPr>
            <p:ph type="dt" sz="half" idx="10"/>
          </p:nvPr>
        </p:nvSpPr>
        <p:spPr/>
        <p:txBody>
          <a:bodyPr/>
          <a:lstStyle/>
          <a:p>
            <a:fld id="{0D70A2C1-0C26-43F7-8C9E-5A0B0CB452D7}" type="datetimeFigureOut">
              <a:rPr lang="it-IT" smtClean="0"/>
              <a:t>25/11/2023</a:t>
            </a:fld>
            <a:endParaRPr lang="it-IT"/>
          </a:p>
        </p:txBody>
      </p:sp>
      <p:sp>
        <p:nvSpPr>
          <p:cNvPr id="6" name="Segnaposto piè di pagina 5">
            <a:extLst>
              <a:ext uri="{FF2B5EF4-FFF2-40B4-BE49-F238E27FC236}">
                <a16:creationId xmlns:a16="http://schemas.microsoft.com/office/drawing/2014/main" id="{78EADC4A-9096-4C14-8B01-3705721766D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FD84C68-8846-4AAD-A6F7-BBCF48724C77}"/>
              </a:ext>
            </a:extLst>
          </p:cNvPr>
          <p:cNvSpPr>
            <a:spLocks noGrp="1"/>
          </p:cNvSpPr>
          <p:nvPr>
            <p:ph type="sldNum" sz="quarter" idx="12"/>
          </p:nvPr>
        </p:nvSpPr>
        <p:spPr/>
        <p:txBody>
          <a:bodyPr/>
          <a:lstStyle/>
          <a:p>
            <a:fld id="{6781D6CE-1637-4B49-B34E-D2C5A20918D1}" type="slidenum">
              <a:rPr lang="it-IT" smtClean="0"/>
              <a:t>‹N›</a:t>
            </a:fld>
            <a:endParaRPr lang="it-IT"/>
          </a:p>
        </p:txBody>
      </p:sp>
    </p:spTree>
    <p:extLst>
      <p:ext uri="{BB962C8B-B14F-4D97-AF65-F5344CB8AC3E}">
        <p14:creationId xmlns:p14="http://schemas.microsoft.com/office/powerpoint/2010/main" val="3416593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E0FD92F-BD5C-48F1-98CC-27436F5E7F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3D143F8-0A34-4222-8CF4-2419B03444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C6D0400-FE61-4894-B856-C857D44F8A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70A2C1-0C26-43F7-8C9E-5A0B0CB452D7}" type="datetimeFigureOut">
              <a:rPr lang="it-IT" smtClean="0"/>
              <a:t>25/11/2023</a:t>
            </a:fld>
            <a:endParaRPr lang="it-IT"/>
          </a:p>
        </p:txBody>
      </p:sp>
      <p:sp>
        <p:nvSpPr>
          <p:cNvPr id="5" name="Segnaposto piè di pagina 4">
            <a:extLst>
              <a:ext uri="{FF2B5EF4-FFF2-40B4-BE49-F238E27FC236}">
                <a16:creationId xmlns:a16="http://schemas.microsoft.com/office/drawing/2014/main" id="{C8F81100-8BF2-424B-8C3B-891CF30C54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75A368E2-6D94-492A-B79F-A69D25BBEB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81D6CE-1637-4B49-B34E-D2C5A20918D1}" type="slidenum">
              <a:rPr lang="it-IT" smtClean="0"/>
              <a:t>‹N›</a:t>
            </a:fld>
            <a:endParaRPr lang="it-IT"/>
          </a:p>
        </p:txBody>
      </p:sp>
    </p:spTree>
    <p:extLst>
      <p:ext uri="{BB962C8B-B14F-4D97-AF65-F5344CB8AC3E}">
        <p14:creationId xmlns:p14="http://schemas.microsoft.com/office/powerpoint/2010/main" val="39775276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gemselect.com/gem-info/nephrite-jade/nephrite-jade-info.ph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58094D-ED69-44E6-B552-7E94BFB93D07}"/>
              </a:ext>
            </a:extLst>
          </p:cNvPr>
          <p:cNvSpPr>
            <a:spLocks noGrp="1"/>
          </p:cNvSpPr>
          <p:nvPr>
            <p:ph type="ctrTitle"/>
          </p:nvPr>
        </p:nvSpPr>
        <p:spPr/>
        <p:txBody>
          <a:bodyPr/>
          <a:lstStyle/>
          <a:p>
            <a:r>
              <a:rPr lang="it-IT" dirty="0"/>
              <a:t>Fil Ling 22-23</a:t>
            </a:r>
          </a:p>
        </p:txBody>
      </p:sp>
      <p:sp>
        <p:nvSpPr>
          <p:cNvPr id="3" name="Sottotitolo 2">
            <a:extLst>
              <a:ext uri="{FF2B5EF4-FFF2-40B4-BE49-F238E27FC236}">
                <a16:creationId xmlns:a16="http://schemas.microsoft.com/office/drawing/2014/main" id="{688F1568-F6B5-4220-8D0B-FD2B341E867C}"/>
              </a:ext>
            </a:extLst>
          </p:cNvPr>
          <p:cNvSpPr>
            <a:spLocks noGrp="1"/>
          </p:cNvSpPr>
          <p:nvPr>
            <p:ph type="subTitle" idx="1"/>
          </p:nvPr>
        </p:nvSpPr>
        <p:spPr/>
        <p:txBody>
          <a:bodyPr/>
          <a:lstStyle/>
          <a:p>
            <a:r>
              <a:rPr lang="it-IT" dirty="0"/>
              <a:t>Lezioni 25-28</a:t>
            </a:r>
          </a:p>
        </p:txBody>
      </p:sp>
    </p:spTree>
    <p:extLst>
      <p:ext uri="{BB962C8B-B14F-4D97-AF65-F5344CB8AC3E}">
        <p14:creationId xmlns:p14="http://schemas.microsoft.com/office/powerpoint/2010/main" val="2461357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divisione </a:t>
            </a:r>
            <a:r>
              <a:rPr lang="it-IT" dirty="0"/>
              <a:t>del lavoro linguistico</a:t>
            </a:r>
          </a:p>
        </p:txBody>
      </p:sp>
      <p:sp>
        <p:nvSpPr>
          <p:cNvPr id="3" name="Segnaposto contenuto 2"/>
          <p:cNvSpPr>
            <a:spLocks noGrp="1"/>
          </p:cNvSpPr>
          <p:nvPr>
            <p:ph idx="1"/>
          </p:nvPr>
        </p:nvSpPr>
        <p:spPr/>
        <p:txBody>
          <a:bodyPr>
            <a:normAutofit/>
          </a:bodyPr>
          <a:lstStyle/>
          <a:p>
            <a:r>
              <a:rPr lang="it-IT"/>
              <a:t>olmo (elm) e faggio (beech). Chi li sa distinguere?</a:t>
            </a:r>
          </a:p>
          <a:p>
            <a:r>
              <a:rPr lang="it-IT"/>
              <a:t>Ipotesi </a:t>
            </a:r>
            <a:r>
              <a:rPr lang="it-IT" dirty="0"/>
              <a:t>della divisione del lavoro linguistico: anche se non sappiamo esattamente </a:t>
            </a:r>
            <a:r>
              <a:rPr lang="it-IT"/>
              <a:t>come applicare "olmo", faggio", </a:t>
            </a:r>
            <a:r>
              <a:rPr lang="it-IT" dirty="0"/>
              <a:t>"oro" o "tigre" ne conosciamo il significato in quanto apparteniamo ad una comunità linguistica dove ci sono gli esperti su </a:t>
            </a:r>
            <a:r>
              <a:rPr lang="it-IT"/>
              <a:t>questi termini. </a:t>
            </a:r>
            <a:r>
              <a:rPr lang="it-IT" b="1"/>
              <a:t>Anche per questo motivo il significato non sta nella testa</a:t>
            </a:r>
            <a:r>
              <a:rPr lang="it-IT"/>
              <a:t>.</a:t>
            </a:r>
          </a:p>
          <a:p>
            <a:r>
              <a:rPr lang="it-IT"/>
              <a:t>Per </a:t>
            </a:r>
            <a:r>
              <a:rPr lang="it-IT" dirty="0"/>
              <a:t>applicare tali termini di solito ci basta </a:t>
            </a:r>
            <a:r>
              <a:rPr lang="it-IT"/>
              <a:t>lo stereotipo. Per es., una tigre è </a:t>
            </a:r>
            <a:r>
              <a:rPr lang="it-IT" dirty="0"/>
              <a:t>feroce</a:t>
            </a:r>
            <a:r>
              <a:rPr lang="it-IT"/>
              <a:t>, con mantello </a:t>
            </a:r>
            <a:r>
              <a:rPr lang="it-IT" dirty="0"/>
              <a:t>a strisce</a:t>
            </a:r>
            <a:r>
              <a:rPr lang="it-IT"/>
              <a:t>, ecc.  In realtà </a:t>
            </a:r>
            <a:r>
              <a:rPr lang="it-IT" dirty="0"/>
              <a:t>ci </a:t>
            </a:r>
            <a:r>
              <a:rPr lang="it-IT"/>
              <a:t>sono tigri </a:t>
            </a:r>
            <a:r>
              <a:rPr lang="it-IT" dirty="0"/>
              <a:t>senza </a:t>
            </a:r>
            <a:r>
              <a:rPr lang="it-IT"/>
              <a:t>strisce, e quindi lo stereotipo non determina il referente, </a:t>
            </a:r>
            <a:r>
              <a:rPr lang="it-IT" b="1" dirty="0"/>
              <a:t>ma lo sanno </a:t>
            </a:r>
            <a:r>
              <a:rPr lang="it-IT" b="1"/>
              <a:t>gli esperti</a:t>
            </a:r>
            <a:r>
              <a:rPr lang="it-IT"/>
              <a:t>.</a:t>
            </a:r>
          </a:p>
        </p:txBody>
      </p:sp>
    </p:spTree>
    <p:extLst>
      <p:ext uri="{BB962C8B-B14F-4D97-AF65-F5344CB8AC3E}">
        <p14:creationId xmlns:p14="http://schemas.microsoft.com/office/powerpoint/2010/main" val="3808663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contenuto </a:t>
            </a:r>
            <a:r>
              <a:rPr lang="it-IT" dirty="0"/>
              <a:t>ampio e stretto</a:t>
            </a:r>
          </a:p>
        </p:txBody>
      </p:sp>
      <p:sp>
        <p:nvSpPr>
          <p:cNvPr id="3" name="Segnaposto contenuto 2"/>
          <p:cNvSpPr>
            <a:spLocks noGrp="1"/>
          </p:cNvSpPr>
          <p:nvPr>
            <p:ph idx="1"/>
          </p:nvPr>
        </p:nvSpPr>
        <p:spPr/>
        <p:txBody>
          <a:bodyPr>
            <a:normAutofit fontScale="92500" lnSpcReduction="10000"/>
          </a:bodyPr>
          <a:lstStyle/>
          <a:p>
            <a:r>
              <a:rPr lang="it-IT"/>
              <a:t>Laddove Frege associa ad un certo termine, per es. "acqua", un senso, secondo </a:t>
            </a:r>
            <a:r>
              <a:rPr lang="it-IT" dirty="0" err="1"/>
              <a:t>Putnam</a:t>
            </a:r>
            <a:r>
              <a:rPr lang="it-IT" dirty="0"/>
              <a:t> </a:t>
            </a:r>
            <a:r>
              <a:rPr lang="it-IT"/>
              <a:t>bisogna distinguere (nella terminologia di "the meaning of meaning"), due tipi di contenuto </a:t>
            </a:r>
            <a:endParaRPr lang="it-IT" dirty="0"/>
          </a:p>
          <a:p>
            <a:r>
              <a:rPr lang="it-IT"/>
              <a:t> contenuto stretto: </a:t>
            </a:r>
            <a:r>
              <a:rPr lang="it-IT" dirty="0"/>
              <a:t>sta nella mente ma non determina il referente [stereotipo]</a:t>
            </a:r>
          </a:p>
          <a:p>
            <a:r>
              <a:rPr lang="it-IT"/>
              <a:t>contenuto ampio: determina (o coincide con) il </a:t>
            </a:r>
            <a:r>
              <a:rPr lang="it-IT" dirty="0"/>
              <a:t>referente, </a:t>
            </a:r>
            <a:r>
              <a:rPr lang="it-IT"/>
              <a:t>ma </a:t>
            </a:r>
            <a:r>
              <a:rPr lang="it-IT" b="1"/>
              <a:t>"non </a:t>
            </a:r>
            <a:r>
              <a:rPr lang="it-IT" b="1" dirty="0"/>
              <a:t>sta </a:t>
            </a:r>
            <a:r>
              <a:rPr lang="it-IT" b="1"/>
              <a:t>nella testa"</a:t>
            </a:r>
            <a:r>
              <a:rPr lang="it-IT"/>
              <a:t>, dipende </a:t>
            </a:r>
            <a:r>
              <a:rPr lang="it-IT" dirty="0"/>
              <a:t>dalla </a:t>
            </a:r>
            <a:r>
              <a:rPr lang="it-IT"/>
              <a:t>realtà esterna, perché:</a:t>
            </a:r>
          </a:p>
          <a:p>
            <a:pPr lvl="1"/>
            <a:r>
              <a:rPr lang="it-IT"/>
              <a:t>(a) presuppone una </a:t>
            </a:r>
            <a:r>
              <a:rPr lang="it-IT" b="1"/>
              <a:t>definizione ostensiva </a:t>
            </a:r>
            <a:r>
              <a:rPr lang="it-IT"/>
              <a:t>del termine, per es. "questa è acqua" (v. p. 191 dell'antologia </a:t>
            </a:r>
            <a:r>
              <a:rPr lang="it-IT" i="1"/>
              <a:t>Fil. del Ling.</a:t>
            </a:r>
            <a:r>
              <a:rPr lang="it-IT"/>
              <a:t>)</a:t>
            </a:r>
          </a:p>
          <a:p>
            <a:pPr lvl="1"/>
            <a:r>
              <a:rPr lang="it-IT"/>
              <a:t>(b) presuppone la </a:t>
            </a:r>
            <a:r>
              <a:rPr lang="it-IT" b="1"/>
              <a:t>competenza degli esperti della comunità linguistica</a:t>
            </a:r>
            <a:r>
              <a:rPr lang="it-IT"/>
              <a:t>.</a:t>
            </a:r>
          </a:p>
          <a:p>
            <a:r>
              <a:rPr lang="it-IT"/>
              <a:t>In virtù di (a)  "acqua" e termini analoghi sono di carattere </a:t>
            </a:r>
            <a:r>
              <a:rPr lang="it-IT" b="1"/>
              <a:t>deittico</a:t>
            </a:r>
            <a:endParaRPr lang="it-IT"/>
          </a:p>
        </p:txBody>
      </p:sp>
    </p:spTree>
    <p:extLst>
      <p:ext uri="{BB962C8B-B14F-4D97-AF65-F5344CB8AC3E}">
        <p14:creationId xmlns:p14="http://schemas.microsoft.com/office/powerpoint/2010/main" val="1542348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Aspetto deittico</a:t>
            </a:r>
            <a:endParaRPr lang="it-IT" dirty="0"/>
          </a:p>
        </p:txBody>
      </p:sp>
      <p:sp>
        <p:nvSpPr>
          <p:cNvPr id="3" name="Segnaposto contenuto 2"/>
          <p:cNvSpPr>
            <a:spLocks noGrp="1"/>
          </p:cNvSpPr>
          <p:nvPr>
            <p:ph idx="1"/>
          </p:nvPr>
        </p:nvSpPr>
        <p:spPr/>
        <p:txBody>
          <a:bodyPr>
            <a:normAutofit/>
          </a:bodyPr>
          <a:lstStyle/>
          <a:p>
            <a:r>
              <a:rPr lang="it-IT"/>
              <a:t>Per esempio, il contenuto ampio di "oro" è qualcosa del genere: sostanza (stuff) che </a:t>
            </a:r>
            <a:r>
              <a:rPr lang="it-IT" dirty="0"/>
              <a:t>è della stessa natura </a:t>
            </a:r>
            <a:r>
              <a:rPr lang="it-IT"/>
              <a:t>di </a:t>
            </a:r>
            <a:r>
              <a:rPr lang="it-IT" b="1"/>
              <a:t>questo liquido qui intorno</a:t>
            </a:r>
            <a:r>
              <a:rPr lang="it-IT"/>
              <a:t> (oppure, di quel liquido a </a:t>
            </a:r>
            <a:r>
              <a:rPr lang="it-IT" dirty="0"/>
              <a:t>cui hanno fatto riferimento con "oro" i "battezzatori ostensivi</a:t>
            </a:r>
            <a:r>
              <a:rPr lang="it-IT"/>
              <a:t>" originari che hanno iniziato una catena comunicativa che porta fino al mio uso di </a:t>
            </a:r>
            <a:r>
              <a:rPr lang="it-IT" b="1"/>
              <a:t>questo token </a:t>
            </a:r>
            <a:r>
              <a:rPr lang="it-IT"/>
              <a:t>di "oro").</a:t>
            </a:r>
          </a:p>
          <a:p>
            <a:r>
              <a:rPr lang="it-IT"/>
              <a:t>Termini come "oro" e "acqua", in quanto deittici, sono anche </a:t>
            </a:r>
            <a:r>
              <a:rPr lang="it-IT" b="1"/>
              <a:t>designatori rigidi </a:t>
            </a:r>
            <a:r>
              <a:rPr lang="it-IT"/>
              <a:t>(v. p. 192),</a:t>
            </a:r>
            <a:r>
              <a:rPr lang="it-IT" b="1"/>
              <a:t> </a:t>
            </a:r>
            <a:r>
              <a:rPr lang="it-IT"/>
              <a:t>ossia hanno lo stesso referente in tutti i mondi possibili</a:t>
            </a:r>
          </a:p>
        </p:txBody>
      </p:sp>
    </p:spTree>
    <p:extLst>
      <p:ext uri="{BB962C8B-B14F-4D97-AF65-F5344CB8AC3E}">
        <p14:creationId xmlns:p14="http://schemas.microsoft.com/office/powerpoint/2010/main" val="2213991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il significato</a:t>
            </a:r>
          </a:p>
        </p:txBody>
      </p:sp>
      <p:sp>
        <p:nvSpPr>
          <p:cNvPr id="3" name="Segnaposto contenuto 2"/>
          <p:cNvSpPr>
            <a:spLocks noGrp="1"/>
          </p:cNvSpPr>
          <p:nvPr>
            <p:ph idx="1"/>
          </p:nvPr>
        </p:nvSpPr>
        <p:spPr/>
        <p:txBody>
          <a:bodyPr/>
          <a:lstStyle/>
          <a:p>
            <a:r>
              <a:rPr lang="it-IT"/>
              <a:t>Putnam suggerisce di vederlo come una coppia ordinata (p. 193):</a:t>
            </a:r>
          </a:p>
          <a:p>
            <a:r>
              <a:rPr lang="it-IT"/>
              <a:t>&lt;stereotipo, referente&gt;</a:t>
            </a:r>
          </a:p>
          <a:p>
            <a:r>
              <a:rPr lang="it-IT"/>
              <a:t>Lo stereotipo è il concetto che sta nella mente, ma non fissa il referente</a:t>
            </a:r>
          </a:p>
          <a:p>
            <a:r>
              <a:rPr lang="it-IT"/>
              <a:t>Il referente, anche detto </a:t>
            </a:r>
            <a:r>
              <a:rPr lang="it-IT" i="1"/>
              <a:t>estensione</a:t>
            </a:r>
            <a:r>
              <a:rPr lang="it-IT"/>
              <a:t>, sta nella realtà</a:t>
            </a:r>
          </a:p>
          <a:p>
            <a:r>
              <a:rPr lang="it-IT"/>
              <a:t>Ci sono molte ambiguità e aspetti poco chiari della proposta. Provo a ricostruire ...</a:t>
            </a:r>
          </a:p>
          <a:p>
            <a:endParaRPr lang="it-IT"/>
          </a:p>
          <a:p>
            <a:endParaRPr lang="it-IT"/>
          </a:p>
        </p:txBody>
      </p:sp>
    </p:spTree>
    <p:extLst>
      <p:ext uri="{BB962C8B-B14F-4D97-AF65-F5344CB8AC3E}">
        <p14:creationId xmlns:p14="http://schemas.microsoft.com/office/powerpoint/2010/main" val="1610055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4119CBF-15D7-43C1-B1D8-68B1343E82A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B46DE05-E612-4069-99D2-AC39BD0C049D}"/>
              </a:ext>
            </a:extLst>
          </p:cNvPr>
          <p:cNvSpPr>
            <a:spLocks noGrp="1"/>
          </p:cNvSpPr>
          <p:nvPr>
            <p:ph idx="1"/>
          </p:nvPr>
        </p:nvSpPr>
        <p:spPr/>
        <p:txBody>
          <a:bodyPr/>
          <a:lstStyle/>
          <a:p>
            <a:r>
              <a:rPr lang="it-IT" dirty="0"/>
              <a:t>Lezioni 27-28</a:t>
            </a:r>
          </a:p>
          <a:p>
            <a:r>
              <a:rPr lang="it-IT" dirty="0"/>
              <a:t>24/11/23</a:t>
            </a:r>
          </a:p>
        </p:txBody>
      </p:sp>
    </p:spTree>
    <p:extLst>
      <p:ext uri="{BB962C8B-B14F-4D97-AF65-F5344CB8AC3E}">
        <p14:creationId xmlns:p14="http://schemas.microsoft.com/office/powerpoint/2010/main" val="2663043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Un modo di intendere l'approccio di Putnam</a:t>
            </a:r>
          </a:p>
        </p:txBody>
      </p:sp>
      <p:sp>
        <p:nvSpPr>
          <p:cNvPr id="3" name="Segnaposto contenuto 2"/>
          <p:cNvSpPr>
            <a:spLocks noGrp="1"/>
          </p:cNvSpPr>
          <p:nvPr>
            <p:ph idx="1"/>
          </p:nvPr>
        </p:nvSpPr>
        <p:spPr/>
        <p:txBody>
          <a:bodyPr>
            <a:normAutofit/>
          </a:bodyPr>
          <a:lstStyle/>
          <a:p>
            <a:r>
              <a:rPr lang="it-IT"/>
              <a:t>Riguarda nozioni ordinarie (acqua) e non scientifiche (H2O).</a:t>
            </a:r>
          </a:p>
          <a:p>
            <a:r>
              <a:rPr lang="it-IT"/>
              <a:t>Distinguiamo tra:</a:t>
            </a:r>
          </a:p>
          <a:p>
            <a:r>
              <a:rPr lang="it-IT"/>
              <a:t>concetto SOGGETTIVO inteso come </a:t>
            </a:r>
            <a:r>
              <a:rPr lang="it-IT" b="1"/>
              <a:t>capacità classificatoria </a:t>
            </a:r>
            <a:r>
              <a:rPr lang="it-IT"/>
              <a:t>(struttura mentale che tipicamente sfrutta </a:t>
            </a:r>
            <a:r>
              <a:rPr lang="it-IT" b="1"/>
              <a:t>immagini percettive prototipiche</a:t>
            </a:r>
            <a:r>
              <a:rPr lang="it-IT"/>
              <a:t>, stereotipi) effettivamente presente nella mente di un parlante</a:t>
            </a:r>
          </a:p>
          <a:p>
            <a:r>
              <a:rPr lang="it-IT"/>
              <a:t>concetto OGGETTIVO inteso come capacità classificatoria idealmente presente nella mente di un </a:t>
            </a:r>
            <a:r>
              <a:rPr lang="it-IT" b="1"/>
              <a:t>parlante ideale </a:t>
            </a:r>
            <a:r>
              <a:rPr lang="it-IT"/>
              <a:t>(possibilmente effettivamente presente nella mente di un </a:t>
            </a:r>
            <a:r>
              <a:rPr lang="it-IT" b="1"/>
              <a:t>esperto</a:t>
            </a:r>
            <a:r>
              <a:rPr lang="it-IT"/>
              <a:t>)</a:t>
            </a:r>
          </a:p>
        </p:txBody>
      </p:sp>
    </p:spTree>
    <p:extLst>
      <p:ext uri="{BB962C8B-B14F-4D97-AF65-F5344CB8AC3E}">
        <p14:creationId xmlns:p14="http://schemas.microsoft.com/office/powerpoint/2010/main" val="1470122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olmo/faggio</a:t>
            </a:r>
          </a:p>
        </p:txBody>
      </p:sp>
      <p:sp>
        <p:nvSpPr>
          <p:cNvPr id="3" name="Segnaposto contenuto 2"/>
          <p:cNvSpPr>
            <a:spLocks noGrp="1"/>
          </p:cNvSpPr>
          <p:nvPr>
            <p:ph idx="1"/>
          </p:nvPr>
        </p:nvSpPr>
        <p:spPr/>
        <p:txBody>
          <a:bodyPr>
            <a:normAutofit/>
          </a:bodyPr>
          <a:lstStyle/>
          <a:p>
            <a:r>
              <a:rPr lang="it-IT"/>
              <a:t>il mio concetto soggettivo di faggio potrebbe essere niente di più di: albero di medie dimensioni chiamato "faggio" nella mia comunità linguistica. Oppure un concetto che si avvale di uno stereotipo che mi porta a confondere olmi e faggi</a:t>
            </a:r>
          </a:p>
          <a:p>
            <a:r>
              <a:rPr lang="it-IT"/>
              <a:t>Il significato di "faggio" è il concetto oggettivo, posseduto dagli esperti. E da questo, non dal mio concetto soggettivo, dipende il valore di verità della mia affermazione "questo è un faggio".</a:t>
            </a:r>
          </a:p>
        </p:txBody>
      </p:sp>
    </p:spTree>
    <p:extLst>
      <p:ext uri="{BB962C8B-B14F-4D97-AF65-F5344CB8AC3E}">
        <p14:creationId xmlns:p14="http://schemas.microsoft.com/office/powerpoint/2010/main" val="2334912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natura del concetto oggettivo</a:t>
            </a:r>
          </a:p>
        </p:txBody>
      </p:sp>
      <p:sp>
        <p:nvSpPr>
          <p:cNvPr id="3" name="Segnaposto contenuto 2"/>
          <p:cNvSpPr>
            <a:spLocks noGrp="1"/>
          </p:cNvSpPr>
          <p:nvPr>
            <p:ph idx="1"/>
          </p:nvPr>
        </p:nvSpPr>
        <p:spPr/>
        <p:txBody>
          <a:bodyPr>
            <a:normAutofit/>
          </a:bodyPr>
          <a:lstStyle/>
          <a:p>
            <a:r>
              <a:rPr lang="it-IT"/>
              <a:t>Il concetto oggettivo è in un certo senso </a:t>
            </a:r>
            <a:r>
              <a:rPr lang="it-IT" b="1"/>
              <a:t>deittico</a:t>
            </a:r>
            <a:r>
              <a:rPr lang="it-IT"/>
              <a:t>, in quanto porta una traccia di una originaria definizione ostensiva.</a:t>
            </a:r>
          </a:p>
          <a:p>
            <a:r>
              <a:rPr lang="it-IT"/>
              <a:t>acqua = natura, </a:t>
            </a:r>
            <a:r>
              <a:rPr lang="it-IT" b="1"/>
              <a:t>essenza</a:t>
            </a:r>
            <a:r>
              <a:rPr lang="it-IT"/>
              <a:t> (un certo universale) di quella particolare sostanza che in un certo </a:t>
            </a:r>
            <a:r>
              <a:rPr lang="it-IT" b="1"/>
              <a:t>tempo t</a:t>
            </a:r>
            <a:r>
              <a:rPr lang="it-IT"/>
              <a:t> e in un certo </a:t>
            </a:r>
            <a:r>
              <a:rPr lang="it-IT" b="1"/>
              <a:t>posto p </a:t>
            </a:r>
            <a:r>
              <a:rPr lang="it-IT"/>
              <a:t>ha generato </a:t>
            </a:r>
            <a:r>
              <a:rPr lang="it-IT" b="1"/>
              <a:t>questo</a:t>
            </a:r>
            <a:r>
              <a:rPr lang="it-IT"/>
              <a:t> stereotipo (immagine percettiva)</a:t>
            </a:r>
          </a:p>
          <a:p>
            <a:r>
              <a:rPr lang="it-IT"/>
              <a:t>Nessuno sa quali sono t e p, ma il concetto ne porta traccia nella misura in cui è associato a una parola il cui uso parte da t e p ed è tramandato di parlante in parlante attraverso una catena causale comunicativa</a:t>
            </a:r>
          </a:p>
        </p:txBody>
      </p:sp>
    </p:spTree>
    <p:extLst>
      <p:ext uri="{BB962C8B-B14F-4D97-AF65-F5344CB8AC3E}">
        <p14:creationId xmlns:p14="http://schemas.microsoft.com/office/powerpoint/2010/main" val="1853641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Referente</a:t>
            </a:r>
          </a:p>
        </p:txBody>
      </p:sp>
      <p:sp>
        <p:nvSpPr>
          <p:cNvPr id="3" name="Segnaposto contenuto 2"/>
          <p:cNvSpPr>
            <a:spLocks noGrp="1"/>
          </p:cNvSpPr>
          <p:nvPr>
            <p:ph idx="1"/>
          </p:nvPr>
        </p:nvSpPr>
        <p:spPr/>
        <p:txBody>
          <a:bodyPr>
            <a:normAutofit fontScale="92500"/>
          </a:bodyPr>
          <a:lstStyle/>
          <a:p>
            <a:r>
              <a:rPr lang="it-IT"/>
              <a:t>Il referente è un certo universale nella realtà empirica</a:t>
            </a:r>
          </a:p>
          <a:p>
            <a:r>
              <a:rPr lang="it-IT"/>
              <a:t>(estensione: l'insieme di tutti gli oggetti che esemplificano tale universale)</a:t>
            </a:r>
          </a:p>
          <a:p>
            <a:r>
              <a:rPr lang="it-IT"/>
              <a:t>Un concetto ordinario (acqua) e un concetto scientifico (massa liquida composta da molecole di H20) possono corrispondere ad uno stesso referente nella realtà empirica</a:t>
            </a:r>
          </a:p>
          <a:p>
            <a:r>
              <a:rPr lang="it-IT"/>
              <a:t>Quando ciò avviene, asserti d'identità come (abbreviando) "l'acqua è H20" sono veri (acqua </a:t>
            </a:r>
            <a:r>
              <a:rPr lang="en-US" altLang="it-IT">
                <a:sym typeface="Symbol" panose="05050102010706020507" pitchFamily="18" charset="2"/>
              </a:rPr>
              <a:t> H20) (</a:t>
            </a:r>
            <a:r>
              <a:rPr lang="en-US" altLang="it-IT" b="1">
                <a:sym typeface="Symbol" panose="05050102010706020507" pitchFamily="18" charset="2"/>
              </a:rPr>
              <a:t>necessariamente</a:t>
            </a:r>
            <a:r>
              <a:rPr lang="en-US" altLang="it-IT">
                <a:sym typeface="Symbol" panose="05050102010706020507" pitchFamily="18" charset="2"/>
              </a:rPr>
              <a:t>, ma lo sappiamo </a:t>
            </a:r>
            <a:r>
              <a:rPr lang="en-US" altLang="it-IT" b="1">
                <a:sym typeface="Symbol" panose="05050102010706020507" pitchFamily="18" charset="2"/>
              </a:rPr>
              <a:t>a posteriori</a:t>
            </a:r>
            <a:r>
              <a:rPr lang="en-US" altLang="it-IT">
                <a:sym typeface="Symbol" panose="05050102010706020507" pitchFamily="18" charset="2"/>
              </a:rPr>
              <a:t>)</a:t>
            </a:r>
            <a:endParaRPr lang="it-IT"/>
          </a:p>
          <a:p>
            <a:r>
              <a:rPr lang="it-IT"/>
              <a:t>("è" va inteso alla maniera di Frege: ci informa che ci sono due sensi, ma un solo referente)</a:t>
            </a:r>
          </a:p>
        </p:txBody>
      </p:sp>
    </p:spTree>
    <p:extLst>
      <p:ext uri="{BB962C8B-B14F-4D97-AF65-F5344CB8AC3E}">
        <p14:creationId xmlns:p14="http://schemas.microsoft.com/office/powerpoint/2010/main" val="708073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H20 vs. XYZ</a:t>
            </a:r>
          </a:p>
        </p:txBody>
      </p:sp>
      <p:sp>
        <p:nvSpPr>
          <p:cNvPr id="3" name="Segnaposto contenuto 2"/>
          <p:cNvSpPr>
            <a:spLocks noGrp="1"/>
          </p:cNvSpPr>
          <p:nvPr>
            <p:ph idx="1"/>
          </p:nvPr>
        </p:nvSpPr>
        <p:spPr/>
        <p:txBody>
          <a:bodyPr>
            <a:normAutofit lnSpcReduction="10000"/>
          </a:bodyPr>
          <a:lstStyle/>
          <a:p>
            <a:r>
              <a:rPr lang="it-IT"/>
              <a:t>(1) l'acqua è XYZ</a:t>
            </a:r>
          </a:p>
          <a:p>
            <a:r>
              <a:rPr lang="it-IT"/>
              <a:t>Assumiano la situazione controfattuale immaginata da Putnam e la teoria che abbiamo delineato</a:t>
            </a:r>
          </a:p>
          <a:p>
            <a:r>
              <a:rPr lang="it-IT" b="1"/>
              <a:t>la frase (1) detta da un terrestre è falsa, ma detta da un terrestre gemello è vera</a:t>
            </a:r>
          </a:p>
          <a:p>
            <a:r>
              <a:rPr lang="it-IT"/>
              <a:t>il suo token della parola "acqua" esprime un concetto ordinario diverso dal nostro, </a:t>
            </a:r>
            <a:r>
              <a:rPr lang="it-IT" b="1"/>
              <a:t>in quanto porta traccia di una definizione ostensiva in un posto p in un tempo t in presenza di XYZ e non di H20</a:t>
            </a:r>
            <a:r>
              <a:rPr lang="it-IT"/>
              <a:t>.</a:t>
            </a:r>
          </a:p>
          <a:p>
            <a:r>
              <a:rPr lang="it-IT"/>
              <a:t>Ma è corretto? Consideriamo un caso reale ...</a:t>
            </a:r>
          </a:p>
          <a:p>
            <a:endParaRPr lang="it-IT"/>
          </a:p>
        </p:txBody>
      </p:sp>
    </p:spTree>
    <p:extLst>
      <p:ext uri="{BB962C8B-B14F-4D97-AF65-F5344CB8AC3E}">
        <p14:creationId xmlns:p14="http://schemas.microsoft.com/office/powerpoint/2010/main" val="2154896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BDB538-91FD-4449-AF02-5C06E306F27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292E47F-4F7C-4D38-B7B9-35781F261957}"/>
              </a:ext>
            </a:extLst>
          </p:cNvPr>
          <p:cNvSpPr>
            <a:spLocks noGrp="1"/>
          </p:cNvSpPr>
          <p:nvPr>
            <p:ph idx="1"/>
          </p:nvPr>
        </p:nvSpPr>
        <p:spPr/>
        <p:txBody>
          <a:bodyPr/>
          <a:lstStyle/>
          <a:p>
            <a:r>
              <a:rPr lang="it-IT" dirty="0"/>
              <a:t>lezioni 25-26</a:t>
            </a:r>
          </a:p>
          <a:p>
            <a:r>
              <a:rPr lang="it-IT"/>
              <a:t>23/11/23</a:t>
            </a:r>
            <a:endParaRPr lang="it-IT" dirty="0"/>
          </a:p>
        </p:txBody>
      </p:sp>
    </p:spTree>
    <p:extLst>
      <p:ext uri="{BB962C8B-B14F-4D97-AF65-F5344CB8AC3E}">
        <p14:creationId xmlns:p14="http://schemas.microsoft.com/office/powerpoint/2010/main" val="26798833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come effettivamante usiamo "giada"</a:t>
            </a:r>
          </a:p>
        </p:txBody>
      </p:sp>
      <p:sp>
        <p:nvSpPr>
          <p:cNvPr id="3" name="Segnaposto contenuto 2"/>
          <p:cNvSpPr>
            <a:spLocks noGrp="1"/>
          </p:cNvSpPr>
          <p:nvPr>
            <p:ph idx="1"/>
          </p:nvPr>
        </p:nvSpPr>
        <p:spPr/>
        <p:txBody>
          <a:bodyPr>
            <a:normAutofit/>
          </a:bodyPr>
          <a:lstStyle/>
          <a:p>
            <a:r>
              <a:rPr lang="en-US"/>
              <a:t>https://gioiellis.com/tutto-alla-giada/</a:t>
            </a:r>
          </a:p>
          <a:p>
            <a:r>
              <a:rPr lang="it-IT" b="1"/>
              <a:t>Che cosa è. </a:t>
            </a:r>
            <a:r>
              <a:rPr lang="it-IT"/>
              <a:t>Il termine giada comprende in genere due pietre diverse: giadeite e nefrite. Il motivo di questo equivoco è dovuto al fatto che giadeite e nefrite sono specie mineralogiche difficilmente distinguibili. </a:t>
            </a:r>
          </a:p>
        </p:txBody>
      </p:sp>
    </p:spTree>
    <p:extLst>
      <p:ext uri="{BB962C8B-B14F-4D97-AF65-F5344CB8AC3E}">
        <p14:creationId xmlns:p14="http://schemas.microsoft.com/office/powerpoint/2010/main" val="644046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o "jade"</a:t>
            </a:r>
          </a:p>
        </p:txBody>
      </p:sp>
      <p:sp>
        <p:nvSpPr>
          <p:cNvPr id="3" name="Segnaposto contenuto 2"/>
          <p:cNvSpPr>
            <a:spLocks noGrp="1"/>
          </p:cNvSpPr>
          <p:nvPr>
            <p:ph idx="1"/>
          </p:nvPr>
        </p:nvSpPr>
        <p:spPr/>
        <p:txBody>
          <a:bodyPr/>
          <a:lstStyle/>
          <a:p>
            <a:r>
              <a:rPr lang="it-IT">
                <a:hlinkClick r:id="rId2"/>
              </a:rPr>
              <a:t>https://www.gemselect.com/gem-info/nephrite-jade/nephrite-jade-info.php</a:t>
            </a:r>
            <a:endParaRPr lang="it-IT"/>
          </a:p>
          <a:p>
            <a:r>
              <a:rPr lang="en-US"/>
              <a:t>Nephrite is one of two distinct mineral forms classified as jade (the other is jadeite) and up until 1863, nephrite was believed to be one and the same as jadeite.</a:t>
            </a:r>
          </a:p>
        </p:txBody>
      </p:sp>
    </p:spTree>
    <p:extLst>
      <p:ext uri="{BB962C8B-B14F-4D97-AF65-F5344CB8AC3E}">
        <p14:creationId xmlns:p14="http://schemas.microsoft.com/office/powerpoint/2010/main" val="3674412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Un senso con 2 referenti</a:t>
            </a:r>
          </a:p>
        </p:txBody>
      </p:sp>
      <p:sp>
        <p:nvSpPr>
          <p:cNvPr id="3" name="Segnaposto contenuto 2"/>
          <p:cNvSpPr>
            <a:spLocks noGrp="1"/>
          </p:cNvSpPr>
          <p:nvPr>
            <p:ph idx="1"/>
          </p:nvPr>
        </p:nvSpPr>
        <p:spPr/>
        <p:txBody>
          <a:bodyPr>
            <a:normAutofit/>
          </a:bodyPr>
          <a:lstStyle/>
          <a:p>
            <a:r>
              <a:rPr lang="it-IT" dirty="0"/>
              <a:t>Sembrerebbe che, contrariamente a quello che dice </a:t>
            </a:r>
            <a:r>
              <a:rPr lang="it-IT" dirty="0" err="1"/>
              <a:t>Putnam</a:t>
            </a:r>
            <a:r>
              <a:rPr lang="it-IT" dirty="0"/>
              <a:t>, il concetto ordinario </a:t>
            </a:r>
            <a:r>
              <a:rPr lang="it-IT" b="1" dirty="0"/>
              <a:t>non ha una natura deittica </a:t>
            </a:r>
            <a:r>
              <a:rPr lang="it-IT" dirty="0"/>
              <a:t>(in che non esclude che la </a:t>
            </a:r>
            <a:r>
              <a:rPr lang="it-IT" b="1" dirty="0"/>
              <a:t>deissi</a:t>
            </a:r>
            <a:r>
              <a:rPr lang="it-IT" dirty="0"/>
              <a:t> sia </a:t>
            </a:r>
            <a:r>
              <a:rPr lang="it-IT" b="1" dirty="0"/>
              <a:t>necessaria nell'imparare il concetto</a:t>
            </a:r>
            <a:r>
              <a:rPr lang="it-IT" dirty="0"/>
              <a:t>)</a:t>
            </a:r>
          </a:p>
          <a:p>
            <a:r>
              <a:rPr lang="it-IT" dirty="0"/>
              <a:t>E' semplicemente una capacità classificatoria, che potrebbe non discriminare, come nel caso di 'giada', tra </a:t>
            </a:r>
            <a:r>
              <a:rPr lang="it-IT" b="1" dirty="0"/>
              <a:t>due diversi universali nella realtà</a:t>
            </a:r>
          </a:p>
          <a:p>
            <a:r>
              <a:rPr lang="it-IT" dirty="0"/>
              <a:t>'giada': ci sono 2 referenti (due universali)</a:t>
            </a:r>
          </a:p>
          <a:p>
            <a:r>
              <a:rPr lang="it-IT" dirty="0"/>
              <a:t>Nel qual caso il concetto scientifico equivalente è  "disgiuntivo":</a:t>
            </a:r>
          </a:p>
          <a:p>
            <a:r>
              <a:rPr lang="en-US" altLang="it-IT" dirty="0" err="1"/>
              <a:t>giada</a:t>
            </a:r>
            <a:r>
              <a:rPr lang="en-US" altLang="it-IT" dirty="0"/>
              <a:t> </a:t>
            </a:r>
            <a:r>
              <a:rPr lang="en-US" altLang="it-IT" dirty="0">
                <a:sym typeface="Symbol" panose="05050102010706020507" pitchFamily="18" charset="2"/>
              </a:rPr>
              <a:t></a:t>
            </a:r>
            <a:r>
              <a:rPr lang="en-US" altLang="it-IT" dirty="0"/>
              <a:t> [</a:t>
            </a:r>
            <a:r>
              <a:rPr lang="en-US" altLang="it-IT" dirty="0" err="1"/>
              <a:t>giadeite</a:t>
            </a:r>
            <a:r>
              <a:rPr lang="en-US" altLang="it-IT" dirty="0"/>
              <a:t>(</a:t>
            </a:r>
            <a:r>
              <a:rPr lang="en-US" altLang="it-IT" dirty="0" err="1"/>
              <a:t>sodio</a:t>
            </a:r>
            <a:r>
              <a:rPr lang="en-US" altLang="it-IT" dirty="0"/>
              <a:t>, </a:t>
            </a:r>
            <a:r>
              <a:rPr lang="en-US" altLang="it-IT" dirty="0" err="1"/>
              <a:t>alluminio</a:t>
            </a:r>
            <a:r>
              <a:rPr lang="en-US" altLang="it-IT" dirty="0"/>
              <a:t>) </a:t>
            </a:r>
            <a:r>
              <a:rPr lang="en-US" altLang="it-IT" dirty="0">
                <a:sym typeface="Symbol" panose="05050102010706020507" pitchFamily="18" charset="2"/>
              </a:rPr>
              <a:t></a:t>
            </a:r>
            <a:r>
              <a:rPr lang="en-US" altLang="it-IT" dirty="0"/>
              <a:t> </a:t>
            </a:r>
            <a:r>
              <a:rPr lang="en-US" altLang="it-IT" dirty="0" err="1"/>
              <a:t>nefrite</a:t>
            </a:r>
            <a:r>
              <a:rPr lang="en-US" altLang="it-IT" dirty="0"/>
              <a:t> (calcio, </a:t>
            </a:r>
            <a:r>
              <a:rPr lang="en-US" altLang="it-IT" dirty="0" err="1"/>
              <a:t>magnesio</a:t>
            </a:r>
            <a:r>
              <a:rPr lang="en-US" altLang="it-IT" dirty="0"/>
              <a:t>, ferro)]</a:t>
            </a:r>
            <a:endParaRPr lang="it-IT" dirty="0"/>
          </a:p>
        </p:txBody>
      </p:sp>
    </p:spTree>
    <p:extLst>
      <p:ext uri="{BB962C8B-B14F-4D97-AF65-F5344CB8AC3E}">
        <p14:creationId xmlns:p14="http://schemas.microsoft.com/office/powerpoint/2010/main" val="42846079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olo 1"/>
          <p:cNvSpPr>
            <a:spLocks noGrp="1"/>
          </p:cNvSpPr>
          <p:nvPr>
            <p:ph type="ctrTitle"/>
          </p:nvPr>
        </p:nvSpPr>
        <p:spPr/>
        <p:txBody>
          <a:bodyPr/>
          <a:lstStyle/>
          <a:p>
            <a:pPr eaLnBrk="1" hangingPunct="1"/>
            <a:r>
              <a:rPr lang="it-IT" altLang="it-IT"/>
              <a:t>Kant e Carnap su analitico/sintetico</a:t>
            </a:r>
          </a:p>
        </p:txBody>
      </p:sp>
      <p:sp>
        <p:nvSpPr>
          <p:cNvPr id="3" name="Sottotitolo 2"/>
          <p:cNvSpPr>
            <a:spLocks noGrp="1"/>
          </p:cNvSpPr>
          <p:nvPr>
            <p:ph type="subTitle" idx="1"/>
          </p:nvPr>
        </p:nvSpPr>
        <p:spPr/>
        <p:txBody>
          <a:bodyPr rtlCol="0">
            <a:normAutofit/>
          </a:bodyPr>
          <a:lstStyle/>
          <a:p>
            <a:pPr>
              <a:defRPr/>
            </a:pPr>
            <a:endParaRPr lang="it-IT"/>
          </a:p>
        </p:txBody>
      </p:sp>
    </p:spTree>
    <p:extLst>
      <p:ext uri="{BB962C8B-B14F-4D97-AF65-F5344CB8AC3E}">
        <p14:creationId xmlns:p14="http://schemas.microsoft.com/office/powerpoint/2010/main" val="7698668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pPr eaLnBrk="1" hangingPunct="1"/>
            <a:r>
              <a:rPr lang="it-IT" altLang="it-IT"/>
              <a:t>Analitico/sintetico</a:t>
            </a:r>
          </a:p>
        </p:txBody>
      </p:sp>
      <p:sp>
        <p:nvSpPr>
          <p:cNvPr id="3075" name="Segnaposto contenuto 2"/>
          <p:cNvSpPr>
            <a:spLocks noGrp="1"/>
          </p:cNvSpPr>
          <p:nvPr>
            <p:ph idx="1"/>
          </p:nvPr>
        </p:nvSpPr>
        <p:spPr/>
        <p:txBody>
          <a:bodyPr rtlCol="0">
            <a:normAutofit/>
          </a:bodyPr>
          <a:lstStyle/>
          <a:p>
            <a:pPr>
              <a:defRPr/>
            </a:pPr>
            <a:r>
              <a:rPr lang="it-IT" dirty="0"/>
              <a:t>Studieremo il punto di vista di Carnap su questa distinzione e il suo articolo "empirismo, semantica e ontologia"; poi l'articolo di Quine "Due dogmi dell'empirismo" che ha Carnap come bersaglio principale</a:t>
            </a:r>
          </a:p>
          <a:p>
            <a:pPr>
              <a:defRPr/>
            </a:pPr>
            <a:r>
              <a:rPr lang="it-IT" dirty="0"/>
              <a:t>Il primo dogma che Quine critica è la distinzione tra analitico e sintetico</a:t>
            </a:r>
          </a:p>
          <a:p>
            <a:pPr>
              <a:defRPr/>
            </a:pPr>
            <a:r>
              <a:rPr lang="it-IT" dirty="0"/>
              <a:t>Prima di discutere Carnap e la critica di Quine, cercheremo di capire le origini storiche e le motivazioni per questa distinzione</a:t>
            </a:r>
          </a:p>
        </p:txBody>
      </p:sp>
    </p:spTree>
    <p:extLst>
      <p:ext uri="{BB962C8B-B14F-4D97-AF65-F5344CB8AC3E}">
        <p14:creationId xmlns:p14="http://schemas.microsoft.com/office/powerpoint/2010/main" val="25595020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p:txBody>
          <a:bodyPr/>
          <a:lstStyle/>
          <a:p>
            <a:pPr eaLnBrk="1" hangingPunct="1"/>
            <a:r>
              <a:rPr lang="it-IT" altLang="it-IT"/>
              <a:t>Sommario introduttivo</a:t>
            </a:r>
          </a:p>
        </p:txBody>
      </p:sp>
      <p:sp>
        <p:nvSpPr>
          <p:cNvPr id="3" name="Segnaposto contenuto 2"/>
          <p:cNvSpPr>
            <a:spLocks noGrp="1"/>
          </p:cNvSpPr>
          <p:nvPr>
            <p:ph idx="1"/>
          </p:nvPr>
        </p:nvSpPr>
        <p:spPr/>
        <p:txBody>
          <a:bodyPr rtlCol="0">
            <a:normAutofit fontScale="85000" lnSpcReduction="20000"/>
          </a:bodyPr>
          <a:lstStyle/>
          <a:p>
            <a:pPr>
              <a:defRPr/>
            </a:pPr>
            <a:r>
              <a:rPr lang="it-IT" dirty="0"/>
              <a:t>La terminologia "analitico/sintetico" proviene da </a:t>
            </a:r>
            <a:r>
              <a:rPr lang="it-IT" dirty="0" err="1"/>
              <a:t>Kant</a:t>
            </a:r>
            <a:r>
              <a:rPr lang="it-IT" dirty="0"/>
              <a:t> (1724-1804)</a:t>
            </a:r>
          </a:p>
          <a:p>
            <a:pPr>
              <a:defRPr/>
            </a:pPr>
            <a:r>
              <a:rPr lang="it-IT" dirty="0"/>
              <a:t>Si riallaccia al dibattito , nel '600 e '700, tra empiristi e razionalisti che ammettevano qualcosa di analogo alla </a:t>
            </a:r>
            <a:r>
              <a:rPr lang="it-IT" b="1" dirty="0"/>
              <a:t>distinzione analitico/sintetico</a:t>
            </a:r>
            <a:r>
              <a:rPr lang="it-IT" dirty="0"/>
              <a:t>, grosso modo </a:t>
            </a:r>
            <a:r>
              <a:rPr lang="it-IT" b="1" dirty="0"/>
              <a:t>parallela alle distinzioni a priori/a posteriori e necessario/contingente</a:t>
            </a:r>
            <a:r>
              <a:rPr lang="it-IT" dirty="0"/>
              <a:t> (così </a:t>
            </a:r>
            <a:r>
              <a:rPr lang="it-IT" dirty="0" err="1"/>
              <a:t>Mill</a:t>
            </a:r>
            <a:r>
              <a:rPr lang="it-IT" dirty="0"/>
              <a:t> nell’800)</a:t>
            </a:r>
            <a:endParaRPr lang="it-IT" b="1" dirty="0"/>
          </a:p>
          <a:p>
            <a:pPr>
              <a:defRPr/>
            </a:pPr>
            <a:r>
              <a:rPr lang="it-IT" dirty="0"/>
              <a:t>Kant </a:t>
            </a:r>
            <a:r>
              <a:rPr lang="it-IT" b="1" dirty="0"/>
              <a:t>cambia le carte in tavola introducendo il sintetico a priori </a:t>
            </a:r>
            <a:r>
              <a:rPr lang="it-IT" dirty="0"/>
              <a:t>per matematica, geometria e proposizioni basilari della fisica. In effetti, date le conoscenze logiche al tempo di Kant è difficile vedere le conoscenze matematiche come basate solo sulla logica (sul principio di non contraddizione)</a:t>
            </a:r>
          </a:p>
          <a:p>
            <a:pPr>
              <a:defRPr/>
            </a:pPr>
            <a:r>
              <a:rPr lang="it-IT" b="1" dirty="0"/>
              <a:t>Il neo-positivismo logico (Carnap) ha Kant e (grosso modo) il sintetico a priori come bersaglio principale</a:t>
            </a:r>
            <a:r>
              <a:rPr lang="it-IT" dirty="0"/>
              <a:t>: rimettere l'analiticità dove Kant ha messo il sintetico a priori o quanto meno espungere da esso l'intuizione pura (di oggetti)</a:t>
            </a:r>
          </a:p>
          <a:p>
            <a:pPr>
              <a:defRPr/>
            </a:pPr>
            <a:r>
              <a:rPr lang="it-IT" b="1" dirty="0"/>
              <a:t>Quine ha Carnap come bersaglio</a:t>
            </a:r>
            <a:r>
              <a:rPr lang="it-IT" dirty="0"/>
              <a:t>: negare addirittura che vi sia una distinzione analitico/sintetico (per arrivare a una forma diversa di empirismo)</a:t>
            </a:r>
          </a:p>
        </p:txBody>
      </p:sp>
    </p:spTree>
    <p:extLst>
      <p:ext uri="{BB962C8B-B14F-4D97-AF65-F5344CB8AC3E}">
        <p14:creationId xmlns:p14="http://schemas.microsoft.com/office/powerpoint/2010/main" val="36549098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p:cNvSpPr>
            <a:spLocks noGrp="1"/>
          </p:cNvSpPr>
          <p:nvPr>
            <p:ph type="title"/>
          </p:nvPr>
        </p:nvSpPr>
        <p:spPr/>
        <p:txBody>
          <a:bodyPr/>
          <a:lstStyle/>
          <a:p>
            <a:pPr eaLnBrk="1" hangingPunct="1"/>
            <a:r>
              <a:rPr lang="it-IT" altLang="it-IT" dirty="0"/>
              <a:t>Razionalismo vs. empirismo (SKIP)</a:t>
            </a:r>
          </a:p>
        </p:txBody>
      </p:sp>
      <p:sp>
        <p:nvSpPr>
          <p:cNvPr id="3" name="Segnaposto contenuto 2"/>
          <p:cNvSpPr>
            <a:spLocks noGrp="1"/>
          </p:cNvSpPr>
          <p:nvPr>
            <p:ph idx="1"/>
          </p:nvPr>
        </p:nvSpPr>
        <p:spPr/>
        <p:txBody>
          <a:bodyPr rtlCol="0">
            <a:normAutofit/>
          </a:bodyPr>
          <a:lstStyle/>
          <a:p>
            <a:pPr>
              <a:defRPr/>
            </a:pPr>
            <a:r>
              <a:rPr lang="it-IT" dirty="0"/>
              <a:t>Razionalismo (Cartesio, Spinoza, </a:t>
            </a:r>
            <a:r>
              <a:rPr lang="it-IT" dirty="0" err="1"/>
              <a:t>Leibniz</a:t>
            </a:r>
            <a:r>
              <a:rPr lang="it-IT" dirty="0"/>
              <a:t>): ci sono importanti conoscenze (oggettive) che possiamo ottenere grazie alla sola ragione (con l'ausilio di "idee innate")</a:t>
            </a:r>
          </a:p>
          <a:p>
            <a:pPr>
              <a:defRPr/>
            </a:pPr>
            <a:r>
              <a:rPr lang="it-IT" dirty="0"/>
              <a:t>Empirismo (</a:t>
            </a:r>
            <a:r>
              <a:rPr lang="it-IT" dirty="0" err="1"/>
              <a:t>Locke</a:t>
            </a:r>
            <a:r>
              <a:rPr lang="it-IT" dirty="0"/>
              <a:t>, </a:t>
            </a:r>
            <a:r>
              <a:rPr lang="it-IT" dirty="0" err="1"/>
              <a:t>Berkeley</a:t>
            </a:r>
            <a:r>
              <a:rPr lang="it-IT" dirty="0"/>
              <a:t>, Hume): La conoscenza proviene (principalmente) dall'esperienza</a:t>
            </a:r>
          </a:p>
          <a:p>
            <a:pPr>
              <a:defRPr/>
            </a:pPr>
            <a:r>
              <a:rPr lang="it-IT" dirty="0" err="1"/>
              <a:t>Kant</a:t>
            </a:r>
            <a:r>
              <a:rPr lang="it-IT" dirty="0"/>
              <a:t>: spesso visto come un tentativo di sintesi tra questi due filoni</a:t>
            </a:r>
          </a:p>
        </p:txBody>
      </p:sp>
    </p:spTree>
    <p:extLst>
      <p:ext uri="{BB962C8B-B14F-4D97-AF65-F5344CB8AC3E}">
        <p14:creationId xmlns:p14="http://schemas.microsoft.com/office/powerpoint/2010/main" val="19486798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p:cNvSpPr>
            <a:spLocks noGrp="1"/>
          </p:cNvSpPr>
          <p:nvPr>
            <p:ph type="title"/>
          </p:nvPr>
        </p:nvSpPr>
        <p:spPr/>
        <p:txBody>
          <a:bodyPr/>
          <a:lstStyle/>
          <a:p>
            <a:pPr eaLnBrk="1" hangingPunct="1"/>
            <a:r>
              <a:rPr lang="it-IT" altLang="it-IT"/>
              <a:t>Giudizi analitici (veri)</a:t>
            </a:r>
          </a:p>
        </p:txBody>
      </p:sp>
      <p:sp>
        <p:nvSpPr>
          <p:cNvPr id="3" name="Segnaposto contenuto 2"/>
          <p:cNvSpPr>
            <a:spLocks noGrp="1"/>
          </p:cNvSpPr>
          <p:nvPr>
            <p:ph idx="1"/>
          </p:nvPr>
        </p:nvSpPr>
        <p:spPr/>
        <p:txBody>
          <a:bodyPr rtlCol="0">
            <a:normAutofit/>
          </a:bodyPr>
          <a:lstStyle/>
          <a:p>
            <a:pPr>
              <a:defRPr/>
            </a:pPr>
            <a:r>
              <a:rPr lang="it-IT" dirty="0"/>
              <a:t>Secondo </a:t>
            </a:r>
            <a:r>
              <a:rPr lang="it-IT" dirty="0" err="1"/>
              <a:t>Kant</a:t>
            </a:r>
            <a:r>
              <a:rPr lang="it-IT" dirty="0"/>
              <a:t>, sono veri in base a principio di non contraddizione (leggi della logica) e contenimento del predicato nel soggetto (definizioni)</a:t>
            </a:r>
          </a:p>
          <a:p>
            <a:pPr>
              <a:defRPr/>
            </a:pPr>
            <a:r>
              <a:rPr lang="it-IT" dirty="0"/>
              <a:t>Es. di </a:t>
            </a:r>
            <a:r>
              <a:rPr lang="it-IT" dirty="0" err="1"/>
              <a:t>Kant</a:t>
            </a:r>
            <a:r>
              <a:rPr lang="it-IT" dirty="0"/>
              <a:t>: nessun uomo ignorante è dotto</a:t>
            </a:r>
          </a:p>
          <a:p>
            <a:pPr>
              <a:defRPr/>
            </a:pPr>
            <a:r>
              <a:rPr lang="it-IT" dirty="0"/>
              <a:t>ignorante = non dotto</a:t>
            </a:r>
          </a:p>
          <a:p>
            <a:pPr>
              <a:defRPr/>
            </a:pPr>
            <a:r>
              <a:rPr lang="it-IT" dirty="0"/>
              <a:t>nessun uomo non dotto è dotto (tautologia, equivalente a "ogni </a:t>
            </a:r>
            <a:r>
              <a:rPr lang="it-IT"/>
              <a:t>uomo non </a:t>
            </a:r>
            <a:r>
              <a:rPr lang="it-IT" dirty="0"/>
              <a:t>dotto non è dotto")</a:t>
            </a:r>
          </a:p>
          <a:p>
            <a:pPr>
              <a:defRPr/>
            </a:pPr>
            <a:r>
              <a:rPr lang="it-IT" dirty="0"/>
              <a:t>Esempio tipico: Ogni scapolo è non sposato</a:t>
            </a:r>
          </a:p>
          <a:p>
            <a:pPr>
              <a:defRPr/>
            </a:pPr>
            <a:r>
              <a:rPr lang="it-IT" dirty="0"/>
              <a:t>Scapolo = uomo adulto non sposato</a:t>
            </a:r>
          </a:p>
        </p:txBody>
      </p:sp>
    </p:spTree>
    <p:extLst>
      <p:ext uri="{BB962C8B-B14F-4D97-AF65-F5344CB8AC3E}">
        <p14:creationId xmlns:p14="http://schemas.microsoft.com/office/powerpoint/2010/main" val="34775215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p:cNvSpPr>
            <a:spLocks noGrp="1"/>
          </p:cNvSpPr>
          <p:nvPr>
            <p:ph type="title"/>
          </p:nvPr>
        </p:nvSpPr>
        <p:spPr/>
        <p:txBody>
          <a:bodyPr/>
          <a:lstStyle/>
          <a:p>
            <a:pPr eaLnBrk="1" hangingPunct="1"/>
            <a:r>
              <a:rPr lang="it-IT" altLang="it-IT" dirty="0"/>
              <a:t>Altri esempi di Kant (SKIP)</a:t>
            </a:r>
          </a:p>
        </p:txBody>
      </p:sp>
      <p:sp>
        <p:nvSpPr>
          <p:cNvPr id="4099" name="Segnaposto contenuto 2"/>
          <p:cNvSpPr>
            <a:spLocks noGrp="1"/>
          </p:cNvSpPr>
          <p:nvPr>
            <p:ph idx="1"/>
          </p:nvPr>
        </p:nvSpPr>
        <p:spPr/>
        <p:txBody>
          <a:bodyPr rtlCol="0">
            <a:normAutofit/>
          </a:bodyPr>
          <a:lstStyle/>
          <a:p>
            <a:pPr>
              <a:defRPr/>
            </a:pPr>
            <a:r>
              <a:rPr lang="it-IT" dirty="0">
                <a:solidFill>
                  <a:srgbClr val="FF0000"/>
                </a:solidFill>
              </a:rPr>
              <a:t>analitici:</a:t>
            </a:r>
          </a:p>
          <a:p>
            <a:pPr>
              <a:defRPr/>
            </a:pPr>
            <a:r>
              <a:rPr lang="it-IT" dirty="0" err="1"/>
              <a:t>a=a</a:t>
            </a:r>
            <a:endParaRPr lang="it-IT" dirty="0"/>
          </a:p>
          <a:p>
            <a:pPr>
              <a:defRPr/>
            </a:pPr>
            <a:r>
              <a:rPr lang="it-IT" dirty="0" err="1"/>
              <a:t>a+b</a:t>
            </a:r>
            <a:r>
              <a:rPr lang="it-IT" dirty="0"/>
              <a:t>&gt;a, ossia il tutto è maggiore della parte</a:t>
            </a:r>
          </a:p>
          <a:p>
            <a:pPr>
              <a:defRPr/>
            </a:pPr>
            <a:r>
              <a:rPr lang="it-IT" dirty="0"/>
              <a:t>tutti i corpi sono estesi</a:t>
            </a:r>
          </a:p>
          <a:p>
            <a:pPr>
              <a:defRPr/>
            </a:pPr>
            <a:r>
              <a:rPr lang="it-IT" dirty="0"/>
              <a:t>tutti i corpi sono impenetrabili (?)</a:t>
            </a:r>
          </a:p>
          <a:p>
            <a:pPr>
              <a:defRPr/>
            </a:pPr>
            <a:r>
              <a:rPr lang="it-IT" dirty="0"/>
              <a:t>tutti i corpi sono dotati di forma</a:t>
            </a:r>
          </a:p>
          <a:p>
            <a:pPr>
              <a:defRPr/>
            </a:pPr>
            <a:r>
              <a:rPr lang="it-IT" dirty="0">
                <a:solidFill>
                  <a:srgbClr val="FF0000"/>
                </a:solidFill>
              </a:rPr>
              <a:t>Non analitico:</a:t>
            </a:r>
          </a:p>
          <a:p>
            <a:pPr>
              <a:defRPr/>
            </a:pPr>
            <a:r>
              <a:rPr lang="it-IT" dirty="0"/>
              <a:t>tutti i corpi sono gravi (pesanti) (qui ci serve l'esperienza)</a:t>
            </a:r>
          </a:p>
        </p:txBody>
      </p:sp>
    </p:spTree>
    <p:extLst>
      <p:ext uri="{BB962C8B-B14F-4D97-AF65-F5344CB8AC3E}">
        <p14:creationId xmlns:p14="http://schemas.microsoft.com/office/powerpoint/2010/main" val="25600590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p:txBody>
          <a:bodyPr/>
          <a:lstStyle/>
          <a:p>
            <a:pPr eaLnBrk="1" hangingPunct="1"/>
            <a:r>
              <a:rPr lang="it-IT" altLang="it-IT"/>
              <a:t>Giudizi sintetici (veri)</a:t>
            </a:r>
          </a:p>
        </p:txBody>
      </p:sp>
      <p:sp>
        <p:nvSpPr>
          <p:cNvPr id="11267" name="Segnaposto contenuto 2"/>
          <p:cNvSpPr>
            <a:spLocks noGrp="1"/>
          </p:cNvSpPr>
          <p:nvPr>
            <p:ph idx="1"/>
          </p:nvPr>
        </p:nvSpPr>
        <p:spPr/>
        <p:txBody>
          <a:bodyPr rtlCol="0">
            <a:normAutofit fontScale="92500" lnSpcReduction="10000"/>
          </a:bodyPr>
          <a:lstStyle/>
          <a:p>
            <a:pPr>
              <a:defRPr/>
            </a:pPr>
            <a:r>
              <a:rPr lang="it-IT" dirty="0"/>
              <a:t>Secondo </a:t>
            </a:r>
            <a:r>
              <a:rPr lang="it-IT" dirty="0" err="1"/>
              <a:t>Kant</a:t>
            </a:r>
            <a:r>
              <a:rPr lang="it-IT" dirty="0"/>
              <a:t>, in essi il predicato non è contenuto nel soggetto, ma aggiunge qualcosa di nuovo. Sono "ampliativi"</a:t>
            </a:r>
          </a:p>
          <a:p>
            <a:pPr>
              <a:defRPr/>
            </a:pPr>
            <a:r>
              <a:rPr lang="it-IT" dirty="0"/>
              <a:t>Esempi:</a:t>
            </a:r>
          </a:p>
          <a:p>
            <a:pPr>
              <a:defRPr/>
            </a:pPr>
            <a:r>
              <a:rPr lang="it-IT" dirty="0"/>
              <a:t>questo tavolo è verde</a:t>
            </a:r>
          </a:p>
          <a:p>
            <a:pPr>
              <a:defRPr/>
            </a:pPr>
            <a:r>
              <a:rPr lang="it-IT" dirty="0"/>
              <a:t>Tutti i cigni sono bianchi</a:t>
            </a:r>
          </a:p>
          <a:p>
            <a:pPr>
              <a:defRPr/>
            </a:pPr>
            <a:r>
              <a:rPr lang="it-IT" dirty="0" err="1"/>
              <a:t>Leibniz</a:t>
            </a:r>
            <a:r>
              <a:rPr lang="it-IT" dirty="0"/>
              <a:t> parla di "verità di fatto"</a:t>
            </a:r>
          </a:p>
          <a:p>
            <a:pPr>
              <a:defRPr/>
            </a:pPr>
            <a:r>
              <a:rPr lang="it-IT" dirty="0"/>
              <a:t>Hume parla di "materie di fatto"</a:t>
            </a:r>
          </a:p>
          <a:p>
            <a:pPr>
              <a:defRPr/>
            </a:pPr>
            <a:r>
              <a:rPr lang="it-IT" dirty="0"/>
              <a:t>Per entrambi (all'incirca) questi tipi di giudizio riguardano oggetti della realtà esterna e a ciò devono la loro contingenza (</a:t>
            </a:r>
            <a:r>
              <a:rPr lang="it-IT" dirty="0" err="1"/>
              <a:t>Leibniz</a:t>
            </a:r>
            <a:r>
              <a:rPr lang="it-IT" dirty="0"/>
              <a:t>, </a:t>
            </a:r>
            <a:r>
              <a:rPr lang="it-IT" i="1" dirty="0"/>
              <a:t>Discorso sulla </a:t>
            </a:r>
            <a:r>
              <a:rPr lang="it-IT" i="1" dirty="0" err="1"/>
              <a:t>met</a:t>
            </a:r>
            <a:r>
              <a:rPr lang="it-IT" dirty="0"/>
              <a:t>., § 13; Hume </a:t>
            </a:r>
            <a:r>
              <a:rPr lang="en-US" i="1" dirty="0"/>
              <a:t>Inquiry Concerning Human Understanding</a:t>
            </a:r>
            <a:r>
              <a:rPr lang="en-US" dirty="0"/>
              <a:t>, Section IV, Part 1</a:t>
            </a:r>
            <a:r>
              <a:rPr lang="it-IT" dirty="0"/>
              <a:t>)</a:t>
            </a:r>
          </a:p>
        </p:txBody>
      </p:sp>
    </p:spTree>
    <p:extLst>
      <p:ext uri="{BB962C8B-B14F-4D97-AF65-F5344CB8AC3E}">
        <p14:creationId xmlns:p14="http://schemas.microsoft.com/office/powerpoint/2010/main" val="3088146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a:t>TERMINI GENERALI E PUTNAM</a:t>
            </a:r>
            <a:br>
              <a:rPr lang="it-IT"/>
            </a:br>
            <a:endParaRPr lang="it-IT"/>
          </a:p>
        </p:txBody>
      </p:sp>
      <p:sp>
        <p:nvSpPr>
          <p:cNvPr id="5" name="Segnaposto contenuto 4"/>
          <p:cNvSpPr>
            <a:spLocks noGrp="1"/>
          </p:cNvSpPr>
          <p:nvPr>
            <p:ph idx="1"/>
          </p:nvPr>
        </p:nvSpPr>
        <p:spPr/>
        <p:txBody>
          <a:bodyPr/>
          <a:lstStyle/>
          <a:p>
            <a:r>
              <a:rPr lang="it-IT"/>
              <a:t>v. cap. Putnam in antologia </a:t>
            </a:r>
            <a:r>
              <a:rPr lang="it-IT" i="1"/>
              <a:t>Filosofia del linguaggio</a:t>
            </a:r>
          </a:p>
          <a:p>
            <a:r>
              <a:rPr lang="it-IT"/>
              <a:t>Questo cap. riporta un articolo di Putnam del 1978.</a:t>
            </a:r>
          </a:p>
          <a:p>
            <a:r>
              <a:rPr lang="it-IT"/>
              <a:t>La teoria esposta però risale a due articoli del 1973, "Meaning and Reference", e del 1975 "The Meaning of 'meaning'".</a:t>
            </a:r>
          </a:p>
          <a:p>
            <a:r>
              <a:rPr lang="it-IT"/>
              <a:t>Hilary Putnam (1926-2016)</a:t>
            </a:r>
          </a:p>
        </p:txBody>
      </p:sp>
      <p:pic>
        <p:nvPicPr>
          <p:cNvPr id="2" name="Immagin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87469" y="3848807"/>
            <a:ext cx="1114760" cy="1586000"/>
          </a:xfrm>
          <a:prstGeom prst="rect">
            <a:avLst/>
          </a:prstGeom>
        </p:spPr>
      </p:pic>
    </p:spTree>
    <p:extLst>
      <p:ext uri="{BB962C8B-B14F-4D97-AF65-F5344CB8AC3E}">
        <p14:creationId xmlns:p14="http://schemas.microsoft.com/office/powerpoint/2010/main" val="16374030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pPr eaLnBrk="1" hangingPunct="1"/>
            <a:r>
              <a:rPr lang="it-IT" altLang="it-IT" dirty="0"/>
              <a:t>Giudizi a priori (SKIP)</a:t>
            </a:r>
          </a:p>
        </p:txBody>
      </p:sp>
      <p:sp>
        <p:nvSpPr>
          <p:cNvPr id="10243" name="Segnaposto contenuto 2"/>
          <p:cNvSpPr>
            <a:spLocks noGrp="1"/>
          </p:cNvSpPr>
          <p:nvPr>
            <p:ph idx="1"/>
          </p:nvPr>
        </p:nvSpPr>
        <p:spPr/>
        <p:txBody>
          <a:bodyPr/>
          <a:lstStyle/>
          <a:p>
            <a:pPr eaLnBrk="1" hangingPunct="1"/>
            <a:r>
              <a:rPr lang="it-IT" altLang="it-IT"/>
              <a:t>Sono giustificati senza bisogno di ricorrere all'esperienza</a:t>
            </a:r>
          </a:p>
          <a:p>
            <a:pPr eaLnBrk="1" hangingPunct="1"/>
            <a:r>
              <a:rPr lang="it-IT" altLang="it-IT"/>
              <a:t>Secondo i razionalisti del '600 e '700 (Cartesio, Spinoza, Leibniz), le verità della logica e della matematica sono di questo tipo </a:t>
            </a:r>
          </a:p>
        </p:txBody>
      </p:sp>
    </p:spTree>
    <p:extLst>
      <p:ext uri="{BB962C8B-B14F-4D97-AF65-F5344CB8AC3E}">
        <p14:creationId xmlns:p14="http://schemas.microsoft.com/office/powerpoint/2010/main" val="26037594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p:cNvSpPr>
            <a:spLocks noGrp="1"/>
          </p:cNvSpPr>
          <p:nvPr>
            <p:ph type="title"/>
          </p:nvPr>
        </p:nvSpPr>
        <p:spPr/>
        <p:txBody>
          <a:bodyPr/>
          <a:lstStyle/>
          <a:p>
            <a:pPr eaLnBrk="1" hangingPunct="1"/>
            <a:r>
              <a:rPr lang="it-IT" altLang="it-IT" dirty="0"/>
              <a:t>Giudizi a posteriori (SKIP)</a:t>
            </a:r>
          </a:p>
        </p:txBody>
      </p:sp>
      <p:sp>
        <p:nvSpPr>
          <p:cNvPr id="11267" name="Segnaposto contenuto 2"/>
          <p:cNvSpPr>
            <a:spLocks noGrp="1"/>
          </p:cNvSpPr>
          <p:nvPr>
            <p:ph idx="1"/>
          </p:nvPr>
        </p:nvSpPr>
        <p:spPr/>
        <p:txBody>
          <a:bodyPr/>
          <a:lstStyle/>
          <a:p>
            <a:pPr eaLnBrk="1" hangingPunct="1"/>
            <a:r>
              <a:rPr lang="it-IT" altLang="it-IT" dirty="0"/>
              <a:t>Sono giustificabili solo sulla base dell'esperienza</a:t>
            </a:r>
          </a:p>
          <a:p>
            <a:pPr eaLnBrk="1" hangingPunct="1"/>
            <a:r>
              <a:rPr lang="it-IT" altLang="it-IT" dirty="0"/>
              <a:t>Secondo gli empiristi del '600-'700 (Locke, Berkeley, Hume) tutta la conoscenza deriva dall'esperienza, o almeno così si dice in genere</a:t>
            </a:r>
          </a:p>
          <a:p>
            <a:pPr eaLnBrk="1" hangingPunct="1"/>
            <a:r>
              <a:rPr lang="it-IT" altLang="it-IT" dirty="0"/>
              <a:t>(Si veda quanto detto prima su Hume e </a:t>
            </a:r>
            <a:r>
              <a:rPr lang="it-IT" altLang="it-IT" dirty="0" err="1"/>
              <a:t>Mill</a:t>
            </a:r>
            <a:r>
              <a:rPr lang="it-IT" altLang="it-IT" dirty="0"/>
              <a:t>)</a:t>
            </a:r>
          </a:p>
          <a:p>
            <a:pPr eaLnBrk="1" hangingPunct="1"/>
            <a:r>
              <a:rPr lang="it-IT" altLang="it-IT" dirty="0"/>
              <a:t>Quindi anche le verità logiche e matematiche si basano sull'esperienza? così la vede </a:t>
            </a:r>
            <a:r>
              <a:rPr lang="it-IT" altLang="it-IT" dirty="0" err="1"/>
              <a:t>Mill</a:t>
            </a:r>
            <a:endParaRPr lang="it-IT" altLang="it-IT" dirty="0"/>
          </a:p>
        </p:txBody>
      </p:sp>
    </p:spTree>
    <p:extLst>
      <p:ext uri="{BB962C8B-B14F-4D97-AF65-F5344CB8AC3E}">
        <p14:creationId xmlns:p14="http://schemas.microsoft.com/office/powerpoint/2010/main" val="12016469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p:cNvSpPr>
            <a:spLocks noGrp="1"/>
          </p:cNvSpPr>
          <p:nvPr>
            <p:ph type="title"/>
          </p:nvPr>
        </p:nvSpPr>
        <p:spPr/>
        <p:txBody>
          <a:bodyPr/>
          <a:lstStyle/>
          <a:p>
            <a:pPr eaLnBrk="1" hangingPunct="1"/>
            <a:r>
              <a:rPr lang="it-IT" altLang="it-IT" dirty="0"/>
              <a:t>Analitico, a priori, necessario</a:t>
            </a:r>
          </a:p>
        </p:txBody>
      </p:sp>
      <p:sp>
        <p:nvSpPr>
          <p:cNvPr id="3" name="Segnaposto contenuto 2"/>
          <p:cNvSpPr>
            <a:spLocks noGrp="1"/>
          </p:cNvSpPr>
          <p:nvPr>
            <p:ph idx="1"/>
          </p:nvPr>
        </p:nvSpPr>
        <p:spPr/>
        <p:txBody>
          <a:bodyPr rtlCol="0">
            <a:normAutofit/>
          </a:bodyPr>
          <a:lstStyle/>
          <a:p>
            <a:pPr>
              <a:defRPr/>
            </a:pPr>
            <a:r>
              <a:rPr lang="it-IT" dirty="0"/>
              <a:t>Le verità analitiche coincidono con le verità a priori? I razionalisti tendono a dire di sì</a:t>
            </a:r>
          </a:p>
          <a:p>
            <a:pPr>
              <a:defRPr/>
            </a:pPr>
            <a:r>
              <a:rPr lang="it-IT" dirty="0"/>
              <a:t>Le verità analitiche (a priori) sembrano essere necessarie. Ma ci sono verità necessarie che non sono analitiche? I razionalisti tendono a dire di sì.</a:t>
            </a:r>
          </a:p>
          <a:p>
            <a:pPr>
              <a:defRPr/>
            </a:pPr>
            <a:r>
              <a:rPr lang="it-IT" dirty="0"/>
              <a:t>Gli empiristi sono in difficoltà su queste questioni</a:t>
            </a:r>
          </a:p>
          <a:p>
            <a:pPr>
              <a:defRPr/>
            </a:pPr>
            <a:r>
              <a:rPr lang="it-IT" dirty="0" err="1"/>
              <a:t>Kant</a:t>
            </a:r>
            <a:r>
              <a:rPr lang="it-IT" dirty="0"/>
              <a:t>, i neo-empiristi logici e Quine danno risposte nuove</a:t>
            </a:r>
          </a:p>
        </p:txBody>
      </p:sp>
    </p:spTree>
    <p:extLst>
      <p:ext uri="{BB962C8B-B14F-4D97-AF65-F5344CB8AC3E}">
        <p14:creationId xmlns:p14="http://schemas.microsoft.com/office/powerpoint/2010/main" val="11801558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1"/>
          <p:cNvSpPr>
            <a:spLocks noGrp="1"/>
          </p:cNvSpPr>
          <p:nvPr>
            <p:ph type="title"/>
          </p:nvPr>
        </p:nvSpPr>
        <p:spPr/>
        <p:txBody>
          <a:bodyPr/>
          <a:lstStyle/>
          <a:p>
            <a:pPr eaLnBrk="1" hangingPunct="1"/>
            <a:r>
              <a:rPr lang="it-IT" altLang="it-IT"/>
              <a:t>Giudizi sintetici a priori</a:t>
            </a:r>
          </a:p>
        </p:txBody>
      </p:sp>
      <p:sp>
        <p:nvSpPr>
          <p:cNvPr id="3" name="Segnaposto contenuto 2"/>
          <p:cNvSpPr>
            <a:spLocks noGrp="1"/>
          </p:cNvSpPr>
          <p:nvPr>
            <p:ph idx="1"/>
          </p:nvPr>
        </p:nvSpPr>
        <p:spPr/>
        <p:txBody>
          <a:bodyPr rtlCol="0">
            <a:normAutofit/>
          </a:bodyPr>
          <a:lstStyle/>
          <a:p>
            <a:pPr>
              <a:defRPr/>
            </a:pPr>
            <a:r>
              <a:rPr lang="it-IT" dirty="0"/>
              <a:t>Per </a:t>
            </a:r>
            <a:r>
              <a:rPr lang="it-IT" dirty="0" err="1"/>
              <a:t>Kant</a:t>
            </a:r>
            <a:r>
              <a:rPr lang="it-IT" dirty="0"/>
              <a:t> ci sono giudizi che sono necessari (in quanto a priori) pur non essendo analitici. Sono sintetici a priori</a:t>
            </a:r>
          </a:p>
          <a:p>
            <a:pPr>
              <a:defRPr/>
            </a:pPr>
            <a:r>
              <a:rPr lang="it-IT" dirty="0"/>
              <a:t>Esempi di </a:t>
            </a:r>
            <a:r>
              <a:rPr lang="it-IT" dirty="0" err="1"/>
              <a:t>Kant</a:t>
            </a:r>
            <a:r>
              <a:rPr lang="it-IT" dirty="0"/>
              <a:t>:</a:t>
            </a:r>
          </a:p>
          <a:p>
            <a:pPr>
              <a:defRPr/>
            </a:pPr>
            <a:r>
              <a:rPr lang="it-IT" dirty="0"/>
              <a:t>ogni evento ha una causa</a:t>
            </a:r>
          </a:p>
          <a:p>
            <a:pPr>
              <a:defRPr/>
            </a:pPr>
            <a:r>
              <a:rPr lang="it-IT" dirty="0"/>
              <a:t>giudizi matematici come 7+5=12</a:t>
            </a:r>
          </a:p>
          <a:p>
            <a:pPr>
              <a:defRPr/>
            </a:pPr>
            <a:r>
              <a:rPr lang="it-IT" dirty="0"/>
              <a:t>teoremi o postulati della geometria euclidea come "la retta è la più breve linea tra due punti"</a:t>
            </a:r>
          </a:p>
          <a:p>
            <a:pPr>
              <a:defRPr/>
            </a:pPr>
            <a:r>
              <a:rPr lang="it-IT" dirty="0"/>
              <a:t>Giudizi della fisica pura come il principio di azione e reazione o l'invarianza della quantità di materia nei cambiamenti.</a:t>
            </a:r>
          </a:p>
        </p:txBody>
      </p:sp>
    </p:spTree>
    <p:extLst>
      <p:ext uri="{BB962C8B-B14F-4D97-AF65-F5344CB8AC3E}">
        <p14:creationId xmlns:p14="http://schemas.microsoft.com/office/powerpoint/2010/main" val="34971844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olo 1"/>
          <p:cNvSpPr>
            <a:spLocks noGrp="1"/>
          </p:cNvSpPr>
          <p:nvPr>
            <p:ph type="title"/>
          </p:nvPr>
        </p:nvSpPr>
        <p:spPr/>
        <p:txBody>
          <a:bodyPr/>
          <a:lstStyle/>
          <a:p>
            <a:pPr eaLnBrk="1" hangingPunct="1"/>
            <a:r>
              <a:rPr lang="it-IT" altLang="it-IT"/>
              <a:t>sommario introduttivo su Carnap</a:t>
            </a:r>
          </a:p>
        </p:txBody>
      </p:sp>
      <p:sp>
        <p:nvSpPr>
          <p:cNvPr id="3" name="Segnaposto contenuto 2"/>
          <p:cNvSpPr>
            <a:spLocks noGrp="1"/>
          </p:cNvSpPr>
          <p:nvPr>
            <p:ph idx="1"/>
          </p:nvPr>
        </p:nvSpPr>
        <p:spPr/>
        <p:txBody>
          <a:bodyPr>
            <a:normAutofit/>
          </a:bodyPr>
          <a:lstStyle/>
          <a:p>
            <a:pPr eaLnBrk="1" hangingPunct="1">
              <a:buFont typeface="Arial" charset="0"/>
              <a:buChar char="•"/>
              <a:defRPr/>
            </a:pPr>
            <a:r>
              <a:rPr lang="it-IT" dirty="0"/>
              <a:t>Per Carnap, analitico, necessario e a priori coincidono: tutte le verità necessarie sono analitiche e conoscibili a priori.</a:t>
            </a:r>
          </a:p>
          <a:p>
            <a:pPr eaLnBrk="1" hangingPunct="1">
              <a:buFont typeface="Arial" charset="0"/>
              <a:buChar char="•"/>
              <a:defRPr/>
            </a:pPr>
            <a:r>
              <a:rPr lang="it-IT" dirty="0"/>
              <a:t>Le verità analitiche sono verità necessarie in virtù del significato dei termini del linguaggio, ossia degli assiomi e regole inferenziali che governano i termini</a:t>
            </a:r>
          </a:p>
          <a:p>
            <a:pPr eaLnBrk="1" hangingPunct="1">
              <a:buFont typeface="Arial" charset="0"/>
              <a:buChar char="•"/>
              <a:defRPr/>
            </a:pPr>
            <a:r>
              <a:rPr lang="it-IT" dirty="0"/>
              <a:t>Rifiuto del sintetico a priori e dell'intuizione pura di oggetti di </a:t>
            </a:r>
            <a:r>
              <a:rPr lang="it-IT" dirty="0" err="1"/>
              <a:t>Kant</a:t>
            </a:r>
            <a:r>
              <a:rPr lang="it-IT" dirty="0"/>
              <a:t> </a:t>
            </a:r>
          </a:p>
        </p:txBody>
      </p:sp>
    </p:spTree>
    <p:extLst>
      <p:ext uri="{BB962C8B-B14F-4D97-AF65-F5344CB8AC3E}">
        <p14:creationId xmlns:p14="http://schemas.microsoft.com/office/powerpoint/2010/main" val="17607394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olo 1"/>
          <p:cNvSpPr>
            <a:spLocks noGrp="1"/>
          </p:cNvSpPr>
          <p:nvPr>
            <p:ph type="title"/>
          </p:nvPr>
        </p:nvSpPr>
        <p:spPr/>
        <p:txBody>
          <a:bodyPr/>
          <a:lstStyle/>
          <a:p>
            <a:pPr eaLnBrk="1" hangingPunct="1"/>
            <a:r>
              <a:rPr lang="it-IT" altLang="it-IT"/>
              <a:t>Frege e Carnap</a:t>
            </a:r>
          </a:p>
        </p:txBody>
      </p:sp>
      <p:sp>
        <p:nvSpPr>
          <p:cNvPr id="25603" name="Segnaposto contenuto 2"/>
          <p:cNvSpPr>
            <a:spLocks noGrp="1"/>
          </p:cNvSpPr>
          <p:nvPr>
            <p:ph idx="1"/>
          </p:nvPr>
        </p:nvSpPr>
        <p:spPr/>
        <p:txBody>
          <a:bodyPr/>
          <a:lstStyle/>
          <a:p>
            <a:pPr eaLnBrk="1" hangingPunct="1"/>
            <a:r>
              <a:rPr lang="it-IT" altLang="it-IT"/>
              <a:t>Carnap è stato un allievo di Frege.</a:t>
            </a:r>
          </a:p>
          <a:p>
            <a:pPr eaLnBrk="1" hangingPunct="1"/>
            <a:r>
              <a:rPr lang="it-IT" altLang="it-IT"/>
              <a:t>E' stato il più importante esponente del neo-positivismo logico (circolo di Vienna)</a:t>
            </a:r>
          </a:p>
          <a:p>
            <a:pPr eaLnBrk="1" hangingPunct="1"/>
            <a:r>
              <a:rPr lang="it-IT" altLang="it-IT"/>
              <a:t>Ecco quello che Carnap dice di Frege nella sua autobiografia:</a:t>
            </a:r>
          </a:p>
        </p:txBody>
      </p:sp>
      <p:pic>
        <p:nvPicPr>
          <p:cNvPr id="25604" name="Picture 2" descr="http://philosophersapp.com/images/Carna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7800" y="3990975"/>
            <a:ext cx="3043238"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4170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olo 1"/>
          <p:cNvSpPr>
            <a:spLocks noGrp="1"/>
          </p:cNvSpPr>
          <p:nvPr>
            <p:ph type="title"/>
          </p:nvPr>
        </p:nvSpPr>
        <p:spPr/>
        <p:txBody>
          <a:bodyPr/>
          <a:lstStyle/>
          <a:p>
            <a:pPr eaLnBrk="1" hangingPunct="1"/>
            <a:r>
              <a:rPr lang="it-IT" altLang="it-IT" dirty="0" err="1"/>
              <a:t>Carnap</a:t>
            </a:r>
            <a:r>
              <a:rPr lang="it-IT" altLang="it-IT" dirty="0"/>
              <a:t> su </a:t>
            </a:r>
            <a:r>
              <a:rPr lang="it-IT" altLang="it-IT" dirty="0" err="1"/>
              <a:t>Frege</a:t>
            </a:r>
            <a:r>
              <a:rPr lang="it-IT" altLang="it-IT" dirty="0"/>
              <a:t> (SKIP)</a:t>
            </a:r>
          </a:p>
        </p:txBody>
      </p:sp>
      <p:sp>
        <p:nvSpPr>
          <p:cNvPr id="3" name="Segnaposto contenuto 2"/>
          <p:cNvSpPr>
            <a:spLocks noGrp="1"/>
          </p:cNvSpPr>
          <p:nvPr>
            <p:ph idx="1"/>
          </p:nvPr>
        </p:nvSpPr>
        <p:spPr/>
        <p:txBody>
          <a:bodyPr>
            <a:normAutofit lnSpcReduction="10000"/>
          </a:bodyPr>
          <a:lstStyle/>
          <a:p>
            <a:pPr eaLnBrk="1" hangingPunct="1">
              <a:buFont typeface="Arial" charset="0"/>
              <a:buChar char="•"/>
              <a:defRPr/>
            </a:pPr>
            <a:r>
              <a:rPr lang="it-IT" dirty="0">
                <a:solidFill>
                  <a:srgbClr val="FF0000"/>
                </a:solidFill>
              </a:rPr>
              <a:t>Dal 1910 al 1914 studiai alle università di </a:t>
            </a:r>
            <a:r>
              <a:rPr lang="it-IT" dirty="0" err="1">
                <a:solidFill>
                  <a:srgbClr val="FF0000"/>
                </a:solidFill>
              </a:rPr>
              <a:t>Jena</a:t>
            </a:r>
            <a:r>
              <a:rPr lang="it-IT" dirty="0">
                <a:solidFill>
                  <a:srgbClr val="FF0000"/>
                </a:solidFill>
              </a:rPr>
              <a:t> e di Friburgo. ... dopo che ebbi preso conoscenza di una logica autentica attraverso le lezioni di Frege, i corsi universitari e i trattati filosofici di logica mi sembrarono banali e totalmente ovvi. </a:t>
            </a:r>
            <a:r>
              <a:rPr lang="it-IT" dirty="0"/>
              <a:t>... Alla fine del 1910 frequentai per curiosità il corso di Frege "</a:t>
            </a:r>
            <a:r>
              <a:rPr lang="it-IT" dirty="0" err="1"/>
              <a:t>Begriffsschrift</a:t>
            </a:r>
            <a:r>
              <a:rPr lang="it-IT" dirty="0"/>
              <a:t>" (notazione concettuale, ideografia), senza sapere nulla né dell'uomo, né della materia, tranne l'osservazione di un amico che qualcuno l'aveva trovato interessante. Vi incontrammo pochissimi altri studenti; Frege dimostrava più anni di quanti non ne avesse. Era piccolo di statura, piuttosto timido, introverso. Volgeva raramente gli occhi all'uditorio e vedevamo di solito soltanto la sua schiena mentre tracciava sulla lavagna gli strani diagrammi del suo simbolismo e li spiegava. ... </a:t>
            </a:r>
          </a:p>
        </p:txBody>
      </p:sp>
    </p:spTree>
    <p:extLst>
      <p:ext uri="{BB962C8B-B14F-4D97-AF65-F5344CB8AC3E}">
        <p14:creationId xmlns:p14="http://schemas.microsoft.com/office/powerpoint/2010/main" val="33423150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olo 1"/>
          <p:cNvSpPr>
            <a:spLocks noGrp="1"/>
          </p:cNvSpPr>
          <p:nvPr>
            <p:ph type="title"/>
          </p:nvPr>
        </p:nvSpPr>
        <p:spPr/>
        <p:txBody>
          <a:bodyPr/>
          <a:lstStyle/>
          <a:p>
            <a:pPr eaLnBrk="1" hangingPunct="1"/>
            <a:r>
              <a:rPr lang="it-IT" altLang="it-IT" dirty="0"/>
              <a:t>(SKIP)</a:t>
            </a:r>
          </a:p>
        </p:txBody>
      </p:sp>
      <p:sp>
        <p:nvSpPr>
          <p:cNvPr id="3" name="Segnaposto contenuto 2"/>
          <p:cNvSpPr>
            <a:spLocks noGrp="1"/>
          </p:cNvSpPr>
          <p:nvPr>
            <p:ph idx="1"/>
          </p:nvPr>
        </p:nvSpPr>
        <p:spPr/>
        <p:txBody>
          <a:bodyPr>
            <a:normAutofit fontScale="92500" lnSpcReduction="10000"/>
          </a:bodyPr>
          <a:lstStyle/>
          <a:p>
            <a:pPr eaLnBrk="1" hangingPunct="1">
              <a:buFont typeface="Arial" charset="0"/>
              <a:buChar char="•"/>
              <a:defRPr/>
            </a:pPr>
            <a:r>
              <a:rPr lang="it-IT" dirty="0"/>
              <a:t>Nel semestre estivo del 1913, il mio amico ed io decidemmo di frequentare il corso di Frege "</a:t>
            </a:r>
            <a:r>
              <a:rPr lang="it-IT" dirty="0" err="1"/>
              <a:t>Begriffsschrift</a:t>
            </a:r>
            <a:r>
              <a:rPr lang="it-IT" dirty="0"/>
              <a:t> II". L'intera classe era composta, questa volta, da noi due e da un maggiore dell'esercito a riposo che studiava per hobby alcune delle nuove idee matematiche ... In questa ristretta cerchia Frege si lasciò un po' più andare. Non vi erano ancora discussioni e domande, ma Frege faceva, di quando in quando, qualche osservazione critica, talora con ironia e perfino con sarcasmo, su altre concezioni.</a:t>
            </a:r>
          </a:p>
          <a:p>
            <a:pPr eaLnBrk="1" hangingPunct="1">
              <a:buFont typeface="Arial" charset="0"/>
              <a:buNone/>
              <a:defRPr/>
            </a:pPr>
            <a:r>
              <a:rPr lang="it-IT" dirty="0"/>
              <a:t> </a:t>
            </a:r>
          </a:p>
          <a:p>
            <a:pPr eaLnBrk="1" hangingPunct="1">
              <a:buFont typeface="Arial" charset="0"/>
              <a:buNone/>
              <a:defRPr/>
            </a:pPr>
            <a:r>
              <a:rPr lang="it-IT" dirty="0"/>
              <a:t>			Carnap, </a:t>
            </a:r>
            <a:r>
              <a:rPr lang="it-IT" i="1" dirty="0"/>
              <a:t>Tolleranza e logica, autobiografia intellettuale</a:t>
            </a:r>
            <a:r>
              <a:rPr lang="it-IT" dirty="0"/>
              <a:t> 							(1963)</a:t>
            </a:r>
          </a:p>
          <a:p>
            <a:pPr eaLnBrk="1" hangingPunct="1">
              <a:buFont typeface="Arial" charset="0"/>
              <a:buNone/>
              <a:defRPr/>
            </a:pPr>
            <a:r>
              <a:rPr lang="it-IT" dirty="0"/>
              <a:t>				(trad. </a:t>
            </a:r>
            <a:r>
              <a:rPr lang="it-IT" dirty="0" err="1"/>
              <a:t>it</a:t>
            </a:r>
            <a:r>
              <a:rPr lang="it-IT" dirty="0"/>
              <a:t>., 1974, di A. </a:t>
            </a:r>
            <a:r>
              <a:rPr lang="it-IT" dirty="0" err="1"/>
              <a:t>Artosi</a:t>
            </a:r>
            <a:r>
              <a:rPr lang="it-IT" dirty="0"/>
              <a:t>, Cap. </a:t>
            </a:r>
            <a:r>
              <a:rPr lang="de-DE" dirty="0"/>
              <a:t>I, § 1, pp. 3 -   								40)</a:t>
            </a:r>
            <a:endParaRPr lang="it-IT" dirty="0"/>
          </a:p>
          <a:p>
            <a:pPr eaLnBrk="1" hangingPunct="1">
              <a:buFont typeface="Arial" charset="0"/>
              <a:buChar char="•"/>
              <a:defRPr/>
            </a:pPr>
            <a:endParaRPr lang="it-IT" dirty="0"/>
          </a:p>
          <a:p>
            <a:pPr eaLnBrk="1" hangingPunct="1">
              <a:buFont typeface="Arial" charset="0"/>
              <a:buChar char="•"/>
              <a:defRPr/>
            </a:pPr>
            <a:endParaRPr lang="it-IT" dirty="0"/>
          </a:p>
        </p:txBody>
      </p:sp>
    </p:spTree>
    <p:extLst>
      <p:ext uri="{BB962C8B-B14F-4D97-AF65-F5344CB8AC3E}">
        <p14:creationId xmlns:p14="http://schemas.microsoft.com/office/powerpoint/2010/main" val="8008317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olo 1"/>
          <p:cNvSpPr>
            <a:spLocks noGrp="1"/>
          </p:cNvSpPr>
          <p:nvPr>
            <p:ph type="title"/>
          </p:nvPr>
        </p:nvSpPr>
        <p:spPr/>
        <p:txBody>
          <a:bodyPr>
            <a:normAutofit/>
          </a:bodyPr>
          <a:lstStyle/>
          <a:p>
            <a:pPr eaLnBrk="1" hangingPunct="1">
              <a:defRPr/>
            </a:pPr>
            <a:r>
              <a:rPr lang="it-IT" dirty="0"/>
              <a:t>Neo-empiristi logici (circolo di Vienna) (SKIP)</a:t>
            </a:r>
          </a:p>
        </p:txBody>
      </p:sp>
      <p:sp>
        <p:nvSpPr>
          <p:cNvPr id="28675" name="Segnaposto contenuto 2"/>
          <p:cNvSpPr>
            <a:spLocks noGrp="1"/>
          </p:cNvSpPr>
          <p:nvPr>
            <p:ph sz="half" idx="1"/>
          </p:nvPr>
        </p:nvSpPr>
        <p:spPr/>
        <p:txBody>
          <a:bodyPr/>
          <a:lstStyle/>
          <a:p>
            <a:pPr eaLnBrk="1" hangingPunct="1"/>
            <a:r>
              <a:rPr lang="it-IT" altLang="it-IT"/>
              <a:t>Ispirati dal primo Wittgenstein (Tractatus)</a:t>
            </a:r>
          </a:p>
          <a:p>
            <a:pPr eaLnBrk="1" hangingPunct="1"/>
            <a:r>
              <a:rPr lang="it-IT" altLang="it-IT"/>
              <a:t>Il padre fondatore è Moritz Schlick (1882 –1936 (ucciso da uno studente nazista)</a:t>
            </a:r>
          </a:p>
          <a:p>
            <a:pPr eaLnBrk="1" hangingPunct="1"/>
            <a:r>
              <a:rPr lang="it-IT" altLang="it-IT"/>
              <a:t>Il più importante è Rudolf Carnap (1891-1970) </a:t>
            </a:r>
          </a:p>
        </p:txBody>
      </p:sp>
      <p:sp>
        <p:nvSpPr>
          <p:cNvPr id="28676" name="Segnaposto contenuto 4"/>
          <p:cNvSpPr>
            <a:spLocks noGrp="1"/>
          </p:cNvSpPr>
          <p:nvPr>
            <p:ph sz="half" idx="2"/>
          </p:nvPr>
        </p:nvSpPr>
        <p:spPr/>
        <p:txBody>
          <a:bodyPr/>
          <a:lstStyle/>
          <a:p>
            <a:pPr eaLnBrk="1" hangingPunct="1">
              <a:buFont typeface="Arial" panose="020B0604020202020204" pitchFamily="34" charset="0"/>
              <a:buNone/>
            </a:pPr>
            <a:r>
              <a:rPr lang="it-IT" altLang="it-IT"/>
              <a:t>       Moritz Schlick</a:t>
            </a:r>
          </a:p>
        </p:txBody>
      </p:sp>
      <p:pic>
        <p:nvPicPr>
          <p:cNvPr id="28677" name="Picture 4" descr="C:\Users\utente\Pictures\Schlick_sitt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6725" y="2298701"/>
            <a:ext cx="2463800" cy="327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12600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olo 4"/>
          <p:cNvSpPr>
            <a:spLocks noGrp="1"/>
          </p:cNvSpPr>
          <p:nvPr>
            <p:ph type="title"/>
          </p:nvPr>
        </p:nvSpPr>
        <p:spPr/>
        <p:txBody>
          <a:bodyPr/>
          <a:lstStyle/>
          <a:p>
            <a:pPr eaLnBrk="1" hangingPunct="1"/>
            <a:r>
              <a:rPr lang="it-IT" altLang="it-IT"/>
              <a:t>Carnap</a:t>
            </a:r>
          </a:p>
        </p:txBody>
      </p:sp>
      <p:sp>
        <p:nvSpPr>
          <p:cNvPr id="6" name="Segnaposto contenuto 5"/>
          <p:cNvSpPr>
            <a:spLocks noGrp="1"/>
          </p:cNvSpPr>
          <p:nvPr>
            <p:ph idx="1"/>
          </p:nvPr>
        </p:nvSpPr>
        <p:spPr/>
        <p:txBody>
          <a:bodyPr>
            <a:normAutofit/>
          </a:bodyPr>
          <a:lstStyle/>
          <a:p>
            <a:pPr eaLnBrk="1" hangingPunct="1">
              <a:buFont typeface="Arial" charset="0"/>
              <a:buChar char="•"/>
              <a:defRPr/>
            </a:pPr>
            <a:r>
              <a:rPr lang="it-IT" dirty="0"/>
              <a:t>Dal punto di vista di Carnap (e di altri neo-positivisti), ci sono stati questi passi avanti rispetto a </a:t>
            </a:r>
            <a:r>
              <a:rPr lang="it-IT" dirty="0" err="1"/>
              <a:t>Kant</a:t>
            </a:r>
            <a:r>
              <a:rPr lang="it-IT" dirty="0"/>
              <a:t>:</a:t>
            </a:r>
          </a:p>
          <a:p>
            <a:pPr eaLnBrk="1" hangingPunct="1">
              <a:buFont typeface="Arial" charset="0"/>
              <a:buChar char="•"/>
              <a:defRPr/>
            </a:pPr>
            <a:r>
              <a:rPr lang="it-IT" dirty="0"/>
              <a:t>definizioni rigorose (molto complesse) di nozioni matematiche e fisiche, per es.:</a:t>
            </a:r>
          </a:p>
          <a:p>
            <a:pPr eaLnBrk="1" hangingPunct="1">
              <a:buFont typeface="Arial" charset="0"/>
              <a:buChar char="•"/>
              <a:defRPr/>
            </a:pPr>
            <a:r>
              <a:rPr lang="it-IT" dirty="0"/>
              <a:t>f(x) è continua </a:t>
            </a:r>
            <a:r>
              <a:rPr lang="it-IT" dirty="0" err="1"/>
              <a:t>=df</a:t>
            </a:r>
            <a:r>
              <a:rPr lang="it-IT" dirty="0"/>
              <a:t> per </a:t>
            </a:r>
            <a:r>
              <a:rPr lang="it-IT" dirty="0">
                <a:solidFill>
                  <a:srgbClr val="FF0000"/>
                </a:solidFill>
              </a:rPr>
              <a:t>ogni</a:t>
            </a:r>
            <a:r>
              <a:rPr lang="it-IT" dirty="0"/>
              <a:t> numero </a:t>
            </a:r>
            <a:r>
              <a:rPr lang="it-IT" dirty="0">
                <a:sym typeface="Symbol"/>
              </a:rPr>
              <a:t> </a:t>
            </a:r>
            <a:r>
              <a:rPr lang="it-IT" dirty="0"/>
              <a:t>&gt;0, </a:t>
            </a:r>
            <a:r>
              <a:rPr lang="it-IT" dirty="0">
                <a:solidFill>
                  <a:srgbClr val="FF0000"/>
                </a:solidFill>
              </a:rPr>
              <a:t>c'è un </a:t>
            </a:r>
            <a:r>
              <a:rPr lang="it-IT" dirty="0">
                <a:sym typeface="Symbol"/>
              </a:rPr>
              <a:t> </a:t>
            </a:r>
            <a:r>
              <a:rPr lang="it-IT" dirty="0"/>
              <a:t>&gt;0 tale che, </a:t>
            </a:r>
            <a:r>
              <a:rPr lang="it-IT" dirty="0">
                <a:solidFill>
                  <a:srgbClr val="FF0000"/>
                </a:solidFill>
              </a:rPr>
              <a:t>per ogni </a:t>
            </a:r>
            <a:r>
              <a:rPr lang="it-IT" dirty="0"/>
              <a:t>x e x' tali che |x'-x|&lt;</a:t>
            </a:r>
            <a:r>
              <a:rPr lang="it-IT" dirty="0">
                <a:sym typeface="Symbol"/>
              </a:rPr>
              <a:t> </a:t>
            </a:r>
            <a:r>
              <a:rPr lang="it-IT" dirty="0"/>
              <a:t>, allora </a:t>
            </a:r>
            <a:r>
              <a:rPr lang="it-IT" dirty="0" err="1"/>
              <a:t>|f</a:t>
            </a:r>
            <a:r>
              <a:rPr lang="it-IT" dirty="0"/>
              <a:t>(x) - f(x')|&lt; </a:t>
            </a:r>
            <a:r>
              <a:rPr lang="it-IT" dirty="0">
                <a:sym typeface="Symbol"/>
              </a:rPr>
              <a:t></a:t>
            </a:r>
            <a:endParaRPr lang="it-IT" dirty="0"/>
          </a:p>
          <a:p>
            <a:pPr eaLnBrk="1" hangingPunct="1">
              <a:buFont typeface="Arial" charset="0"/>
              <a:buChar char="•"/>
              <a:defRPr/>
            </a:pPr>
            <a:r>
              <a:rPr lang="it-IT" dirty="0"/>
              <a:t>progresso della logica grazie a Frege, con trattazione di quantificatori "incassati", come quelli presenti nella df sopra:</a:t>
            </a:r>
          </a:p>
          <a:p>
            <a:pPr eaLnBrk="1" hangingPunct="1">
              <a:buFont typeface="Arial" charset="0"/>
              <a:buChar char="•"/>
              <a:defRPr/>
            </a:pPr>
            <a:r>
              <a:rPr lang="it-IT" dirty="0">
                <a:sym typeface="Symbol"/>
              </a:rPr>
              <a:t>(A  (</a:t>
            </a:r>
            <a:r>
              <a:rPr lang="it-IT" dirty="0" err="1">
                <a:sym typeface="Symbol"/>
              </a:rPr>
              <a:t>By</a:t>
            </a:r>
            <a:r>
              <a:rPr lang="it-IT" dirty="0">
                <a:sym typeface="Symbol"/>
              </a:rPr>
              <a:t> &amp; x</a:t>
            </a:r>
            <a:r>
              <a:rPr lang="it-IT" dirty="0"/>
              <a:t>x'</a:t>
            </a:r>
            <a:r>
              <a:rPr lang="it-IT" dirty="0">
                <a:sym typeface="Symbol"/>
              </a:rPr>
              <a:t> (</a:t>
            </a:r>
            <a:r>
              <a:rPr lang="it-IT" dirty="0" err="1">
                <a:sym typeface="Symbol"/>
              </a:rPr>
              <a:t>Cxx</a:t>
            </a:r>
            <a:r>
              <a:rPr lang="it-IT" dirty="0">
                <a:sym typeface="Symbol"/>
              </a:rPr>
              <a:t>'  </a:t>
            </a:r>
            <a:r>
              <a:rPr lang="it-IT" dirty="0" err="1">
                <a:sym typeface="Symbol"/>
              </a:rPr>
              <a:t>Dxx</a:t>
            </a:r>
            <a:r>
              <a:rPr lang="it-IT" dirty="0">
                <a:sym typeface="Symbol"/>
              </a:rPr>
              <a:t>'))</a:t>
            </a:r>
            <a:endParaRPr lang="it-IT" dirty="0"/>
          </a:p>
          <a:p>
            <a:pPr eaLnBrk="1" hangingPunct="1">
              <a:buFont typeface="Arial" charset="0"/>
              <a:buChar char="•"/>
              <a:defRPr/>
            </a:pPr>
            <a:endParaRPr lang="it-IT" dirty="0"/>
          </a:p>
        </p:txBody>
      </p:sp>
    </p:spTree>
    <p:extLst>
      <p:ext uri="{BB962C8B-B14F-4D97-AF65-F5344CB8AC3E}">
        <p14:creationId xmlns:p14="http://schemas.microsoft.com/office/powerpoint/2010/main" val="2168630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 termini generali</a:t>
            </a:r>
          </a:p>
        </p:txBody>
      </p:sp>
      <p:sp>
        <p:nvSpPr>
          <p:cNvPr id="3" name="Segnaposto contenuto 2"/>
          <p:cNvSpPr>
            <a:spLocks noGrp="1"/>
          </p:cNvSpPr>
          <p:nvPr>
            <p:ph idx="1"/>
          </p:nvPr>
        </p:nvSpPr>
        <p:spPr/>
        <p:txBody>
          <a:bodyPr>
            <a:normAutofit/>
          </a:bodyPr>
          <a:lstStyle/>
          <a:p>
            <a:r>
              <a:rPr lang="it-IT" dirty="0"/>
              <a:t>Possiamo distinguere:</a:t>
            </a:r>
          </a:p>
          <a:p>
            <a:r>
              <a:rPr lang="it-IT" dirty="0"/>
              <a:t>aggettivi come "rosso" e "rotondo" che tipicamente associamo a proprietà</a:t>
            </a:r>
          </a:p>
          <a:p>
            <a:r>
              <a:rPr lang="it-IT" dirty="0"/>
              <a:t>nomi comuni che posso essere di cose contabili ("</a:t>
            </a:r>
            <a:r>
              <a:rPr lang="it-IT" dirty="0" err="1"/>
              <a:t>count</a:t>
            </a:r>
            <a:r>
              <a:rPr lang="it-IT" dirty="0"/>
              <a:t> </a:t>
            </a:r>
            <a:r>
              <a:rPr lang="it-IT" dirty="0" err="1"/>
              <a:t>nouns</a:t>
            </a:r>
            <a:r>
              <a:rPr lang="it-IT" dirty="0"/>
              <a:t>" come "sedia" or "leone") o non contabili ("mass </a:t>
            </a:r>
            <a:r>
              <a:rPr lang="it-IT" dirty="0" err="1"/>
              <a:t>nouns</a:t>
            </a:r>
            <a:r>
              <a:rPr lang="it-IT" dirty="0"/>
              <a:t>" come "acqua", "oro")</a:t>
            </a:r>
          </a:p>
          <a:p>
            <a:r>
              <a:rPr lang="it-IT" dirty="0"/>
              <a:t>Alcuni nomi comuni ("acqua", "tigre") esprimono </a:t>
            </a:r>
            <a:r>
              <a:rPr lang="it-IT" dirty="0">
                <a:solidFill>
                  <a:srgbClr val="FF0000"/>
                </a:solidFill>
              </a:rPr>
              <a:t>generi naturali</a:t>
            </a:r>
            <a:r>
              <a:rPr lang="it-IT" dirty="0"/>
              <a:t>.</a:t>
            </a:r>
          </a:p>
        </p:txBody>
      </p:sp>
    </p:spTree>
    <p:extLst>
      <p:ext uri="{BB962C8B-B14F-4D97-AF65-F5344CB8AC3E}">
        <p14:creationId xmlns:p14="http://schemas.microsoft.com/office/powerpoint/2010/main" val="35021662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olo 1"/>
          <p:cNvSpPr>
            <a:spLocks noGrp="1"/>
          </p:cNvSpPr>
          <p:nvPr>
            <p:ph type="title"/>
          </p:nvPr>
        </p:nvSpPr>
        <p:spPr/>
        <p:txBody>
          <a:bodyPr/>
          <a:lstStyle/>
          <a:p>
            <a:pPr eaLnBrk="1" hangingPunct="1"/>
            <a:r>
              <a:rPr lang="it-IT" altLang="it-IT"/>
              <a:t> Carnap (cont.)</a:t>
            </a:r>
          </a:p>
        </p:txBody>
      </p:sp>
      <p:sp>
        <p:nvSpPr>
          <p:cNvPr id="3" name="Segnaposto contenuto 2"/>
          <p:cNvSpPr>
            <a:spLocks noGrp="1"/>
          </p:cNvSpPr>
          <p:nvPr>
            <p:ph idx="1"/>
          </p:nvPr>
        </p:nvSpPr>
        <p:spPr/>
        <p:txBody>
          <a:bodyPr>
            <a:normAutofit/>
          </a:bodyPr>
          <a:lstStyle/>
          <a:p>
            <a:pPr eaLnBrk="1" hangingPunct="1">
              <a:buFont typeface="Arial" charset="0"/>
              <a:buChar char="•"/>
              <a:defRPr/>
            </a:pPr>
            <a:r>
              <a:rPr lang="it-IT" dirty="0"/>
              <a:t>Grazie a questi progressi, possiamo affermare che </a:t>
            </a:r>
          </a:p>
          <a:p>
            <a:pPr eaLnBrk="1" hangingPunct="1">
              <a:buFont typeface="Arial" charset="0"/>
              <a:buChar char="•"/>
              <a:defRPr/>
            </a:pPr>
            <a:r>
              <a:rPr lang="it-IT" dirty="0"/>
              <a:t>laddove </a:t>
            </a:r>
            <a:r>
              <a:rPr lang="it-IT" dirty="0" err="1"/>
              <a:t>Kant</a:t>
            </a:r>
            <a:r>
              <a:rPr lang="it-IT" dirty="0"/>
              <a:t> vedeva verità sintetiche a priori (</a:t>
            </a:r>
            <a:r>
              <a:rPr lang="it-IT" dirty="0" err="1"/>
              <a:t>presupponenti</a:t>
            </a:r>
            <a:r>
              <a:rPr lang="it-IT" dirty="0"/>
              <a:t> l'intuizione di oggetti nello spazio e nel tempo), ci sono verità analitiche (v. Autobiografia di Carnap, p. 94)</a:t>
            </a:r>
          </a:p>
          <a:p>
            <a:pPr eaLnBrk="1" hangingPunct="1">
              <a:buFont typeface="Arial" charset="0"/>
              <a:buChar char="•"/>
              <a:defRPr/>
            </a:pPr>
            <a:r>
              <a:rPr lang="it-IT" dirty="0"/>
              <a:t>quindi, necessità e a priori coincidono (come per </a:t>
            </a:r>
            <a:r>
              <a:rPr lang="it-IT" dirty="0" err="1"/>
              <a:t>Kant</a:t>
            </a:r>
            <a:r>
              <a:rPr lang="it-IT" dirty="0"/>
              <a:t>), ma sono dovute (contro </a:t>
            </a:r>
            <a:r>
              <a:rPr lang="it-IT" dirty="0" err="1"/>
              <a:t>Kant</a:t>
            </a:r>
            <a:r>
              <a:rPr lang="it-IT" dirty="0"/>
              <a:t>) all'analiticità.</a:t>
            </a:r>
          </a:p>
        </p:txBody>
      </p:sp>
    </p:spTree>
    <p:extLst>
      <p:ext uri="{BB962C8B-B14F-4D97-AF65-F5344CB8AC3E}">
        <p14:creationId xmlns:p14="http://schemas.microsoft.com/office/powerpoint/2010/main" val="32853144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olo 1"/>
          <p:cNvSpPr>
            <a:spLocks noGrp="1"/>
          </p:cNvSpPr>
          <p:nvPr>
            <p:ph type="title"/>
          </p:nvPr>
        </p:nvSpPr>
        <p:spPr/>
        <p:txBody>
          <a:bodyPr/>
          <a:lstStyle/>
          <a:p>
            <a:pPr eaLnBrk="1" hangingPunct="1"/>
            <a:r>
              <a:rPr lang="it-IT" altLang="it-IT"/>
              <a:t>Carnap (cont.)</a:t>
            </a:r>
          </a:p>
        </p:txBody>
      </p:sp>
      <p:sp>
        <p:nvSpPr>
          <p:cNvPr id="3" name="Segnaposto contenuto 2"/>
          <p:cNvSpPr>
            <a:spLocks noGrp="1"/>
          </p:cNvSpPr>
          <p:nvPr>
            <p:ph idx="1"/>
          </p:nvPr>
        </p:nvSpPr>
        <p:spPr/>
        <p:txBody>
          <a:bodyPr>
            <a:normAutofit/>
          </a:bodyPr>
          <a:lstStyle/>
          <a:p>
            <a:pPr eaLnBrk="1" hangingPunct="1">
              <a:buFont typeface="Arial" charset="0"/>
              <a:buChar char="•"/>
              <a:defRPr/>
            </a:pPr>
            <a:r>
              <a:rPr lang="it-IT" dirty="0"/>
              <a:t>L'analiticità  a sua volta dipende dalla scelta convenzionale di un linguaggio, che con le sue regole "sintattiche" (assiomi + regole d'inferenza) determina le verità analitiche</a:t>
            </a:r>
          </a:p>
          <a:p>
            <a:pPr eaLnBrk="1" hangingPunct="1">
              <a:buFont typeface="Arial" charset="0"/>
              <a:buChar char="•"/>
              <a:defRPr/>
            </a:pPr>
            <a:r>
              <a:rPr lang="it-IT" dirty="0"/>
              <a:t>Per es. il linguaggio dell'aritmetica (standard) oppure il linguaggio della geometria Euclidea, oppure di una geometria non-euclidea</a:t>
            </a:r>
          </a:p>
          <a:p>
            <a:pPr eaLnBrk="1" hangingPunct="1">
              <a:buFont typeface="Arial" charset="0"/>
              <a:buChar char="•"/>
              <a:defRPr/>
            </a:pPr>
            <a:r>
              <a:rPr lang="it-IT" dirty="0"/>
              <a:t>(Ma può l'aritmetica essere convenzionale? v. Castañeda)</a:t>
            </a:r>
          </a:p>
          <a:p>
            <a:pPr eaLnBrk="1" hangingPunct="1">
              <a:buFont typeface="Arial" charset="0"/>
              <a:buChar char="•"/>
              <a:defRPr/>
            </a:pPr>
            <a:r>
              <a:rPr lang="it-IT" dirty="0"/>
              <a:t>Quindi, l'analiticità diventa verità in virtù del significato dei termini usati in un certo linguaggio</a:t>
            </a:r>
          </a:p>
        </p:txBody>
      </p:sp>
    </p:spTree>
    <p:extLst>
      <p:ext uri="{BB962C8B-B14F-4D97-AF65-F5344CB8AC3E}">
        <p14:creationId xmlns:p14="http://schemas.microsoft.com/office/powerpoint/2010/main" val="3183837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olo 1"/>
          <p:cNvSpPr>
            <a:spLocks noGrp="1"/>
          </p:cNvSpPr>
          <p:nvPr>
            <p:ph type="title"/>
          </p:nvPr>
        </p:nvSpPr>
        <p:spPr/>
        <p:txBody>
          <a:bodyPr/>
          <a:lstStyle/>
          <a:p>
            <a:pPr eaLnBrk="1" hangingPunct="1"/>
            <a:r>
              <a:rPr lang="it-IT" altLang="it-IT"/>
              <a:t>Carnap (cont.)</a:t>
            </a:r>
          </a:p>
        </p:txBody>
      </p:sp>
      <p:sp>
        <p:nvSpPr>
          <p:cNvPr id="3" name="Segnaposto contenuto 2"/>
          <p:cNvSpPr>
            <a:spLocks noGrp="1"/>
          </p:cNvSpPr>
          <p:nvPr>
            <p:ph idx="1"/>
          </p:nvPr>
        </p:nvSpPr>
        <p:spPr/>
        <p:txBody>
          <a:bodyPr>
            <a:normAutofit/>
          </a:bodyPr>
          <a:lstStyle/>
          <a:p>
            <a:pPr eaLnBrk="1" hangingPunct="1">
              <a:buFont typeface="Arial" charset="0"/>
              <a:buChar char="•"/>
              <a:defRPr/>
            </a:pPr>
            <a:r>
              <a:rPr lang="it-IT" dirty="0"/>
              <a:t>Le stesse verità logiche sono verità in virtù del significato dei termini logici (Bolzano era quasi arrivato a questo) e analogamente altre verità necessarie (gli scapoli non sono sposati) dipendono dal significato dei termini, ossia sono analitiche</a:t>
            </a:r>
          </a:p>
          <a:p>
            <a:pPr eaLnBrk="1" hangingPunct="1">
              <a:buFont typeface="Arial" charset="0"/>
              <a:buChar char="•"/>
              <a:defRPr/>
            </a:pPr>
            <a:r>
              <a:rPr lang="it-IT" dirty="0"/>
              <a:t>L'idea è che con gli assiomi e le regole d'inferenza definiamo implicitamente il significato delle "parole logiche" (ma potremmo scegliere assiomi diversi)</a:t>
            </a:r>
          </a:p>
          <a:p>
            <a:pPr eaLnBrk="1" hangingPunct="1">
              <a:buFont typeface="Arial" charset="0"/>
              <a:buChar char="•"/>
              <a:defRPr/>
            </a:pPr>
            <a:r>
              <a:rPr lang="it-IT" dirty="0"/>
              <a:t>Analogamente con i "postulati di significato" definiamo il significato di parole come "scapolo", ecc.</a:t>
            </a:r>
          </a:p>
        </p:txBody>
      </p:sp>
    </p:spTree>
    <p:extLst>
      <p:ext uri="{BB962C8B-B14F-4D97-AF65-F5344CB8AC3E}">
        <p14:creationId xmlns:p14="http://schemas.microsoft.com/office/powerpoint/2010/main" val="17179078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olo 1"/>
          <p:cNvSpPr>
            <a:spLocks noGrp="1"/>
          </p:cNvSpPr>
          <p:nvPr>
            <p:ph type="title"/>
          </p:nvPr>
        </p:nvSpPr>
        <p:spPr/>
        <p:txBody>
          <a:bodyPr/>
          <a:lstStyle/>
          <a:p>
            <a:r>
              <a:rPr lang="it-IT" altLang="it-IT"/>
              <a:t>Carnap (cont.)</a:t>
            </a:r>
          </a:p>
        </p:txBody>
      </p:sp>
      <p:sp>
        <p:nvSpPr>
          <p:cNvPr id="33795" name="Segnaposto contenuto 2"/>
          <p:cNvSpPr>
            <a:spLocks noGrp="1"/>
          </p:cNvSpPr>
          <p:nvPr>
            <p:ph idx="1"/>
          </p:nvPr>
        </p:nvSpPr>
        <p:spPr/>
        <p:txBody>
          <a:bodyPr/>
          <a:lstStyle/>
          <a:p>
            <a:r>
              <a:rPr lang="it-IT" altLang="it-IT"/>
              <a:t>come notato nella nostra antologia (intro all'art. di Carnap, p. 87), l'articolo di Carnap propone (più o meno esplicitamente) la netta separazione tra:</a:t>
            </a:r>
          </a:p>
        </p:txBody>
      </p:sp>
    </p:spTree>
    <p:extLst>
      <p:ext uri="{BB962C8B-B14F-4D97-AF65-F5344CB8AC3E}">
        <p14:creationId xmlns:p14="http://schemas.microsoft.com/office/powerpoint/2010/main" val="33592527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olo 3"/>
          <p:cNvSpPr>
            <a:spLocks noGrp="1"/>
          </p:cNvSpPr>
          <p:nvPr>
            <p:ph type="title"/>
          </p:nvPr>
        </p:nvSpPr>
        <p:spPr/>
        <p:txBody>
          <a:bodyPr/>
          <a:lstStyle/>
          <a:p>
            <a:r>
              <a:rPr lang="it-IT" altLang="it-IT"/>
              <a:t>Carnap (cont.)</a:t>
            </a:r>
          </a:p>
        </p:txBody>
      </p:sp>
      <p:sp>
        <p:nvSpPr>
          <p:cNvPr id="34819" name="Segnaposto contenuto 4"/>
          <p:cNvSpPr>
            <a:spLocks noGrp="1"/>
          </p:cNvSpPr>
          <p:nvPr>
            <p:ph sz="half" idx="1"/>
          </p:nvPr>
        </p:nvSpPr>
        <p:spPr/>
        <p:txBody>
          <a:bodyPr/>
          <a:lstStyle/>
          <a:p>
            <a:r>
              <a:rPr lang="it-IT" altLang="it-IT"/>
              <a:t>questioni di significato </a:t>
            </a:r>
          </a:p>
          <a:p>
            <a:r>
              <a:rPr lang="it-IT" altLang="it-IT"/>
              <a:t>stipulazione  a priori convenzionale di strutture linguistiche</a:t>
            </a:r>
          </a:p>
          <a:p>
            <a:r>
              <a:rPr lang="it-IT" altLang="it-IT"/>
              <a:t>giudizi analitici</a:t>
            </a:r>
          </a:p>
          <a:p>
            <a:r>
              <a:rPr lang="it-IT" altLang="it-IT"/>
              <a:t>necessità</a:t>
            </a:r>
          </a:p>
          <a:p>
            <a:endParaRPr lang="it-IT" altLang="it-IT"/>
          </a:p>
        </p:txBody>
      </p:sp>
      <p:sp>
        <p:nvSpPr>
          <p:cNvPr id="34820" name="Segnaposto contenuto 5"/>
          <p:cNvSpPr>
            <a:spLocks noGrp="1"/>
          </p:cNvSpPr>
          <p:nvPr>
            <p:ph sz="half" idx="2"/>
          </p:nvPr>
        </p:nvSpPr>
        <p:spPr/>
        <p:txBody>
          <a:bodyPr/>
          <a:lstStyle/>
          <a:p>
            <a:r>
              <a:rPr lang="it-IT" altLang="it-IT"/>
              <a:t>questioni di fatto</a:t>
            </a:r>
          </a:p>
          <a:p>
            <a:r>
              <a:rPr lang="it-IT" altLang="it-IT"/>
              <a:t>giustificazione a posteriori di asserzioni genuine</a:t>
            </a:r>
          </a:p>
          <a:p>
            <a:r>
              <a:rPr lang="it-IT" altLang="it-IT"/>
              <a:t> giudizi sintetici</a:t>
            </a:r>
          </a:p>
          <a:p>
            <a:r>
              <a:rPr lang="it-IT" altLang="it-IT"/>
              <a:t>contingenza</a:t>
            </a:r>
          </a:p>
        </p:txBody>
      </p:sp>
    </p:spTree>
    <p:extLst>
      <p:ext uri="{BB962C8B-B14F-4D97-AF65-F5344CB8AC3E}">
        <p14:creationId xmlns:p14="http://schemas.microsoft.com/office/powerpoint/2010/main" val="11048387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olo 1"/>
          <p:cNvSpPr>
            <a:spLocks noGrp="1"/>
          </p:cNvSpPr>
          <p:nvPr>
            <p:ph type="title"/>
          </p:nvPr>
        </p:nvSpPr>
        <p:spPr/>
        <p:txBody>
          <a:bodyPr/>
          <a:lstStyle/>
          <a:p>
            <a:r>
              <a:rPr lang="it-IT" altLang="it-IT"/>
              <a:t>Carnap (cont.)</a:t>
            </a:r>
          </a:p>
        </p:txBody>
      </p:sp>
      <p:sp>
        <p:nvSpPr>
          <p:cNvPr id="3" name="Segnaposto contenuto 2"/>
          <p:cNvSpPr>
            <a:spLocks noGrp="1"/>
          </p:cNvSpPr>
          <p:nvPr>
            <p:ph idx="1"/>
          </p:nvPr>
        </p:nvSpPr>
        <p:spPr/>
        <p:txBody>
          <a:bodyPr>
            <a:normAutofit/>
          </a:bodyPr>
          <a:lstStyle/>
          <a:p>
            <a:pPr>
              <a:buFont typeface="Arial" charset="0"/>
              <a:buChar char="•"/>
              <a:defRPr/>
            </a:pPr>
            <a:r>
              <a:rPr lang="it-IT" dirty="0"/>
              <a:t>L'articolo di Carnap nella nostra antologia ci propone anche  la distinzione tra questioni riguardanti l'esistenza (i) </a:t>
            </a:r>
            <a:r>
              <a:rPr lang="it-IT" b="1" dirty="0"/>
              <a:t>interne</a:t>
            </a:r>
            <a:r>
              <a:rPr lang="it-IT" dirty="0"/>
              <a:t> ed (</a:t>
            </a:r>
            <a:r>
              <a:rPr lang="it-IT" dirty="0" err="1"/>
              <a:t>ii</a:t>
            </a:r>
            <a:r>
              <a:rPr lang="it-IT" dirty="0"/>
              <a:t>) </a:t>
            </a:r>
            <a:r>
              <a:rPr lang="it-IT" b="1" dirty="0"/>
              <a:t>esterne</a:t>
            </a:r>
            <a:r>
              <a:rPr lang="it-IT" dirty="0"/>
              <a:t> (p. 89). Una volta scelto un linguaggio (con le sue regole inferenziali e i suoi assiomi):</a:t>
            </a:r>
          </a:p>
          <a:p>
            <a:pPr>
              <a:buFont typeface="Arial" charset="0"/>
              <a:buChar char="•"/>
              <a:defRPr/>
            </a:pPr>
            <a:r>
              <a:rPr lang="it-IT" dirty="0"/>
              <a:t>(i) alcune affermazioni di esistenza seguono con "metodi puramente logici" , per es. "</a:t>
            </a:r>
            <a:r>
              <a:rPr lang="it-IT" b="1" dirty="0"/>
              <a:t>esistono</a:t>
            </a:r>
            <a:r>
              <a:rPr lang="it-IT" dirty="0"/>
              <a:t> numeri", "</a:t>
            </a:r>
            <a:r>
              <a:rPr lang="it-IT" b="1" dirty="0"/>
              <a:t>esiste</a:t>
            </a:r>
            <a:r>
              <a:rPr lang="it-IT" dirty="0"/>
              <a:t> un numero primo pari" (sono verità </a:t>
            </a:r>
            <a:r>
              <a:rPr lang="it-IT" dirty="0">
                <a:solidFill>
                  <a:srgbClr val="FF0000"/>
                </a:solidFill>
              </a:rPr>
              <a:t>analitiche</a:t>
            </a:r>
            <a:r>
              <a:rPr lang="it-IT" dirty="0"/>
              <a:t>,</a:t>
            </a:r>
            <a:r>
              <a:rPr lang="it-IT" dirty="0">
                <a:solidFill>
                  <a:srgbClr val="FF0000"/>
                </a:solidFill>
              </a:rPr>
              <a:t> </a:t>
            </a:r>
            <a:r>
              <a:rPr lang="it-IT" dirty="0"/>
              <a:t>così come "7+5=12", )</a:t>
            </a:r>
          </a:p>
          <a:p>
            <a:pPr>
              <a:buFont typeface="Arial" charset="0"/>
              <a:buChar char="•"/>
              <a:defRPr/>
            </a:pPr>
            <a:r>
              <a:rPr lang="it-IT" dirty="0"/>
              <a:t>(</a:t>
            </a:r>
            <a:r>
              <a:rPr lang="it-IT" dirty="0" err="1"/>
              <a:t>ii</a:t>
            </a:r>
            <a:r>
              <a:rPr lang="it-IT" dirty="0"/>
              <a:t>) altre affermazioni sono giustificabili su base empirica, per es., </a:t>
            </a:r>
            <a:r>
              <a:rPr lang="it-IT" b="1" dirty="0"/>
              <a:t>esistono </a:t>
            </a:r>
            <a:r>
              <a:rPr lang="it-IT" dirty="0"/>
              <a:t>atomi (sono verità </a:t>
            </a:r>
            <a:r>
              <a:rPr lang="it-IT" dirty="0">
                <a:solidFill>
                  <a:srgbClr val="FF0000"/>
                </a:solidFill>
              </a:rPr>
              <a:t>sintetiche </a:t>
            </a:r>
            <a:r>
              <a:rPr lang="it-IT" dirty="0"/>
              <a:t>così come "questo tavolo è rettangolare")</a:t>
            </a:r>
          </a:p>
          <a:p>
            <a:pPr>
              <a:buFont typeface="Arial" charset="0"/>
              <a:buChar char="•"/>
              <a:defRPr/>
            </a:pPr>
            <a:endParaRPr lang="it-IT" dirty="0"/>
          </a:p>
          <a:p>
            <a:pPr>
              <a:buFont typeface="Arial" charset="0"/>
              <a:buChar char="•"/>
              <a:defRPr/>
            </a:pPr>
            <a:endParaRPr lang="it-IT" dirty="0"/>
          </a:p>
        </p:txBody>
      </p:sp>
    </p:spTree>
    <p:extLst>
      <p:ext uri="{BB962C8B-B14F-4D97-AF65-F5344CB8AC3E}">
        <p14:creationId xmlns:p14="http://schemas.microsoft.com/office/powerpoint/2010/main" val="13302469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olo 1"/>
          <p:cNvSpPr>
            <a:spLocks noGrp="1"/>
          </p:cNvSpPr>
          <p:nvPr>
            <p:ph type="title"/>
          </p:nvPr>
        </p:nvSpPr>
        <p:spPr/>
        <p:txBody>
          <a:bodyPr/>
          <a:lstStyle/>
          <a:p>
            <a:r>
              <a:rPr lang="it-IT" altLang="it-IT"/>
              <a:t>Carnap (cont.)</a:t>
            </a:r>
          </a:p>
        </p:txBody>
      </p:sp>
      <p:sp>
        <p:nvSpPr>
          <p:cNvPr id="36867" name="Segnaposto contenuto 2"/>
          <p:cNvSpPr>
            <a:spLocks noGrp="1"/>
          </p:cNvSpPr>
          <p:nvPr>
            <p:ph idx="1"/>
          </p:nvPr>
        </p:nvSpPr>
        <p:spPr/>
        <p:txBody>
          <a:bodyPr/>
          <a:lstStyle/>
          <a:p>
            <a:r>
              <a:rPr lang="it-IT" altLang="it-IT"/>
              <a:t>Le questioni di metafisica/ontologica, tipicamente riguardanti ciò che esiste, per es. se esistono numeri (o altri enti astratti come le proposizioni) sono solo questioni </a:t>
            </a:r>
            <a:r>
              <a:rPr lang="it-IT" altLang="it-IT" b="1"/>
              <a:t>interne</a:t>
            </a:r>
            <a:r>
              <a:rPr lang="it-IT" altLang="it-IT"/>
              <a:t>, dipendono dalla scelta di un linguaggio</a:t>
            </a:r>
          </a:p>
          <a:p>
            <a:r>
              <a:rPr lang="it-IT" altLang="it-IT"/>
              <a:t>Ma la scelta di un linguaggio è una questione pratica, dettata dall'utilità, rispetto alla quale siamo liberi.</a:t>
            </a:r>
          </a:p>
          <a:p>
            <a:endParaRPr lang="it-IT" altLang="it-IT"/>
          </a:p>
          <a:p>
            <a:endParaRPr lang="it-IT" altLang="it-IT"/>
          </a:p>
        </p:txBody>
      </p:sp>
    </p:spTree>
    <p:extLst>
      <p:ext uri="{BB962C8B-B14F-4D97-AF65-F5344CB8AC3E}">
        <p14:creationId xmlns:p14="http://schemas.microsoft.com/office/powerpoint/2010/main" val="19559478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olo 1"/>
          <p:cNvSpPr>
            <a:spLocks noGrp="1"/>
          </p:cNvSpPr>
          <p:nvPr>
            <p:ph type="title"/>
          </p:nvPr>
        </p:nvSpPr>
        <p:spPr/>
        <p:txBody>
          <a:bodyPr/>
          <a:lstStyle/>
          <a:p>
            <a:pPr eaLnBrk="1" hangingPunct="1"/>
            <a:r>
              <a:rPr lang="it-IT" altLang="it-IT" dirty="0" err="1"/>
              <a:t>Carnap</a:t>
            </a:r>
            <a:r>
              <a:rPr lang="it-IT" altLang="it-IT" dirty="0"/>
              <a:t> (fine)</a:t>
            </a:r>
          </a:p>
        </p:txBody>
      </p:sp>
      <p:sp>
        <p:nvSpPr>
          <p:cNvPr id="37891" name="Segnaposto contenuto 2"/>
          <p:cNvSpPr>
            <a:spLocks noGrp="1"/>
          </p:cNvSpPr>
          <p:nvPr>
            <p:ph idx="1"/>
          </p:nvPr>
        </p:nvSpPr>
        <p:spPr/>
        <p:txBody>
          <a:bodyPr>
            <a:normAutofit/>
          </a:bodyPr>
          <a:lstStyle/>
          <a:p>
            <a:pPr eaLnBrk="1" hangingPunct="1"/>
            <a:r>
              <a:rPr lang="it-IT" altLang="it-IT" dirty="0"/>
              <a:t>Le verità della logica e della matematica sono quindi analitiche</a:t>
            </a:r>
          </a:p>
          <a:p>
            <a:pPr eaLnBrk="1" hangingPunct="1"/>
            <a:r>
              <a:rPr lang="it-IT" altLang="it-IT" dirty="0"/>
              <a:t>Le verità della fisica sono invece sintetiche a posteriori</a:t>
            </a:r>
          </a:p>
          <a:p>
            <a:pPr eaLnBrk="1" hangingPunct="1"/>
            <a:r>
              <a:rPr lang="it-IT" altLang="it-IT" dirty="0"/>
              <a:t>I giudizi della metafisica (e dell'etica) sono privi di senso</a:t>
            </a:r>
          </a:p>
          <a:p>
            <a:pPr eaLnBrk="1" hangingPunct="1"/>
            <a:r>
              <a:rPr lang="it-IT" altLang="it-IT" dirty="0"/>
              <a:t>Non c'è spazio per il sintetico a priori</a:t>
            </a:r>
          </a:p>
          <a:p>
            <a:pPr>
              <a:buFont typeface="Arial" charset="0"/>
              <a:buChar char="•"/>
              <a:defRPr/>
            </a:pPr>
            <a:r>
              <a:rPr lang="it-IT" dirty="0"/>
              <a:t>la verità a priori (e necessaria) si trasforma da "verità in virtù dei concetti" a  "verità in virtù dei significati" (con un aspetto di convenzionalità). </a:t>
            </a:r>
          </a:p>
          <a:p>
            <a:pPr>
              <a:buFont typeface="Arial" charset="0"/>
              <a:buChar char="•"/>
              <a:defRPr/>
            </a:pPr>
            <a:r>
              <a:rPr lang="it-IT" dirty="0"/>
              <a:t>(Io sosterrei però che vi sono relazioni oggettive tra concetti, indipendenti dalle parole scelte per rappresentarli)</a:t>
            </a:r>
          </a:p>
          <a:p>
            <a:pPr eaLnBrk="1" hangingPunct="1"/>
            <a:endParaRPr lang="it-IT" altLang="it-IT" dirty="0"/>
          </a:p>
        </p:txBody>
      </p:sp>
    </p:spTree>
    <p:extLst>
      <p:ext uri="{BB962C8B-B14F-4D97-AF65-F5344CB8AC3E}">
        <p14:creationId xmlns:p14="http://schemas.microsoft.com/office/powerpoint/2010/main" val="14341854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olo 1"/>
          <p:cNvSpPr>
            <a:spLocks noGrp="1"/>
          </p:cNvSpPr>
          <p:nvPr>
            <p:ph type="title"/>
          </p:nvPr>
        </p:nvSpPr>
        <p:spPr/>
        <p:txBody>
          <a:bodyPr/>
          <a:lstStyle/>
          <a:p>
            <a:r>
              <a:rPr lang="it-IT" altLang="it-IT"/>
              <a:t>Carnap (fine)</a:t>
            </a:r>
          </a:p>
        </p:txBody>
      </p:sp>
      <p:sp>
        <p:nvSpPr>
          <p:cNvPr id="3" name="Segnaposto contenuto 2"/>
          <p:cNvSpPr>
            <a:spLocks noGrp="1"/>
          </p:cNvSpPr>
          <p:nvPr>
            <p:ph idx="1"/>
          </p:nvPr>
        </p:nvSpPr>
        <p:spPr/>
        <p:txBody>
          <a:bodyPr>
            <a:normAutofit/>
          </a:bodyPr>
          <a:lstStyle/>
          <a:p>
            <a:pPr>
              <a:buFont typeface="Arial" charset="0"/>
              <a:buChar char="•"/>
              <a:defRPr/>
            </a:pPr>
            <a:r>
              <a:rPr lang="it-IT" dirty="0"/>
              <a:t>Risultati:</a:t>
            </a:r>
          </a:p>
          <a:p>
            <a:pPr>
              <a:buFont typeface="Arial" charset="0"/>
              <a:buChar char="•"/>
              <a:defRPr/>
            </a:pPr>
            <a:r>
              <a:rPr lang="it-IT" dirty="0"/>
              <a:t>(1) morte dell'intuizione pura kantiana</a:t>
            </a:r>
          </a:p>
          <a:p>
            <a:pPr>
              <a:buFont typeface="Arial" charset="0"/>
              <a:buChar char="•"/>
              <a:defRPr/>
            </a:pPr>
            <a:r>
              <a:rPr lang="it-IT" dirty="0"/>
              <a:t>(2) la verità a priori (e necessaria) si trasforma da "verità in virtù dei concetti" a  "verità in virtù dei significati" (con un aspetto di convenzionalità). </a:t>
            </a:r>
          </a:p>
          <a:p>
            <a:pPr>
              <a:buFont typeface="Arial" charset="0"/>
              <a:buChar char="•"/>
              <a:defRPr/>
            </a:pPr>
            <a:r>
              <a:rPr lang="it-IT" dirty="0"/>
              <a:t>"E poi venne Quine." (Coffa, "</a:t>
            </a:r>
            <a:r>
              <a:rPr lang="it-IT" dirty="0" err="1"/>
              <a:t>Kant</a:t>
            </a:r>
            <a:r>
              <a:rPr lang="it-IT" dirty="0"/>
              <a:t>, Bolzano, p. 689)</a:t>
            </a:r>
          </a:p>
          <a:p>
            <a:pPr>
              <a:buFont typeface="Arial" charset="0"/>
              <a:buChar char="•"/>
              <a:defRPr/>
            </a:pPr>
            <a:r>
              <a:rPr lang="it-IT" dirty="0"/>
              <a:t>(Io sosterrei però che vi sono relazioni oggettive tra concetti, indipendenti dalle parole scelte per rappresentarli)</a:t>
            </a:r>
          </a:p>
          <a:p>
            <a:pPr>
              <a:buFont typeface="Arial" charset="0"/>
              <a:buChar char="•"/>
              <a:defRPr/>
            </a:pPr>
            <a:endParaRPr lang="it-IT" dirty="0"/>
          </a:p>
        </p:txBody>
      </p:sp>
    </p:spTree>
    <p:extLst>
      <p:ext uri="{BB962C8B-B14F-4D97-AF65-F5344CB8AC3E}">
        <p14:creationId xmlns:p14="http://schemas.microsoft.com/office/powerpoint/2010/main" val="374243384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Quine</a:t>
            </a:r>
          </a:p>
        </p:txBody>
      </p:sp>
      <p:sp>
        <p:nvSpPr>
          <p:cNvPr id="3" name="Sottotitolo 2"/>
          <p:cNvSpPr>
            <a:spLocks noGrp="1"/>
          </p:cNvSpPr>
          <p:nvPr>
            <p:ph type="subTitle" idx="1"/>
          </p:nvPr>
        </p:nvSpPr>
        <p:spPr/>
        <p:txBody>
          <a:bodyPr/>
          <a:lstStyle/>
          <a:p>
            <a:endParaRPr 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Putnam sui termini generali</a:t>
            </a:r>
          </a:p>
        </p:txBody>
      </p:sp>
      <p:sp>
        <p:nvSpPr>
          <p:cNvPr id="3" name="Segnaposto contenuto 2"/>
          <p:cNvSpPr>
            <a:spLocks noGrp="1"/>
          </p:cNvSpPr>
          <p:nvPr>
            <p:ph idx="1"/>
          </p:nvPr>
        </p:nvSpPr>
        <p:spPr/>
        <p:txBody>
          <a:bodyPr>
            <a:normAutofit/>
          </a:bodyPr>
          <a:lstStyle/>
          <a:p>
            <a:r>
              <a:rPr lang="it-IT"/>
              <a:t>La teoria di Putnam è di solito presentata, ed accettata, come riguardante i nomi di genere naturale.</a:t>
            </a:r>
          </a:p>
          <a:p>
            <a:r>
              <a:rPr lang="it-IT"/>
              <a:t>In realtà per lui ha una valenza molto più ampia: abbraccia anche i nomi di artefatti come "pencil", verbi come "grow", aggettivi quali "red" (cfr. "the meaning of 'meaning'", § 'other words', in </a:t>
            </a:r>
            <a:r>
              <a:rPr lang="it-IT" i="1"/>
              <a:t>Mind, Language and reality</a:t>
            </a:r>
            <a:r>
              <a:rPr lang="it-IT"/>
              <a:t>, p. 242 ss.)</a:t>
            </a:r>
          </a:p>
        </p:txBody>
      </p:sp>
    </p:spTree>
    <p:extLst>
      <p:ext uri="{BB962C8B-B14F-4D97-AF65-F5344CB8AC3E}">
        <p14:creationId xmlns:p14="http://schemas.microsoft.com/office/powerpoint/2010/main" val="16328650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Sommario introduttivo su Quine</a:t>
            </a:r>
          </a:p>
        </p:txBody>
      </p:sp>
      <p:sp>
        <p:nvSpPr>
          <p:cNvPr id="3" name="Segnaposto contenuto 2"/>
          <p:cNvSpPr>
            <a:spLocks noGrp="1"/>
          </p:cNvSpPr>
          <p:nvPr>
            <p:ph idx="1"/>
          </p:nvPr>
        </p:nvSpPr>
        <p:spPr/>
        <p:txBody>
          <a:bodyPr>
            <a:normAutofit/>
          </a:bodyPr>
          <a:lstStyle/>
          <a:p>
            <a:r>
              <a:rPr lang="it-IT" dirty="0"/>
              <a:t>Respinge la distinzione tra analitico e sintetico (primo articolo dell'ant.: "due dogmi dell'empirismo")</a:t>
            </a:r>
          </a:p>
          <a:p>
            <a:r>
              <a:rPr lang="it-IT" dirty="0"/>
              <a:t>Ne segue una separazione non rigida tra scienza e filosofia e un ritorno alla ribalta dell'ontologia</a:t>
            </a:r>
          </a:p>
          <a:p>
            <a:r>
              <a:rPr lang="it-IT" dirty="0"/>
              <a:t>Tuttavia, i presupposti comportamentisti di Quine lo portano alla tesi della relatività ontologica (secondo articolo dell'ant.: "relatività ontologica")</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olo 1"/>
          <p:cNvSpPr>
            <a:spLocks noGrp="1"/>
          </p:cNvSpPr>
          <p:nvPr>
            <p:ph type="title"/>
          </p:nvPr>
        </p:nvSpPr>
        <p:spPr/>
        <p:txBody>
          <a:bodyPr/>
          <a:lstStyle/>
          <a:p>
            <a:pPr eaLnBrk="1" hangingPunct="1"/>
            <a:r>
              <a:rPr lang="it-IT"/>
              <a:t>Quine</a:t>
            </a:r>
          </a:p>
        </p:txBody>
      </p:sp>
      <p:sp>
        <p:nvSpPr>
          <p:cNvPr id="32771" name="Segnaposto contenuto 2"/>
          <p:cNvSpPr>
            <a:spLocks noGrp="1"/>
          </p:cNvSpPr>
          <p:nvPr>
            <p:ph idx="1"/>
          </p:nvPr>
        </p:nvSpPr>
        <p:spPr/>
        <p:txBody>
          <a:bodyPr>
            <a:normAutofit/>
          </a:bodyPr>
          <a:lstStyle/>
          <a:p>
            <a:pPr eaLnBrk="1" hangingPunct="1">
              <a:defRPr/>
            </a:pPr>
            <a:r>
              <a:rPr lang="it-IT" dirty="0"/>
              <a:t>Attacca i neo-positivisti (o neo-empiristi, in particolare Carnap) in quanto si basano su due dogmi ("Due dogmi dell'empirismo", 1951):</a:t>
            </a:r>
          </a:p>
          <a:p>
            <a:pPr eaLnBrk="1" hangingPunct="1">
              <a:defRPr/>
            </a:pPr>
            <a:r>
              <a:rPr lang="it-IT" dirty="0"/>
              <a:t>1) si può distinguere in modo netto tra analitico e sintetico</a:t>
            </a:r>
          </a:p>
          <a:p>
            <a:pPr eaLnBrk="1" hangingPunct="1">
              <a:defRPr/>
            </a:pPr>
            <a:r>
              <a:rPr lang="it-IT" dirty="0"/>
              <a:t>2) Riduzionismo (vi accenneremo dopo aver parlato del primo dogma)</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olo 1"/>
          <p:cNvSpPr>
            <a:spLocks noGrp="1"/>
          </p:cNvSpPr>
          <p:nvPr>
            <p:ph type="title"/>
          </p:nvPr>
        </p:nvSpPr>
        <p:spPr/>
        <p:txBody>
          <a:bodyPr/>
          <a:lstStyle/>
          <a:p>
            <a:pPr eaLnBrk="1" hangingPunct="1"/>
            <a:r>
              <a:rPr lang="it-IT"/>
              <a:t>Critica al primo dogma</a:t>
            </a:r>
          </a:p>
        </p:txBody>
      </p:sp>
      <p:sp>
        <p:nvSpPr>
          <p:cNvPr id="34819" name="Segnaposto contenuto 2"/>
          <p:cNvSpPr>
            <a:spLocks noGrp="1"/>
          </p:cNvSpPr>
          <p:nvPr>
            <p:ph idx="1"/>
          </p:nvPr>
        </p:nvSpPr>
        <p:spPr/>
        <p:txBody>
          <a:bodyPr/>
          <a:lstStyle/>
          <a:p>
            <a:pPr eaLnBrk="1" hangingPunct="1"/>
            <a:r>
              <a:rPr lang="it-IT"/>
              <a:t>Non abbiamo intuizioni chiare sull'analiticità</a:t>
            </a:r>
          </a:p>
          <a:p>
            <a:pPr eaLnBrk="1" hangingPunct="1"/>
            <a:r>
              <a:rPr lang="it-IT"/>
              <a:t>"tutto ciò che è verde è esteso" è analiticamente vero oppure no?</a:t>
            </a:r>
          </a:p>
          <a:p>
            <a:pPr eaLnBrk="1" hangingPunct="1"/>
            <a:r>
              <a:rPr lang="it-IT"/>
              <a:t>Esempio migliore (non fatto da Quine): tutti i corpi sono gravi</a:t>
            </a:r>
          </a:p>
          <a:p>
            <a:pPr eaLnBrk="1" hangingPunct="1"/>
            <a:r>
              <a:rPr lang="it-IT"/>
              <a:t>Ci serve una definizione di "analitico"</a:t>
            </a:r>
          </a:p>
          <a:p>
            <a:pPr eaLnBrk="1" hangingPunct="1"/>
            <a:endParaRPr lang="it-IT"/>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olo 1"/>
          <p:cNvSpPr>
            <a:spLocks noGrp="1"/>
          </p:cNvSpPr>
          <p:nvPr>
            <p:ph type="title"/>
          </p:nvPr>
        </p:nvSpPr>
        <p:spPr/>
        <p:txBody>
          <a:bodyPr/>
          <a:lstStyle/>
          <a:p>
            <a:pPr eaLnBrk="1" hangingPunct="1"/>
            <a:r>
              <a:rPr lang="it-IT"/>
              <a:t>Tentativo di definizione</a:t>
            </a:r>
          </a:p>
        </p:txBody>
      </p:sp>
      <p:sp>
        <p:nvSpPr>
          <p:cNvPr id="3" name="Segnaposto contenuto 2"/>
          <p:cNvSpPr>
            <a:spLocks noGrp="1"/>
          </p:cNvSpPr>
          <p:nvPr>
            <p:ph idx="1"/>
          </p:nvPr>
        </p:nvSpPr>
        <p:spPr/>
        <p:txBody>
          <a:bodyPr rtlCol="0">
            <a:normAutofit/>
          </a:bodyPr>
          <a:lstStyle/>
          <a:p>
            <a:pPr>
              <a:defRPr/>
            </a:pPr>
            <a:r>
              <a:rPr lang="it-IT" dirty="0"/>
              <a:t>P è analitico se, dopo aver sostituito, se necessario, sinonimi con sinonimi, otteniamo una verità logica.</a:t>
            </a:r>
          </a:p>
          <a:p>
            <a:pPr>
              <a:defRPr/>
            </a:pPr>
            <a:r>
              <a:rPr lang="it-IT" dirty="0"/>
              <a:t>Esempio:</a:t>
            </a:r>
          </a:p>
          <a:p>
            <a:pPr>
              <a:defRPr/>
            </a:pPr>
            <a:r>
              <a:rPr lang="it-IT" dirty="0"/>
              <a:t>nessun scapolo è sposato</a:t>
            </a:r>
          </a:p>
          <a:p>
            <a:pPr>
              <a:defRPr/>
            </a:pPr>
            <a:r>
              <a:rPr lang="it-IT" dirty="0"/>
              <a:t>scapolo = uomo adulto non sposato</a:t>
            </a:r>
          </a:p>
          <a:p>
            <a:pPr>
              <a:defRPr/>
            </a:pPr>
            <a:r>
              <a:rPr lang="it-IT" dirty="0"/>
              <a:t>nessun uomo adulto non sposato è sposato</a:t>
            </a:r>
          </a:p>
          <a:p>
            <a:pPr>
              <a:defRPr/>
            </a:pPr>
            <a:r>
              <a:rPr lang="it-IT" dirty="0"/>
              <a:t>Problema: dobbiamo definire "sinonimo"</a:t>
            </a:r>
          </a:p>
          <a:p>
            <a:pPr>
              <a:defRPr/>
            </a:pPr>
            <a:endParaRPr lang="it-IT" dirty="0"/>
          </a:p>
          <a:p>
            <a:pPr>
              <a:defRPr/>
            </a:pPr>
            <a:endParaRPr lang="it-IT" dirty="0"/>
          </a:p>
          <a:p>
            <a:pPr>
              <a:defRPr/>
            </a:pPr>
            <a:endParaRPr lang="it-IT"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defRPr/>
            </a:pPr>
            <a:r>
              <a:rPr lang="it-IT" dirty="0"/>
              <a:t>"sinonimo" viene definito (prima </a:t>
            </a:r>
            <a:r>
              <a:rPr lang="it-IT" dirty="0" err="1"/>
              <a:t>facie</a:t>
            </a:r>
            <a:r>
              <a:rPr lang="it-IT" dirty="0"/>
              <a:t>) come sostituibile salva </a:t>
            </a:r>
            <a:r>
              <a:rPr lang="it-IT" dirty="0" err="1"/>
              <a:t>veritate</a:t>
            </a:r>
            <a:endParaRPr lang="it-IT" dirty="0"/>
          </a:p>
          <a:p>
            <a:pPr>
              <a:defRPr/>
            </a:pPr>
            <a:r>
              <a:rPr lang="it-IT" dirty="0"/>
              <a:t>Ma non basta, dobbiamo aggiungere: anche nei contesti intensionali, in particolare nel contesto, "necessariamente,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olo 1"/>
          <p:cNvSpPr>
            <a:spLocks noGrp="1"/>
          </p:cNvSpPr>
          <p:nvPr>
            <p:ph type="title"/>
          </p:nvPr>
        </p:nvSpPr>
        <p:spPr/>
        <p:txBody>
          <a:bodyPr/>
          <a:lstStyle/>
          <a:p>
            <a:pPr eaLnBrk="1" hangingPunct="1"/>
            <a:endParaRPr lang="it-IT"/>
          </a:p>
        </p:txBody>
      </p:sp>
      <p:sp>
        <p:nvSpPr>
          <p:cNvPr id="3" name="Segnaposto contenuto 2"/>
          <p:cNvSpPr>
            <a:spLocks noGrp="1"/>
          </p:cNvSpPr>
          <p:nvPr>
            <p:ph idx="1"/>
          </p:nvPr>
        </p:nvSpPr>
        <p:spPr/>
        <p:txBody>
          <a:bodyPr>
            <a:normAutofit/>
          </a:bodyPr>
          <a:lstStyle/>
          <a:p>
            <a:pPr eaLnBrk="1" hangingPunct="1">
              <a:defRPr/>
            </a:pPr>
            <a:r>
              <a:rPr lang="it-IT" dirty="0"/>
              <a:t>Nei contesti estensionali "creatura con reni" e "creatura con cuore" sono intersostituibili.</a:t>
            </a:r>
          </a:p>
          <a:p>
            <a:pPr eaLnBrk="1" hangingPunct="1">
              <a:defRPr/>
            </a:pPr>
            <a:r>
              <a:rPr lang="it-IT" dirty="0"/>
              <a:t>Ma non così nei contesti intensionali:</a:t>
            </a:r>
          </a:p>
          <a:p>
            <a:pPr eaLnBrk="1" hangingPunct="1">
              <a:defRPr/>
            </a:pPr>
            <a:r>
              <a:rPr lang="it-IT" dirty="0"/>
              <a:t>"necessariamente, tutte le creature con reni sono creature con cuore" è falso</a:t>
            </a:r>
          </a:p>
          <a:p>
            <a:pPr eaLnBrk="1" hangingPunct="1">
              <a:defRPr/>
            </a:pPr>
            <a:r>
              <a:rPr lang="it-IT" dirty="0"/>
              <a:t>Al contrario, "necessariamente, tutti gli scapoli sono uomini adulti non sposati" è vero</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defRPr/>
            </a:pPr>
            <a:r>
              <a:rPr lang="it-IT" dirty="0"/>
              <a:t>Allora, la nozione di sinonimia presuppone quella di necessità</a:t>
            </a:r>
          </a:p>
          <a:p>
            <a:pPr>
              <a:defRPr/>
            </a:pPr>
            <a:r>
              <a:rPr lang="it-IT" dirty="0"/>
              <a:t>Ma la necessità, per Carnap i neopositivisti, coincide con l'analiticità.</a:t>
            </a:r>
          </a:p>
          <a:p>
            <a:pPr>
              <a:defRPr/>
            </a:pPr>
            <a:r>
              <a:rPr lang="it-IT" dirty="0"/>
              <a:t>Quindi, il tentativo di definire "analitico" è circolare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defRPr/>
            </a:pPr>
            <a:r>
              <a:rPr lang="it-IT" dirty="0"/>
              <a:t>Non potendo definire "analitico" e non avendo chiare intuizione su come distinguere giudizi analitici e sintetici (vedi esempio "tutti i corpi sono gravi"), dovremmo ammettere secondo Quine che non c'è una distinzione (netta) tra analitico e sintetico</a:t>
            </a:r>
          </a:p>
          <a:p>
            <a:pPr>
              <a:defRPr/>
            </a:pPr>
            <a:r>
              <a:rPr lang="it-IT" dirty="0"/>
              <a:t>Questo porta Quine al "naturalismo" (non c'è rigida distinzione tra filosofia e scienza)</a:t>
            </a:r>
          </a:p>
          <a:p>
            <a:pPr>
              <a:buNone/>
            </a:pPr>
            <a:endParaRPr lang="it-IT"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olo 1"/>
          <p:cNvSpPr>
            <a:spLocks noGrp="1"/>
          </p:cNvSpPr>
          <p:nvPr>
            <p:ph type="title"/>
          </p:nvPr>
        </p:nvSpPr>
        <p:spPr/>
        <p:txBody>
          <a:bodyPr/>
          <a:lstStyle/>
          <a:p>
            <a:r>
              <a:rPr lang="it-IT"/>
              <a:t>il secondo dogma</a:t>
            </a:r>
          </a:p>
        </p:txBody>
      </p:sp>
      <p:sp>
        <p:nvSpPr>
          <p:cNvPr id="40963" name="Segnaposto contenuto 2"/>
          <p:cNvSpPr>
            <a:spLocks noGrp="1"/>
          </p:cNvSpPr>
          <p:nvPr>
            <p:ph idx="1"/>
          </p:nvPr>
        </p:nvSpPr>
        <p:spPr/>
        <p:txBody>
          <a:bodyPr>
            <a:normAutofit fontScale="92500" lnSpcReduction="10000"/>
          </a:bodyPr>
          <a:lstStyle/>
          <a:p>
            <a:r>
              <a:rPr lang="it-IT" dirty="0"/>
              <a:t>Il secondo dogma, quello del </a:t>
            </a:r>
            <a:r>
              <a:rPr lang="it-IT" i="1" dirty="0"/>
              <a:t>riduzionismo</a:t>
            </a:r>
            <a:r>
              <a:rPr lang="it-IT" dirty="0"/>
              <a:t>, è enunciato da Quine all'inizio dell'articolo (p. 110):</a:t>
            </a:r>
          </a:p>
          <a:p>
            <a:r>
              <a:rPr lang="it-IT" dirty="0"/>
              <a:t>"la credenza che ciascun asserto dotato di significato sia equivalente a qualche costrutto logico in termini che si riferiscono all'esperienza immediata"</a:t>
            </a:r>
          </a:p>
          <a:p>
            <a:r>
              <a:rPr lang="it-IT" dirty="0"/>
              <a:t>Sorvoliamo qui sui motivi che hanno spinto Carnap e i neo-empiristi a questa tesi e alla connessa tesi del  </a:t>
            </a:r>
            <a:r>
              <a:rPr lang="it-IT" dirty="0" err="1"/>
              <a:t>verificazionismo</a:t>
            </a:r>
            <a:r>
              <a:rPr lang="it-IT" dirty="0"/>
              <a:t>, secondo la quale un enunciato è dotato di significato solo se vi è un metodo per (</a:t>
            </a:r>
            <a:r>
              <a:rPr lang="it-IT" dirty="0" err="1"/>
              <a:t>dis</a:t>
            </a:r>
            <a:r>
              <a:rPr lang="it-IT" dirty="0"/>
              <a:t>)confermarlo</a:t>
            </a:r>
          </a:p>
          <a:p>
            <a:r>
              <a:rPr lang="it-IT" dirty="0"/>
              <a:t>E sorvoliamo anche sulla critica che fa Quine a questo secondo dogma (visto come "intimamente </a:t>
            </a:r>
            <a:r>
              <a:rPr lang="it-IT" dirty="0" err="1"/>
              <a:t>connnesso</a:t>
            </a:r>
            <a:r>
              <a:rPr lang="it-IT" dirty="0"/>
              <a:t> al primo e con "la stessa radice" pp. 130-131))</a:t>
            </a:r>
          </a:p>
          <a:p>
            <a:endParaRPr lang="it-IT"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olo 1"/>
          <p:cNvSpPr>
            <a:spLocks noGrp="1"/>
          </p:cNvSpPr>
          <p:nvPr>
            <p:ph type="title"/>
          </p:nvPr>
        </p:nvSpPr>
        <p:spPr/>
        <p:txBody>
          <a:bodyPr/>
          <a:lstStyle/>
          <a:p>
            <a:r>
              <a:rPr lang="it-IT"/>
              <a:t>Olismo epistemologico</a:t>
            </a:r>
          </a:p>
        </p:txBody>
      </p:sp>
      <p:sp>
        <p:nvSpPr>
          <p:cNvPr id="3" name="Segnaposto contenuto 2"/>
          <p:cNvSpPr>
            <a:spLocks noGrp="1"/>
          </p:cNvSpPr>
          <p:nvPr>
            <p:ph idx="1"/>
          </p:nvPr>
        </p:nvSpPr>
        <p:spPr/>
        <p:txBody>
          <a:bodyPr>
            <a:normAutofit/>
          </a:bodyPr>
          <a:lstStyle/>
          <a:p>
            <a:pPr>
              <a:defRPr/>
            </a:pPr>
            <a:r>
              <a:rPr lang="it-IT" dirty="0"/>
              <a:t>Esclusa la distinzione analitico/sintetico, l'intero corpus delle asserzioni della scienza (o di un certo sistema di credenze) </a:t>
            </a:r>
            <a:r>
              <a:rPr lang="it-IT"/>
              <a:t>fronteggia l'esperienza</a:t>
            </a:r>
            <a:endParaRPr lang="it-IT" dirty="0"/>
          </a:p>
          <a:p>
            <a:pPr>
              <a:defRPr/>
            </a:pPr>
            <a:r>
              <a:rPr lang="it-IT" dirty="0"/>
              <a:t>Alcuni asserti ("in periferia") sono più a rischio di essere respinti (sono quelli tradizionalmente considerati fattuali)</a:t>
            </a:r>
          </a:p>
          <a:p>
            <a:pPr>
              <a:defRPr/>
            </a:pPr>
            <a:r>
              <a:rPr lang="it-IT" dirty="0"/>
              <a:t>Altri asserti (più "al centro") sono più resistenti</a:t>
            </a:r>
          </a:p>
          <a:p>
            <a:pPr>
              <a:defRPr/>
            </a:pPr>
            <a:r>
              <a:rPr lang="it-IT" dirty="0"/>
              <a:t>I più resistenti sono gli asserti della matematica e della  logica, ma anche questi possono essere in linea di principio respinti (esempio della "quantum </a:t>
            </a:r>
            <a:r>
              <a:rPr lang="it-IT" dirty="0" err="1"/>
              <a:t>logic</a:t>
            </a:r>
            <a:r>
              <a:rPr lang="it-IT"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argomento della terra gemella</a:t>
            </a:r>
            <a:endParaRPr lang="it-IT" dirty="0"/>
          </a:p>
        </p:txBody>
      </p:sp>
      <p:sp>
        <p:nvSpPr>
          <p:cNvPr id="3" name="Segnaposto contenuto 2"/>
          <p:cNvSpPr>
            <a:spLocks noGrp="1"/>
          </p:cNvSpPr>
          <p:nvPr>
            <p:ph idx="1"/>
          </p:nvPr>
        </p:nvSpPr>
        <p:spPr/>
        <p:txBody>
          <a:bodyPr>
            <a:normAutofit fontScale="92500" lnSpcReduction="10000"/>
          </a:bodyPr>
          <a:lstStyle/>
          <a:p>
            <a:r>
              <a:rPr lang="it-IT" dirty="0"/>
              <a:t>Secondo </a:t>
            </a:r>
            <a:r>
              <a:rPr lang="it-IT" dirty="0" err="1"/>
              <a:t>Putnam</a:t>
            </a:r>
            <a:r>
              <a:rPr lang="it-IT" dirty="0"/>
              <a:t> (1973, 1975, 1978 [nell'antologia]) questi nomi non possono esprimere un senso che determina il referente (contrariamente a quello che potrebbe suggerire Frege) (v. Penco p. 89)</a:t>
            </a:r>
          </a:p>
          <a:p>
            <a:r>
              <a:rPr lang="it-IT" dirty="0"/>
              <a:t>Argomento della terra gemella (analogo a quello di </a:t>
            </a:r>
            <a:r>
              <a:rPr lang="it-IT" dirty="0" err="1"/>
              <a:t>Castore</a:t>
            </a:r>
            <a:r>
              <a:rPr lang="it-IT" dirty="0"/>
              <a:t> e </a:t>
            </a:r>
            <a:r>
              <a:rPr lang="it-IT" dirty="0" err="1"/>
              <a:t>Polluce</a:t>
            </a:r>
            <a:r>
              <a:rPr lang="it-IT" dirty="0"/>
              <a:t>):</a:t>
            </a:r>
          </a:p>
          <a:p>
            <a:r>
              <a:rPr lang="it-IT" dirty="0"/>
              <a:t>C'è una terra gemella in cui però l'acqua non è H2O ma XYZ</a:t>
            </a:r>
          </a:p>
          <a:p>
            <a:r>
              <a:rPr lang="it-IT" dirty="0"/>
              <a:t>Oscar e Oscar gemello (prima della chimica moderna) dicono: "l'acqua è insapore"</a:t>
            </a:r>
          </a:p>
          <a:p>
            <a:r>
              <a:rPr lang="it-IT" dirty="0"/>
              <a:t>Sono nello stesso stato mentale, associano lo stesso senso alla parola "acqua" eppure con "acqua" si riferiscono a due cose diverse</a:t>
            </a:r>
          </a:p>
          <a:p>
            <a:r>
              <a:rPr lang="it-IT" dirty="0"/>
              <a:t>Quindi il senso di "acqua" non può essere contemporaneamente (i) capace di determinare il referente e (</a:t>
            </a:r>
            <a:r>
              <a:rPr lang="it-IT" dirty="0" err="1"/>
              <a:t>ii</a:t>
            </a:r>
            <a:r>
              <a:rPr lang="it-IT" dirty="0"/>
              <a:t>) qualcosa che "sta nella mente"</a:t>
            </a:r>
          </a:p>
        </p:txBody>
      </p:sp>
    </p:spTree>
    <p:extLst>
      <p:ext uri="{BB962C8B-B14F-4D97-AF65-F5344CB8AC3E}">
        <p14:creationId xmlns:p14="http://schemas.microsoft.com/office/powerpoint/2010/main" val="419620709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olo 1"/>
          <p:cNvSpPr>
            <a:spLocks noGrp="1"/>
          </p:cNvSpPr>
          <p:nvPr>
            <p:ph type="title"/>
          </p:nvPr>
        </p:nvSpPr>
        <p:spPr/>
        <p:txBody>
          <a:bodyPr/>
          <a:lstStyle/>
          <a:p>
            <a:r>
              <a:rPr lang="it-IT"/>
              <a:t>Olismo del significato</a:t>
            </a:r>
          </a:p>
        </p:txBody>
      </p:sp>
      <p:sp>
        <p:nvSpPr>
          <p:cNvPr id="37891" name="Segnaposto contenuto 2"/>
          <p:cNvSpPr>
            <a:spLocks noGrp="1"/>
          </p:cNvSpPr>
          <p:nvPr>
            <p:ph idx="1"/>
          </p:nvPr>
        </p:nvSpPr>
        <p:spPr/>
        <p:txBody>
          <a:bodyPr>
            <a:normAutofit/>
          </a:bodyPr>
          <a:lstStyle/>
          <a:p>
            <a:pPr>
              <a:defRPr/>
            </a:pPr>
            <a:r>
              <a:rPr lang="it-IT" dirty="0"/>
              <a:t>Non essendoci più delle verità analitiche che fissano il significato dei termini, tutti i termini sono interdipendenti</a:t>
            </a:r>
          </a:p>
          <a:p>
            <a:pPr>
              <a:defRPr/>
            </a:pPr>
            <a:r>
              <a:rPr lang="it-IT" dirty="0"/>
              <a:t>Non c'è differenza tra credenze fattuali e credenze sul linguaggio</a:t>
            </a:r>
          </a:p>
          <a:p>
            <a:pPr>
              <a:defRPr/>
            </a:pPr>
            <a:r>
              <a:rPr lang="it-IT" dirty="0"/>
              <a:t>Cambiando credenze si cambia anche linguaggio</a:t>
            </a:r>
          </a:p>
          <a:p>
            <a:pPr>
              <a:defRPr/>
            </a:pPr>
            <a:r>
              <a:rPr lang="it-IT" dirty="0" err="1"/>
              <a:t>ll</a:t>
            </a:r>
            <a:r>
              <a:rPr lang="it-IT" dirty="0"/>
              <a:t> sistema di credenze globale di Quine corrisponde al linguaggio da scegliere di Carnap. Per Carnap la scelta del linguaggio non ha alcuna valenza metafisica. Per Quine la scelta di un sistema di credenze ci impegna ad una visione delle cose che è scientifica e ontologica/metafisica insieme</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olo 1"/>
          <p:cNvSpPr>
            <a:spLocks noGrp="1"/>
          </p:cNvSpPr>
          <p:nvPr>
            <p:ph type="title"/>
          </p:nvPr>
        </p:nvSpPr>
        <p:spPr/>
        <p:txBody>
          <a:bodyPr/>
          <a:lstStyle/>
          <a:p>
            <a:r>
              <a:rPr lang="it-IT"/>
              <a:t>Indeterminatezza della traduzione</a:t>
            </a:r>
          </a:p>
        </p:txBody>
      </p:sp>
      <p:sp>
        <p:nvSpPr>
          <p:cNvPr id="3" name="Segnaposto contenuto 2"/>
          <p:cNvSpPr>
            <a:spLocks noGrp="1"/>
          </p:cNvSpPr>
          <p:nvPr>
            <p:ph idx="1"/>
          </p:nvPr>
        </p:nvSpPr>
        <p:spPr/>
        <p:txBody>
          <a:bodyPr>
            <a:normAutofit/>
          </a:bodyPr>
          <a:lstStyle/>
          <a:p>
            <a:pPr>
              <a:defRPr/>
            </a:pPr>
            <a:r>
              <a:rPr lang="it-IT" dirty="0"/>
              <a:t>Quine arriva a queste conclusioni perché non ammette significati "ipostatizzati" nel senso di Frege</a:t>
            </a:r>
          </a:p>
          <a:p>
            <a:pPr>
              <a:defRPr/>
            </a:pPr>
            <a:r>
              <a:rPr lang="it-IT" dirty="0"/>
              <a:t>Al massimo per lui c'è un "significato stimolo" associato a certi termini (concezione comportamentista del linguaggio)</a:t>
            </a:r>
          </a:p>
          <a:p>
            <a:pPr>
              <a:defRPr/>
            </a:pPr>
            <a:r>
              <a:rPr lang="it-IT" dirty="0"/>
              <a:t>Supponiamo che il termine "</a:t>
            </a:r>
            <a:r>
              <a:rPr lang="it-IT" dirty="0" err="1"/>
              <a:t>gavagai</a:t>
            </a:r>
            <a:r>
              <a:rPr lang="it-IT" dirty="0"/>
              <a:t>" di un linguaggio alieno si presenta sempre di fronte allo stesso tipo di stimolo (coniglio). Varie traduzioni sono ugualmente lecite.</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olo 1"/>
          <p:cNvSpPr>
            <a:spLocks noGrp="1"/>
          </p:cNvSpPr>
          <p:nvPr>
            <p:ph type="title"/>
          </p:nvPr>
        </p:nvSpPr>
        <p:spPr/>
        <p:txBody>
          <a:bodyPr/>
          <a:lstStyle/>
          <a:p>
            <a:r>
              <a:rPr lang="it-IT"/>
              <a:t>Gavagai</a:t>
            </a:r>
          </a:p>
        </p:txBody>
      </p:sp>
      <p:sp>
        <p:nvSpPr>
          <p:cNvPr id="49155" name="Segnaposto contenuto 2"/>
          <p:cNvSpPr>
            <a:spLocks noGrp="1"/>
          </p:cNvSpPr>
          <p:nvPr>
            <p:ph idx="1"/>
          </p:nvPr>
        </p:nvSpPr>
        <p:spPr/>
        <p:txBody>
          <a:bodyPr>
            <a:normAutofit/>
          </a:bodyPr>
          <a:lstStyle/>
          <a:p>
            <a:r>
              <a:rPr lang="it-IT" dirty="0"/>
              <a:t>coniglio</a:t>
            </a:r>
          </a:p>
          <a:p>
            <a:r>
              <a:rPr lang="it-IT" dirty="0"/>
              <a:t>parte non staccata di coniglio (sempre presente quando c'è il coniglio)</a:t>
            </a:r>
          </a:p>
          <a:p>
            <a:r>
              <a:rPr lang="it-IT" dirty="0"/>
              <a:t>stadio temporale </a:t>
            </a:r>
            <a:r>
              <a:rPr lang="it-IT" dirty="0" err="1"/>
              <a:t>coniglioso</a:t>
            </a:r>
            <a:r>
              <a:rPr lang="it-IT" dirty="0"/>
              <a:t> (parte di un "verme temporale")</a:t>
            </a:r>
          </a:p>
          <a:p>
            <a:r>
              <a:rPr lang="it-IT" dirty="0"/>
              <a:t>manifestazione di </a:t>
            </a:r>
            <a:r>
              <a:rPr lang="it-IT" dirty="0" err="1"/>
              <a:t>coniglinità</a:t>
            </a:r>
            <a:r>
              <a:rPr lang="it-IT" dirty="0"/>
              <a:t>/sta </a:t>
            </a:r>
            <a:r>
              <a:rPr lang="it-IT" dirty="0" err="1"/>
              <a:t>conigliando</a:t>
            </a:r>
            <a:r>
              <a:rPr lang="it-IT" dirty="0"/>
              <a:t> (come sta piovendo) </a:t>
            </a:r>
          </a:p>
          <a:p>
            <a:r>
              <a:rPr lang="it-IT" dirty="0"/>
              <a:t>Queste traduzioni attribuiscono ai nativi diverse ontologie e non c'è "</a:t>
            </a:r>
            <a:r>
              <a:rPr lang="it-IT" dirty="0" err="1"/>
              <a:t>truth</a:t>
            </a:r>
            <a:r>
              <a:rPr lang="it-IT" dirty="0"/>
              <a:t> of the </a:t>
            </a:r>
            <a:r>
              <a:rPr lang="it-IT" dirty="0" err="1"/>
              <a:t>matter</a:t>
            </a:r>
            <a:r>
              <a:rPr lang="it-IT" dirty="0"/>
              <a:t>" su quale attribuzione sia giusta</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olo 1"/>
          <p:cNvSpPr>
            <a:spLocks noGrp="1"/>
          </p:cNvSpPr>
          <p:nvPr>
            <p:ph type="title"/>
          </p:nvPr>
        </p:nvSpPr>
        <p:spPr/>
        <p:txBody>
          <a:bodyPr/>
          <a:lstStyle/>
          <a:p>
            <a:r>
              <a:rPr lang="it-IT"/>
              <a:t>Relatività ontologica</a:t>
            </a:r>
          </a:p>
        </p:txBody>
      </p:sp>
      <p:sp>
        <p:nvSpPr>
          <p:cNvPr id="3" name="Segnaposto contenuto 2"/>
          <p:cNvSpPr>
            <a:spLocks noGrp="1"/>
          </p:cNvSpPr>
          <p:nvPr>
            <p:ph idx="1"/>
          </p:nvPr>
        </p:nvSpPr>
        <p:spPr/>
        <p:txBody>
          <a:bodyPr>
            <a:normAutofit/>
          </a:bodyPr>
          <a:lstStyle/>
          <a:p>
            <a:r>
              <a:rPr lang="it-IT" dirty="0"/>
              <a:t>coniglio</a:t>
            </a:r>
          </a:p>
          <a:p>
            <a:r>
              <a:rPr lang="it-IT" dirty="0"/>
              <a:t>parte non staccata di coniglio (sempre presente quando c'è il coniglio)</a:t>
            </a:r>
          </a:p>
          <a:p>
            <a:r>
              <a:rPr lang="it-IT" dirty="0"/>
              <a:t>stadio temporale </a:t>
            </a:r>
            <a:r>
              <a:rPr lang="it-IT" dirty="0" err="1"/>
              <a:t>coniglioso</a:t>
            </a:r>
            <a:r>
              <a:rPr lang="it-IT" dirty="0"/>
              <a:t> (parte di un "verme temporale")</a:t>
            </a:r>
          </a:p>
          <a:p>
            <a:r>
              <a:rPr lang="it-IT" dirty="0"/>
              <a:t>manifestazione di </a:t>
            </a:r>
            <a:r>
              <a:rPr lang="it-IT" dirty="0" err="1"/>
              <a:t>coniglinità</a:t>
            </a:r>
            <a:r>
              <a:rPr lang="it-IT" dirty="0"/>
              <a:t>/sta </a:t>
            </a:r>
            <a:r>
              <a:rPr lang="it-IT" dirty="0" err="1"/>
              <a:t>conigliando</a:t>
            </a:r>
            <a:r>
              <a:rPr lang="it-IT" dirty="0"/>
              <a:t> (come sta piovendo) </a:t>
            </a:r>
          </a:p>
          <a:p>
            <a:pPr>
              <a:defRPr/>
            </a:pPr>
            <a:r>
              <a:rPr lang="it-IT" dirty="0"/>
              <a:t>Queste ipotesi le possiamo fare anche per il nostro linguaggio e anche in questo caso non c'è "</a:t>
            </a:r>
            <a:r>
              <a:rPr lang="it-IT" dirty="0" err="1"/>
              <a:t>truth</a:t>
            </a:r>
            <a:r>
              <a:rPr lang="it-IT" dirty="0"/>
              <a:t> of the </a:t>
            </a:r>
            <a:r>
              <a:rPr lang="it-IT" dirty="0" err="1"/>
              <a:t>matter</a:t>
            </a:r>
            <a:r>
              <a:rPr lang="it-IT" dirty="0"/>
              <a:t>"</a:t>
            </a:r>
          </a:p>
          <a:p>
            <a:pPr>
              <a:defRPr/>
            </a:pPr>
            <a:r>
              <a:rPr lang="it-IT" dirty="0"/>
              <a:t>(Per questi argomenti v. art. "Relatività Ontologica", p. 137 dell'antologia)</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olo 1"/>
          <p:cNvSpPr>
            <a:spLocks noGrp="1"/>
          </p:cNvSpPr>
          <p:nvPr>
            <p:ph type="title"/>
          </p:nvPr>
        </p:nvSpPr>
        <p:spPr/>
        <p:txBody>
          <a:bodyPr>
            <a:normAutofit/>
          </a:bodyPr>
          <a:lstStyle/>
          <a:p>
            <a:r>
              <a:rPr lang="it-IT" dirty="0"/>
              <a:t>Quadro riassuntivo su Carnap e Quine</a:t>
            </a:r>
          </a:p>
        </p:txBody>
      </p:sp>
      <p:sp>
        <p:nvSpPr>
          <p:cNvPr id="3" name="Segnaposto contenuto 2"/>
          <p:cNvSpPr>
            <a:spLocks noGrp="1"/>
          </p:cNvSpPr>
          <p:nvPr>
            <p:ph idx="1"/>
          </p:nvPr>
        </p:nvSpPr>
        <p:spPr/>
        <p:txBody>
          <a:bodyPr>
            <a:normAutofit/>
          </a:bodyPr>
          <a:lstStyle/>
          <a:p>
            <a:pPr>
              <a:defRPr/>
            </a:pPr>
            <a:r>
              <a:rPr lang="it-IT" dirty="0"/>
              <a:t>Carnap. le verità analitiche sono il frutto di convenzioni semantiche (dipendono dalla scelta del linguaggio). Laddove </a:t>
            </a:r>
            <a:r>
              <a:rPr lang="it-IT" dirty="0" err="1"/>
              <a:t>Kant</a:t>
            </a:r>
            <a:r>
              <a:rPr lang="it-IT" dirty="0"/>
              <a:t> vede proposizioni sintetiche a priori vere, Carnap vede (a seconda dei casi) proposizioni analitiche (dovute al linguaggio, confermate qualunque cosa succeda nel mondo) o sintetiche (dovute a fatti del mondo confermate o respinte sulla base dell'esperienza).</a:t>
            </a:r>
          </a:p>
          <a:p>
            <a:pPr>
              <a:defRPr/>
            </a:pPr>
            <a:r>
              <a:rPr lang="it-IT" dirty="0"/>
              <a:t>Quine. L'analiticità dipenderebbe dalla logica e dalla sinonimia, ma la sinonimia non può essere definita e quindi non c'è distinzione analitico- sintetico. Una teoria (sistema di credenze) fronteggia in blocco il tribunale dell'esperienza.</a:t>
            </a:r>
          </a:p>
          <a:p>
            <a:pPr>
              <a:defRPr/>
            </a:pP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giada, giadeite, nefrite</a:t>
            </a:r>
            <a:endParaRPr lang="it-IT" dirty="0"/>
          </a:p>
        </p:txBody>
      </p:sp>
      <p:sp>
        <p:nvSpPr>
          <p:cNvPr id="3" name="Segnaposto contenuto 2"/>
          <p:cNvSpPr>
            <a:spLocks noGrp="1"/>
          </p:cNvSpPr>
          <p:nvPr>
            <p:ph idx="1"/>
          </p:nvPr>
        </p:nvSpPr>
        <p:spPr/>
        <p:txBody>
          <a:bodyPr>
            <a:normAutofit/>
          </a:bodyPr>
          <a:lstStyle/>
          <a:p>
            <a:pPr>
              <a:lnSpc>
                <a:spcPct val="80000"/>
              </a:lnSpc>
            </a:pPr>
            <a:r>
              <a:rPr lang="en-US"/>
              <a:t>Un caso reale paragonabile al caso H2O/XYZ è fornito dalla giada, della quale ci sono 2 varietà: </a:t>
            </a:r>
            <a:r>
              <a:rPr lang="en-US" b="1"/>
              <a:t>giadeite</a:t>
            </a:r>
            <a:r>
              <a:rPr lang="en-US"/>
              <a:t> e </a:t>
            </a:r>
            <a:r>
              <a:rPr lang="en-US" b="1"/>
              <a:t>nefrite</a:t>
            </a:r>
            <a:r>
              <a:rPr lang="en-US"/>
              <a:t> (v. Putnam, "The meaning of 'meaning'  (1973), § </a:t>
            </a:r>
            <a:r>
              <a:rPr lang="en-US" dirty="0"/>
              <a:t>“other </a:t>
            </a:r>
            <a:r>
              <a:rPr lang="en-US"/>
              <a:t>senses”, </a:t>
            </a:r>
            <a:r>
              <a:rPr lang="en-US" i="1"/>
              <a:t>Mind, Language and Reality</a:t>
            </a:r>
            <a:r>
              <a:rPr lang="en-US"/>
              <a:t>, p. 241)</a:t>
            </a:r>
          </a:p>
          <a:p>
            <a:pPr>
              <a:lnSpc>
                <a:spcPct val="80000"/>
              </a:lnSpc>
            </a:pPr>
            <a:r>
              <a:rPr lang="en-US"/>
              <a:t>Nel caso della giada , abbiamo 2 concetti chimici corrispondenti a un unico concetto ordinario.</a:t>
            </a:r>
          </a:p>
          <a:p>
            <a:pPr>
              <a:lnSpc>
                <a:spcPct val="80000"/>
              </a:lnSpc>
            </a:pPr>
            <a:r>
              <a:rPr lang="en-US" altLang="it-IT"/>
              <a:t>giada </a:t>
            </a:r>
            <a:r>
              <a:rPr lang="en-US" altLang="it-IT">
                <a:sym typeface="Symbol" panose="05050102010706020507" pitchFamily="18" charset="2"/>
              </a:rPr>
              <a:t></a:t>
            </a:r>
            <a:r>
              <a:rPr lang="en-US" altLang="it-IT"/>
              <a:t> [giadeite(sodio, alluminio) </a:t>
            </a:r>
            <a:r>
              <a:rPr lang="en-US" altLang="it-IT">
                <a:sym typeface="Symbol" panose="05050102010706020507" pitchFamily="18" charset="2"/>
              </a:rPr>
              <a:t></a:t>
            </a:r>
            <a:r>
              <a:rPr lang="en-US" altLang="it-IT"/>
              <a:t> nefrite (calcio, magnesio, ferro)]</a:t>
            </a:r>
          </a:p>
          <a:p>
            <a:pPr>
              <a:lnSpc>
                <a:spcPct val="80000"/>
              </a:lnSpc>
            </a:pPr>
            <a:r>
              <a:rPr lang="en-US" altLang="it-IT"/>
              <a:t>acqua </a:t>
            </a:r>
            <a:r>
              <a:rPr lang="en-US" altLang="it-IT">
                <a:sym typeface="Symbol" panose="05050102010706020507" pitchFamily="18" charset="2"/>
              </a:rPr>
              <a:t> </a:t>
            </a:r>
            <a:r>
              <a:rPr lang="en-US" altLang="it-IT"/>
              <a:t>[H</a:t>
            </a:r>
            <a:r>
              <a:rPr lang="en-US" altLang="it-IT" baseline="-25000"/>
              <a:t>2</a:t>
            </a:r>
            <a:r>
              <a:rPr lang="en-US" altLang="it-IT"/>
              <a:t>O </a:t>
            </a:r>
            <a:r>
              <a:rPr lang="en-US" altLang="it-IT">
                <a:sym typeface="Symbol" panose="05050102010706020507" pitchFamily="18" charset="2"/>
              </a:rPr>
              <a:t></a:t>
            </a:r>
            <a:r>
              <a:rPr lang="en-US" altLang="it-IT"/>
              <a:t> XYZ]</a:t>
            </a:r>
          </a:p>
          <a:p>
            <a:pPr>
              <a:lnSpc>
                <a:spcPct val="80000"/>
              </a:lnSpc>
            </a:pPr>
            <a:endParaRPr lang="en-US"/>
          </a:p>
        </p:txBody>
      </p:sp>
      <p:sp>
        <p:nvSpPr>
          <p:cNvPr id="4" name="Segnaposto numero diapositiva 3"/>
          <p:cNvSpPr>
            <a:spLocks noGrp="1"/>
          </p:cNvSpPr>
          <p:nvPr>
            <p:ph type="sldNum" sz="quarter" idx="12"/>
          </p:nvPr>
        </p:nvSpPr>
        <p:spPr/>
        <p:txBody>
          <a:bodyPr/>
          <a:lstStyle/>
          <a:p>
            <a:fld id="{10928CE4-E520-4EDD-956F-9C38FCAF6488}" type="slidenum">
              <a:rPr lang="it-IT" smtClean="0"/>
              <a:pPr/>
              <a:t>7</a:t>
            </a:fld>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2776679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zaffiri e rubini</a:t>
            </a:r>
          </a:p>
        </p:txBody>
      </p:sp>
      <p:sp>
        <p:nvSpPr>
          <p:cNvPr id="3" name="Segnaposto contenuto 2"/>
          <p:cNvSpPr>
            <a:spLocks noGrp="1"/>
          </p:cNvSpPr>
          <p:nvPr>
            <p:ph idx="1"/>
          </p:nvPr>
        </p:nvSpPr>
        <p:spPr/>
        <p:txBody>
          <a:bodyPr/>
          <a:lstStyle/>
          <a:p>
            <a:pPr>
              <a:lnSpc>
                <a:spcPct val="80000"/>
              </a:lnSpc>
            </a:pPr>
            <a:r>
              <a:rPr lang="en-US"/>
              <a:t>Ecco due casi in cui, al contrario, 2 concetti ordinari corrispondono a un unico concetto chimico (+ qualcos'altro) (G. Segal, </a:t>
            </a:r>
            <a:r>
              <a:rPr lang="en-US" i="1"/>
              <a:t>A slim book about narrow content</a:t>
            </a:r>
            <a:r>
              <a:rPr lang="en-US"/>
              <a:t>, 2000, p. 130) </a:t>
            </a:r>
          </a:p>
          <a:p>
            <a:pPr>
              <a:lnSpc>
                <a:spcPct val="80000"/>
              </a:lnSpc>
            </a:pPr>
            <a:r>
              <a:rPr lang="en-US"/>
              <a:t>zaffiro </a:t>
            </a:r>
            <a:r>
              <a:rPr lang="en-US">
                <a:sym typeface="Symbol" pitchFamily="18" charset="2"/>
              </a:rPr>
              <a:t></a:t>
            </a:r>
            <a:r>
              <a:rPr lang="en-US"/>
              <a:t> [Al</a:t>
            </a:r>
            <a:r>
              <a:rPr lang="en-US" baseline="-25000"/>
              <a:t>2</a:t>
            </a:r>
            <a:r>
              <a:rPr lang="en-US"/>
              <a:t>O</a:t>
            </a:r>
            <a:r>
              <a:rPr lang="en-US" baseline="-25000"/>
              <a:t>3</a:t>
            </a:r>
            <a:r>
              <a:rPr lang="en-US"/>
              <a:t> &amp; blu]</a:t>
            </a:r>
          </a:p>
          <a:p>
            <a:pPr>
              <a:lnSpc>
                <a:spcPct val="80000"/>
              </a:lnSpc>
            </a:pPr>
            <a:r>
              <a:rPr lang="en-US"/>
              <a:t>Rubino </a:t>
            </a:r>
            <a:r>
              <a:rPr lang="en-US">
                <a:sym typeface="Symbol" pitchFamily="18" charset="2"/>
              </a:rPr>
              <a:t></a:t>
            </a:r>
            <a:r>
              <a:rPr lang="en-US"/>
              <a:t> [Al</a:t>
            </a:r>
            <a:r>
              <a:rPr lang="en-US" baseline="-25000"/>
              <a:t>2</a:t>
            </a:r>
            <a:r>
              <a:rPr lang="en-US"/>
              <a:t>O</a:t>
            </a:r>
            <a:r>
              <a:rPr lang="en-US" baseline="-25000"/>
              <a:t>3</a:t>
            </a:r>
            <a:r>
              <a:rPr lang="en-US"/>
              <a:t> &amp; rosso]</a:t>
            </a:r>
          </a:p>
          <a:p>
            <a:endParaRPr lang="it-IT"/>
          </a:p>
        </p:txBody>
      </p:sp>
    </p:spTree>
    <p:extLst>
      <p:ext uri="{BB962C8B-B14F-4D97-AF65-F5344CB8AC3E}">
        <p14:creationId xmlns:p14="http://schemas.microsoft.com/office/powerpoint/2010/main" val="2292018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a:t>Abbiamo visto che l'argomento della terra gemella ci dice che il senso di "acqua" non può essere contemporaneamente (i) capace di determinare il referente e (ii) qualcosa che "sta nella mente"</a:t>
            </a:r>
          </a:p>
          <a:p>
            <a:r>
              <a:rPr lang="it-IT"/>
              <a:t>Vediamo adesso un altro argomento ...</a:t>
            </a:r>
          </a:p>
        </p:txBody>
      </p:sp>
    </p:spTree>
    <p:extLst>
      <p:ext uri="{BB962C8B-B14F-4D97-AF65-F5344CB8AC3E}">
        <p14:creationId xmlns:p14="http://schemas.microsoft.com/office/powerpoint/2010/main" val="14551738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TotalTime>
  <Words>4751</Words>
  <Application>Microsoft Office PowerPoint</Application>
  <PresentationFormat>Widescreen</PresentationFormat>
  <Paragraphs>340</Paragraphs>
  <Slides>64</Slides>
  <Notes>49</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64</vt:i4>
      </vt:variant>
    </vt:vector>
  </HeadingPairs>
  <TitlesOfParts>
    <vt:vector size="69" baseType="lpstr">
      <vt:lpstr>Arial</vt:lpstr>
      <vt:lpstr>Calibri</vt:lpstr>
      <vt:lpstr>Calibri Light</vt:lpstr>
      <vt:lpstr>Symbol</vt:lpstr>
      <vt:lpstr>Tema di Office</vt:lpstr>
      <vt:lpstr>Fil Ling 22-23</vt:lpstr>
      <vt:lpstr>Presentazione standard di PowerPoint</vt:lpstr>
      <vt:lpstr>TERMINI GENERALI E PUTNAM </vt:lpstr>
      <vt:lpstr>I termini generali</vt:lpstr>
      <vt:lpstr>Putnam sui termini generali</vt:lpstr>
      <vt:lpstr>argomento della terra gemella</vt:lpstr>
      <vt:lpstr>giada, giadeite, nefrite</vt:lpstr>
      <vt:lpstr>zaffiri e rubini</vt:lpstr>
      <vt:lpstr>Presentazione standard di PowerPoint</vt:lpstr>
      <vt:lpstr>divisione del lavoro linguistico</vt:lpstr>
      <vt:lpstr>contenuto ampio e stretto</vt:lpstr>
      <vt:lpstr>Aspetto deittico</vt:lpstr>
      <vt:lpstr>il significato</vt:lpstr>
      <vt:lpstr>Presentazione standard di PowerPoint</vt:lpstr>
      <vt:lpstr>Un modo di intendere l'approccio di Putnam</vt:lpstr>
      <vt:lpstr>olmo/faggio</vt:lpstr>
      <vt:lpstr>natura del concetto oggettivo</vt:lpstr>
      <vt:lpstr>Referente</vt:lpstr>
      <vt:lpstr>H20 vs. XYZ</vt:lpstr>
      <vt:lpstr>come effettivamante usiamo "giada"</vt:lpstr>
      <vt:lpstr>o "jade"</vt:lpstr>
      <vt:lpstr>Un senso con 2 referenti</vt:lpstr>
      <vt:lpstr>Kant e Carnap su analitico/sintetico</vt:lpstr>
      <vt:lpstr>Analitico/sintetico</vt:lpstr>
      <vt:lpstr>Sommario introduttivo</vt:lpstr>
      <vt:lpstr>Razionalismo vs. empirismo (SKIP)</vt:lpstr>
      <vt:lpstr>Giudizi analitici (veri)</vt:lpstr>
      <vt:lpstr>Altri esempi di Kant (SKIP)</vt:lpstr>
      <vt:lpstr>Giudizi sintetici (veri)</vt:lpstr>
      <vt:lpstr>Giudizi a priori (SKIP)</vt:lpstr>
      <vt:lpstr>Giudizi a posteriori (SKIP)</vt:lpstr>
      <vt:lpstr>Analitico, a priori, necessario</vt:lpstr>
      <vt:lpstr>Giudizi sintetici a priori</vt:lpstr>
      <vt:lpstr>sommario introduttivo su Carnap</vt:lpstr>
      <vt:lpstr>Frege e Carnap</vt:lpstr>
      <vt:lpstr>Carnap su Frege (SKIP)</vt:lpstr>
      <vt:lpstr>(SKIP)</vt:lpstr>
      <vt:lpstr>Neo-empiristi logici (circolo di Vienna) (SKIP)</vt:lpstr>
      <vt:lpstr>Carnap</vt:lpstr>
      <vt:lpstr> Carnap (cont.)</vt:lpstr>
      <vt:lpstr>Carnap (cont.)</vt:lpstr>
      <vt:lpstr>Carnap (cont.)</vt:lpstr>
      <vt:lpstr>Carnap (cont.)</vt:lpstr>
      <vt:lpstr>Carnap (cont.)</vt:lpstr>
      <vt:lpstr>Carnap (cont.)</vt:lpstr>
      <vt:lpstr>Carnap (cont.)</vt:lpstr>
      <vt:lpstr>Carnap (fine)</vt:lpstr>
      <vt:lpstr>Carnap (fine)</vt:lpstr>
      <vt:lpstr>Quine</vt:lpstr>
      <vt:lpstr>Sommario introduttivo su Quine</vt:lpstr>
      <vt:lpstr>Quine</vt:lpstr>
      <vt:lpstr>Critica al primo dogma</vt:lpstr>
      <vt:lpstr>Tentativo di definizione</vt:lpstr>
      <vt:lpstr>Presentazione standard di PowerPoint</vt:lpstr>
      <vt:lpstr>Presentazione standard di PowerPoint</vt:lpstr>
      <vt:lpstr>Presentazione standard di PowerPoint</vt:lpstr>
      <vt:lpstr>Presentazione standard di PowerPoint</vt:lpstr>
      <vt:lpstr>il secondo dogma</vt:lpstr>
      <vt:lpstr>Olismo epistemologico</vt:lpstr>
      <vt:lpstr>Olismo del significato</vt:lpstr>
      <vt:lpstr>Indeterminatezza della traduzione</vt:lpstr>
      <vt:lpstr>Gavagai</vt:lpstr>
      <vt:lpstr>Relatività ontologica</vt:lpstr>
      <vt:lpstr>Quadro riassuntivo su Carnap e Quine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 Ling 22-23</dc:title>
  <dc:creator>Francesco Orilia</dc:creator>
  <cp:lastModifiedBy>Francesco Orilia</cp:lastModifiedBy>
  <cp:revision>4</cp:revision>
  <dcterms:created xsi:type="dcterms:W3CDTF">2023-11-19T12:03:26Z</dcterms:created>
  <dcterms:modified xsi:type="dcterms:W3CDTF">2023-11-25T08:36:40Z</dcterms:modified>
</cp:coreProperties>
</file>