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25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6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190A7-4AB8-48FB-B0B3-71FDC208E1E4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3F3D-A95B-4316-A4AA-FC68FC285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20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F9A96-0858-42EE-BA26-4E6CF2971E30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3538" y="684213"/>
            <a:ext cx="6094412" cy="34290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13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ED56E-0E1D-42DB-A7A8-723C501FA0F8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976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379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410B35-AEE3-4FDB-A4CF-9B42A9E8A92E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71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902D6-EE08-4E38-95CF-9D1025D9FA27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3078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482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6DAAFE-6D7B-44C5-BF5A-B01DCB369287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5895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902D6-EE08-4E38-95CF-9D1025D9FA27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52204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902D6-EE08-4E38-95CF-9D1025D9FA27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2787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902D6-EE08-4E38-95CF-9D1025D9FA27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991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686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117144-62D8-4177-A8E4-54B2D88C7A9B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928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686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117144-62D8-4177-A8E4-54B2D88C7A9B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7540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584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428535-A7B3-4FFC-B729-B29786F72FDB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8715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6BACC0-4B63-4226-8901-B5BAE5042165}" type="slidenum">
              <a:rPr lang="it-IT" altLang="it-IT"/>
              <a:pPr eaLnBrk="1" hangingPunct="1">
                <a:spcBef>
                  <a:spcPct val="0"/>
                </a:spcBef>
              </a:pPr>
              <a:t>4</a:t>
            </a:fld>
            <a:endParaRPr lang="it-IT" altLang="it-IT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1469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902D6-EE08-4E38-95CF-9D1025D9FA27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728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943AAF-CB0B-4238-A5F6-8C3F6E02FAFE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632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3D7E8-38DC-41E3-953B-EB42A71C33FE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18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D71B4C-F6E9-4076-82CA-120336058A28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39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08B91-BC5C-47E8-8812-13BE8F850EA6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/>
              <a:t>Castaneda, </a:t>
            </a:r>
            <a:r>
              <a:rPr lang="it-IT" i="1"/>
              <a:t>Thinking and Doing</a:t>
            </a:r>
            <a:r>
              <a:rPr lang="it-IT"/>
              <a:t>, p. 64, popone dei principi analoghi alle massime della quantità e della relazione, ma li fa risalire a un articolo di Sellars del 1954, per quanto citi Grice (nota 1, p. 9O), il cui articolo “Logic and Conversation” è successivo (1975).</a:t>
            </a:r>
          </a:p>
          <a:p>
            <a:pPr eaLnBrk="1" hangingPunct="1"/>
            <a:endParaRPr lang="it-IT"/>
          </a:p>
          <a:p>
            <a:pPr eaLnBrk="1" hangingPunct="1"/>
            <a:r>
              <a:rPr lang="it-IT"/>
              <a:t>Castaneda esprime la massima della quantità in questo modo, ceteris paribus, scegliere di asserire una proposizione più forte P, piuttosto che una più debole Q, dove P è più forte di Q se P implica logicamente Q, ma non viceversa.</a:t>
            </a:r>
          </a:p>
          <a:p>
            <a:pPr eaLnBrk="1" hangingPunct="1"/>
            <a:endParaRPr lang="it-IT"/>
          </a:p>
          <a:p>
            <a:pPr eaLnBrk="1" hangingPunct="1"/>
            <a:r>
              <a:rPr lang="it-IT"/>
              <a:t>Riguardo alla quarta sottomassima del modo, Grice dice più sinteticamente: “be orderly”. Levinson  2000, p. 19, es. (9), sembra interpretarla nel modo qui indicatoper derivare un’implicatura sull’ordine temporale degli eventi dall’ordine dei congiunti in una congiunzione.</a:t>
            </a:r>
          </a:p>
        </p:txBody>
      </p:sp>
    </p:spTree>
    <p:extLst>
      <p:ext uri="{BB962C8B-B14F-4D97-AF65-F5344CB8AC3E}">
        <p14:creationId xmlns:p14="http://schemas.microsoft.com/office/powerpoint/2010/main" val="4117568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3BC1D2-8305-4F55-897F-49B9E8691B03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099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197E8A-D0B9-4DD0-8163-6C2B63F7D4BC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59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48C30-21E2-48F6-A18D-E41C5E94DB2E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3044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E2A9C0-2EE0-4388-BF91-EACB95577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816C49-7180-4A21-A7FB-BAFF281E2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E5985B-0E8E-473E-859D-842590747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B6AD5-32FE-4337-8891-653E41078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244D6B-6038-42F5-BBA7-3B443B52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79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D2F038-504C-49FD-A96E-785BAF384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0C92B2-E29C-477B-AABA-24C87647E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54DAD5-61A5-4276-9CBD-EE2EBDDBD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4F9FD5-FB6C-4992-8021-047D69B41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734D8B-0EDD-4081-A2D4-B0F8E8AC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75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67F37F-C0AB-4DEE-A0F7-23FDEB74A4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56EDA5-0D94-4B6A-BD19-72A12D715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8119F4-FA9B-4DC7-AEA9-D2F65205B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BECC85-E58B-40A0-B1EC-84AAC021C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626BAC-78C6-410F-ACB2-D43D1ED17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221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F46FBB-EA5A-45CC-B192-3289155C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559B6-3B86-42B8-8196-C9C7E7FB5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A044DC-2ADA-4F8F-B77C-704B51D8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EA95F7-164E-415C-ADC5-5F2698B2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065B98-C352-4675-BCCD-20E1D4FB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85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80751-BD28-4A81-B65F-D36BAB217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7AFBC5-79E2-4D33-8018-BBAA8D614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959316-29C3-456B-8F0A-D9093D96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66AE3F-D7D0-4ADE-A83F-DF1CEC327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2E56BE-F789-4245-BD59-1F36DDAD6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232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9A6E2-1F44-41D2-B7F6-79E4FEF10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A9D8D6-BD96-4828-9F9A-29B53EFAAC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AFC4BB2-0C31-43B0-B568-90D38CF17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3F544E-E2D4-4891-A9EF-D1CB5C79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830FCB-3E9E-4AC2-8A45-746A878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C291F7-0A25-4A1E-9AA4-CC30EA01E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028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EF7E88-AAD8-46C1-9864-7FE2F2AB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199FD25-E747-4C23-B3D9-F8C3C3345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A8BB50C-9E4A-4FCF-A72F-C19918106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000735-8135-4991-9616-5B3F9066D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11EA907-C559-43DF-AF91-29943F6DF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7637F63-58C1-46CB-8D63-4618473B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FDA6297-1F9D-4C1B-B268-0F5F994C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78C162C-0C43-414A-8CE9-C0C9017CB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41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E9427A-5909-415E-BA10-9196B712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B7CE733-ABA5-4D90-BEAD-77789B8A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F6EBBB-7A47-479E-8959-8078085E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59CA19A-A98D-4814-B11B-A3FACA1D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47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C8F8D1A-3167-4191-9965-269BF023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7752C1C-A82A-4311-AC68-0832B7E7F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2A38150-16F9-47F0-AB72-283DF757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261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E33084-3030-453E-936E-8C07ADC27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CD4D76-E5C9-45D3-B3B5-1CB6A0BD2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FF44B0-9B0A-416A-B69A-0141D347A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BBB484-0B38-4EB7-9BA1-2BA1338C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89EA6ED-4427-4ED7-917F-EEEA7AE7D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88D35D-2E1A-4D18-AC49-1424E2D8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48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609FD-188D-4E7E-9ECD-6549A82F2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DF5BC3A-1956-4F79-B566-A54FDD517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BB54454-4AB3-47F0-832C-DB915F658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42F0A5-5382-41CD-9D61-991A36ABC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64D6FC-7EC3-48C7-81B8-0C95F483D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9107CE-D4D8-47DB-A113-BBA01121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672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FCCC829-70D0-4247-BA85-51A7061F7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C85A97-67F6-4030-92BE-FC3B2C30B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24E5D1-8BF7-4EB0-97BC-57918D942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2CD9-8DA9-42FF-B5B9-096C05CBDA7B}" type="datetimeFigureOut">
              <a:rPr lang="it-IT" smtClean="0"/>
              <a:t>04/12/2023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FC97E0-4618-47A9-88AB-93634E3D2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1D4D8A-A985-411F-81F4-034F5D11A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9D1D-7C08-4768-A494-85994961FE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048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C9DD01-5A39-43AD-AD98-C5F5DD07C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BD772CF-5B75-4427-B913-3B257CB32B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29-30</a:t>
            </a:r>
          </a:p>
        </p:txBody>
      </p:sp>
    </p:spTree>
    <p:extLst>
      <p:ext uri="{BB962C8B-B14F-4D97-AF65-F5344CB8AC3E}">
        <p14:creationId xmlns:p14="http://schemas.microsoft.com/office/powerpoint/2010/main" val="3867596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3500"/>
              <a:t>Principio di Benevolenza o Carità (</a:t>
            </a:r>
            <a:r>
              <a:rPr lang="it-IT" sz="3500">
                <a:hlinkClick r:id="rId3" action="ppaction://hlinksldjump"/>
              </a:rPr>
              <a:t>Quine, Davidson</a:t>
            </a:r>
            <a:r>
              <a:rPr lang="it-IT" sz="3500"/>
              <a:t>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t-IT"/>
              <a:t>Interpretare ciò che dice l’interlocutore in modo da massimizzarne la  verità, la razionalità e la sensatezza (ossia in modo che risulti, per quanto possibile, conforme al principio di cooperazione e alle massime conversazionali).</a:t>
            </a:r>
          </a:p>
        </p:txBody>
      </p:sp>
      <p:sp>
        <p:nvSpPr>
          <p:cNvPr id="7170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42112842-DAEF-475A-B6ED-AF132A888718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59529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/>
              <a:t>Che cosa intendiamo per "implicatura conversazionale"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t-IT"/>
              <a:t>Possiamo intendere 3 cose.</a:t>
            </a:r>
          </a:p>
          <a:p>
            <a:pPr eaLnBrk="1" hangingPunct="1"/>
            <a:r>
              <a:rPr lang="it-IT"/>
              <a:t>Vedi (1), (2), (3) dell'esempio nella diapositiva successiva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AF4AAC8E-A589-4782-AAEE-062A12CCE998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515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Implicatura Conversazionale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None/>
            </a:pPr>
            <a:r>
              <a:rPr lang="it-IT" sz="2000" dirty="0"/>
              <a:t>ESEMPIO</a:t>
            </a:r>
          </a:p>
          <a:p>
            <a:pPr marL="533400" indent="-533400">
              <a:lnSpc>
                <a:spcPct val="80000"/>
              </a:lnSpc>
              <a:buNone/>
            </a:pPr>
            <a:endParaRPr lang="it-IT" sz="2000" dirty="0"/>
          </a:p>
          <a:p>
            <a:pPr marL="533400" indent="-533400">
              <a:lnSpc>
                <a:spcPct val="80000"/>
              </a:lnSpc>
              <a:buNone/>
            </a:pPr>
            <a:r>
              <a:rPr lang="it-IT" sz="2000" dirty="0"/>
              <a:t>Rossana: “Nino ha una ragazza?”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it-IT" sz="2000" dirty="0"/>
              <a:t>Vittorio: “Di recente va spesso a New York” [Proposizione P1]</a:t>
            </a:r>
          </a:p>
          <a:p>
            <a:pPr marL="533400" indent="-533400">
              <a:lnSpc>
                <a:spcPct val="80000"/>
              </a:lnSpc>
            </a:pPr>
            <a:r>
              <a:rPr lang="it-IT" sz="2000" dirty="0"/>
              <a:t>(1) </a:t>
            </a:r>
            <a:r>
              <a:rPr lang="it-IT" sz="2000" b="1" dirty="0"/>
              <a:t>Proposizione P2, </a:t>
            </a:r>
            <a:r>
              <a:rPr lang="it-IT" sz="2000" dirty="0"/>
              <a:t>Nino ha una ragazza a New York,  che il ricevente (tipico) può inferire </a:t>
            </a:r>
            <a:r>
              <a:rPr lang="it-IT" sz="2000" i="1" dirty="0" err="1"/>
              <a:t>abduttivamente</a:t>
            </a:r>
            <a:r>
              <a:rPr lang="it-IT" sz="2000" i="1" dirty="0"/>
              <a:t> </a:t>
            </a:r>
            <a:r>
              <a:rPr lang="it-IT" sz="2000" dirty="0"/>
              <a:t>da</a:t>
            </a:r>
            <a:r>
              <a:rPr lang="it-IT" sz="2000" i="1" dirty="0"/>
              <a:t> </a:t>
            </a:r>
            <a:r>
              <a:rPr lang="it-IT" sz="2000" dirty="0"/>
              <a:t>certe assunzioni (v. prossima diapositiva)</a:t>
            </a:r>
          </a:p>
          <a:p>
            <a:pPr marL="533400" indent="-533400">
              <a:lnSpc>
                <a:spcPct val="80000"/>
              </a:lnSpc>
            </a:pPr>
            <a:r>
              <a:rPr lang="it-IT" sz="2000" dirty="0"/>
              <a:t>(2) </a:t>
            </a:r>
            <a:r>
              <a:rPr lang="it-IT" sz="2000" b="1" dirty="0"/>
              <a:t>La relazione logico-pragmatica, P1+&gt;P2</a:t>
            </a:r>
            <a:r>
              <a:rPr lang="it-IT" sz="2000" dirty="0"/>
              <a:t>, che lega P1 [</a:t>
            </a:r>
            <a:r>
              <a:rPr lang="it-IT" sz="2000" dirty="0" err="1"/>
              <a:t>implicans</a:t>
            </a:r>
            <a:r>
              <a:rPr lang="it-IT" sz="2000" dirty="0"/>
              <a:t>] a P2 [</a:t>
            </a:r>
            <a:r>
              <a:rPr lang="it-IT" sz="2000" dirty="0" err="1"/>
              <a:t>implicatum</a:t>
            </a:r>
            <a:r>
              <a:rPr lang="it-IT" sz="2000" dirty="0"/>
              <a:t>] (nel contesto dato).</a:t>
            </a:r>
          </a:p>
          <a:p>
            <a:pPr marL="533400" indent="-533400">
              <a:lnSpc>
                <a:spcPct val="80000"/>
              </a:lnSpc>
            </a:pPr>
            <a:r>
              <a:rPr lang="it-IT" sz="2000" dirty="0"/>
              <a:t>(3) </a:t>
            </a:r>
            <a:r>
              <a:rPr lang="it-IT" sz="2000" b="1" dirty="0"/>
              <a:t>L’atto dell’inferire P2 da P1</a:t>
            </a:r>
            <a:r>
              <a:rPr lang="it-IT" sz="2000" dirty="0"/>
              <a:t>.</a:t>
            </a:r>
          </a:p>
          <a:p>
            <a:pPr marL="533400" indent="-533400">
              <a:lnSpc>
                <a:spcPct val="80000"/>
              </a:lnSpc>
              <a:buNone/>
            </a:pPr>
            <a:endParaRPr lang="it-IT" sz="2000" dirty="0"/>
          </a:p>
        </p:txBody>
      </p:sp>
      <p:sp>
        <p:nvSpPr>
          <p:cNvPr id="10242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7B9B9E96-E09A-4528-B16B-F1419AFBC2E4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4958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abduzione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dirty="0"/>
              <a:t>(1) B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dirty="0"/>
              <a:t>(2) A spiega B</a:t>
            </a:r>
          </a:p>
          <a:p>
            <a:pPr>
              <a:lnSpc>
                <a:spcPct val="80000"/>
              </a:lnSpc>
              <a:buNone/>
            </a:pPr>
            <a:r>
              <a:rPr lang="it-IT" sz="1800" dirty="0"/>
              <a:t>QUINDI (presumibilmente, assumendo che altre ipotesi esplicative siano meno plausibili)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dirty="0"/>
              <a:t>(3) 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800" dirty="0"/>
              <a:t>Nel nostro caso, </a:t>
            </a:r>
          </a:p>
          <a:p>
            <a:pPr>
              <a:lnSpc>
                <a:spcPct val="80000"/>
              </a:lnSpc>
              <a:buNone/>
            </a:pPr>
            <a:r>
              <a:rPr lang="it-IT" sz="1800" dirty="0"/>
              <a:t>      B = </a:t>
            </a:r>
            <a:r>
              <a:rPr lang="it-IT" sz="1800" b="1" dirty="0"/>
              <a:t>il parlante ha asserito P1 [Nino va a </a:t>
            </a:r>
            <a:r>
              <a:rPr lang="it-IT" sz="1800" b="1" dirty="0" err="1"/>
              <a:t>NY</a:t>
            </a:r>
            <a:r>
              <a:rPr lang="it-IT" sz="1800" b="1" dirty="0"/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it-IT" sz="1800" dirty="0"/>
              <a:t>      A = </a:t>
            </a:r>
            <a:r>
              <a:rPr lang="it-IT" sz="1800" b="1" dirty="0"/>
              <a:t>il parlante (cooperante) asserisce implicitamente e vuol fare intendere P2 [Nino ha una ragazza a </a:t>
            </a:r>
            <a:r>
              <a:rPr lang="it-IT" sz="1800" b="1" dirty="0" err="1"/>
              <a:t>NY</a:t>
            </a:r>
            <a:r>
              <a:rPr lang="it-IT" sz="1800" b="1" dirty="0"/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it-IT" sz="1800" b="1" dirty="0"/>
              <a:t>		P1+&gt;P2</a:t>
            </a:r>
            <a:endParaRPr lang="it-IT" sz="1800" dirty="0"/>
          </a:p>
        </p:txBody>
      </p:sp>
      <p:sp>
        <p:nvSpPr>
          <p:cNvPr id="11266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E0F2DA23-5A14-464D-A803-C7DFF27A357C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95318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tipi di </a:t>
            </a:r>
            <a:r>
              <a:rPr lang="it-IT" dirty="0" err="1"/>
              <a:t>implicatura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Distingueremo 3 tipi di </a:t>
            </a:r>
            <a:r>
              <a:rPr lang="it-IT" dirty="0" err="1"/>
              <a:t>implicatura</a:t>
            </a:r>
            <a:endParaRPr lang="it-IT" dirty="0"/>
          </a:p>
          <a:p>
            <a:r>
              <a:rPr lang="it-IT" dirty="0"/>
              <a:t>(1) </a:t>
            </a:r>
            <a:r>
              <a:rPr lang="it-IT" b="1" dirty="0"/>
              <a:t>standard: una massima </a:t>
            </a:r>
            <a:r>
              <a:rPr lang="it-IT" b="1" i="1" dirty="0"/>
              <a:t>sembra </a:t>
            </a:r>
            <a:r>
              <a:rPr lang="it-IT" b="1" dirty="0"/>
              <a:t>violata </a:t>
            </a:r>
            <a:r>
              <a:rPr lang="it-IT" dirty="0"/>
              <a:t>(nella terminologia di </a:t>
            </a:r>
            <a:r>
              <a:rPr lang="it-IT" dirty="0" err="1"/>
              <a:t>Levinson</a:t>
            </a:r>
            <a:r>
              <a:rPr lang="it-IT" dirty="0"/>
              <a:t>; Sbisà la chiama "di prevenzione", perché nell'assumere che ci sia questa </a:t>
            </a:r>
            <a:r>
              <a:rPr lang="it-IT" dirty="0" err="1"/>
              <a:t>implicatura</a:t>
            </a:r>
            <a:r>
              <a:rPr lang="it-IT" dirty="0"/>
              <a:t> preveniamo l'idea che una certa massima sia stata violata)</a:t>
            </a:r>
          </a:p>
          <a:p>
            <a:r>
              <a:rPr lang="it-IT" dirty="0"/>
              <a:t>(2) </a:t>
            </a:r>
            <a:r>
              <a:rPr lang="it-IT" b="1" dirty="0"/>
              <a:t>da sfruttamento: una massima è apertamente violata per generare un’</a:t>
            </a:r>
            <a:r>
              <a:rPr lang="it-IT" b="1" dirty="0" err="1"/>
              <a:t>implicatura</a:t>
            </a:r>
            <a:r>
              <a:rPr lang="it-IT" b="1" dirty="0"/>
              <a:t> </a:t>
            </a:r>
            <a:r>
              <a:rPr lang="it-IT" dirty="0"/>
              <a:t>("di riparazione" nella terminologia di Sbisà)</a:t>
            </a:r>
          </a:p>
          <a:p>
            <a:r>
              <a:rPr lang="it-IT" dirty="0"/>
              <a:t>(3) </a:t>
            </a:r>
            <a:r>
              <a:rPr lang="it-IT" b="1" dirty="0"/>
              <a:t>da conflitto: una massima è violata per non violarne un’altra </a:t>
            </a:r>
            <a:r>
              <a:rPr lang="it-IT" dirty="0"/>
              <a:t>(classificate a parte in questo modo da </a:t>
            </a:r>
            <a:r>
              <a:rPr lang="it-IT" dirty="0" err="1"/>
              <a:t>Grice</a:t>
            </a:r>
            <a:r>
              <a:rPr lang="it-IT" dirty="0"/>
              <a:t>, ma, secondo Sbisà, p. 100, riconducibili a (1) o (2))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A61E0F-323B-474F-AD04-C30E09968ADB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901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3500" dirty="0" err="1"/>
              <a:t>Implicatura</a:t>
            </a:r>
            <a:r>
              <a:rPr lang="it-IT" sz="3500" dirty="0"/>
              <a:t> standard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dirty="0"/>
              <a:t>il ricevente assume che tutte le massime sono osservate, ma fa leva in particolare su una certa massima utilizzando il fatto che </a:t>
            </a:r>
            <a:r>
              <a:rPr lang="it-IT" sz="2000" i="1" dirty="0"/>
              <a:t>sembra</a:t>
            </a:r>
            <a:r>
              <a:rPr lang="it-IT" sz="2000" dirty="0"/>
              <a:t> violata e assumendo che invece non lo è.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/>
              <a:t>ESEMPIO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Giovanni: “ho finito le sigarette”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Maria: “c’è un bar dietro l’angolo” (P1)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 err="1"/>
              <a:t>Implicatura</a:t>
            </a:r>
            <a:r>
              <a:rPr lang="it-IT" sz="2000" dirty="0"/>
              <a:t>: il bar vende sigarette (P2).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Il parlante fa leva sulla relazione (come nell'es. precedente con Rossana e Vittorio). Apparentemente P1 non è pertinente (specialmente per chi non sa che i bar vendono sigarette), ma lo diventa assumendo che il bar vende sigarette: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P1 +&gt; P2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000" dirty="0"/>
          </a:p>
        </p:txBody>
      </p:sp>
      <p:sp>
        <p:nvSpPr>
          <p:cNvPr id="12290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7BBA9D4E-7A55-4D2C-92DD-FDBCDFD91BA5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25437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Altro esempio di </a:t>
            </a:r>
            <a:r>
              <a:rPr lang="it-IT" dirty="0" err="1"/>
              <a:t>implicatura</a:t>
            </a:r>
            <a:r>
              <a:rPr lang="it-IT" dirty="0"/>
              <a:t> standard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Marta: chi ha commesso il furto?</a:t>
            </a:r>
          </a:p>
          <a:p>
            <a:r>
              <a:rPr lang="it-IT" dirty="0"/>
              <a:t>Giovanni: non è </a:t>
            </a:r>
            <a:r>
              <a:rPr lang="it-IT"/>
              <a:t>stato Giorgio (P1)</a:t>
            </a:r>
          </a:p>
          <a:p>
            <a:r>
              <a:rPr lang="it-IT"/>
              <a:t>(P1) +&gt; ?</a:t>
            </a:r>
            <a:endParaRPr lang="it-IT" dirty="0"/>
          </a:p>
          <a:p>
            <a:r>
              <a:rPr lang="it-IT" dirty="0"/>
              <a:t>Si noti che una frase negativa come "Giorgio non ha commesso il furto" (P1), è molto meno informativa di frasi positive come per es. "Tommaso ha commesso il furto", "Mario ha commesso il furto ", ecc. </a:t>
            </a:r>
          </a:p>
          <a:p>
            <a:r>
              <a:rPr lang="it-IT" dirty="0"/>
              <a:t>Le frasi positive individuano un certo stato di cose, mentre quella negativa si limita ad escluderne uno (che Giorgio è autore del furto)</a:t>
            </a:r>
          </a:p>
          <a:p>
            <a:r>
              <a:rPr lang="it-IT" dirty="0"/>
              <a:t>Potrebbe sembrare quindi che sia violata la massima della quantità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A61E0F-323B-474F-AD04-C30E09968ADB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379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(</a:t>
            </a:r>
            <a:r>
              <a:rPr lang="it-IT" dirty="0" err="1"/>
              <a:t>cont</a:t>
            </a:r>
            <a:r>
              <a:rPr lang="it-IT" dirty="0"/>
              <a:t>.)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Una frase negativa, data la sua ridotta </a:t>
            </a:r>
            <a:r>
              <a:rPr lang="it-IT" dirty="0" err="1"/>
              <a:t>informatività</a:t>
            </a:r>
            <a:r>
              <a:rPr lang="it-IT" dirty="0"/>
              <a:t>, può evidenziare la necessità di SMENTIRE la corrispondente frase positiva (Sbisà, p. 140)</a:t>
            </a:r>
          </a:p>
          <a:p>
            <a:r>
              <a:rPr lang="it-IT" dirty="0"/>
              <a:t>Per es. si supponga questo contesto: diverse persone hanno accusato Giorgio di avere commesso  il furto e Giovanni vuole smentire ciò per lasciare intendere che queste accuse sono ingiustificate.</a:t>
            </a:r>
          </a:p>
          <a:p>
            <a:r>
              <a:rPr lang="it-IT" dirty="0"/>
              <a:t>Giovanni fa leva sulla massima della quantità (perché dà un'informazione che, in quanto negativa, può apparire incompleta) ...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A61E0F-323B-474F-AD04-C30E09968AD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405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(</a:t>
            </a:r>
            <a:r>
              <a:rPr lang="it-IT" dirty="0" err="1"/>
              <a:t>cont</a:t>
            </a:r>
            <a:r>
              <a:rPr lang="it-IT" dirty="0"/>
              <a:t>.)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/>
              <a:t>Giovanni genera così questa </a:t>
            </a:r>
            <a:r>
              <a:rPr lang="it-IT" dirty="0" err="1"/>
              <a:t>implicatura</a:t>
            </a:r>
            <a:r>
              <a:rPr lang="it-IT" dirty="0"/>
              <a:t>:</a:t>
            </a:r>
          </a:p>
          <a:p>
            <a:r>
              <a:rPr lang="it-IT"/>
              <a:t>(P1) Giorgio </a:t>
            </a:r>
            <a:r>
              <a:rPr lang="it-IT" dirty="0"/>
              <a:t>non ha commesso il furto </a:t>
            </a:r>
            <a:r>
              <a:rPr lang="it-IT"/>
              <a:t>+&gt; </a:t>
            </a:r>
          </a:p>
          <a:p>
            <a:pPr marL="0" indent="0">
              <a:buNone/>
            </a:pPr>
            <a:r>
              <a:rPr lang="it-IT"/>
              <a:t>   (P2) ci </a:t>
            </a:r>
            <a:r>
              <a:rPr lang="it-IT" dirty="0"/>
              <a:t>sono persone che mentono accusando Giorgio del furto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A61E0F-323B-474F-AD04-C30E09968AD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730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Implicatura da sfruttamento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dirty="0"/>
              <a:t>Il ricevente assume che una massima è stata violata apertamente per generare un’</a:t>
            </a:r>
            <a:r>
              <a:rPr lang="it-IT" sz="2000" dirty="0" err="1"/>
              <a:t>implicatura</a:t>
            </a:r>
            <a:r>
              <a:rPr lang="it-IT" sz="20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/>
              <a:t> ESEMPIO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Mario: “Giovanni ha rivelato il mio segreto alle ditte  rivali”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Marta: “Che amico!” (P1 = Giovanni è un amico di Mario)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     </a:t>
            </a:r>
            <a:r>
              <a:rPr lang="it-IT" sz="2000" dirty="0" err="1"/>
              <a:t>Implicatura</a:t>
            </a:r>
            <a:r>
              <a:rPr lang="it-IT" sz="2000" dirty="0"/>
              <a:t>: Giovanni si è comportato immoralmente (P2)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       Il ricevente assume (per il pr. di benevolenza) che la qualità  è stata violata (Giovanni si è     rivelato un falso amico) per  affermare P2 </a:t>
            </a:r>
            <a:r>
              <a:rPr lang="it-IT" sz="2000" i="1" dirty="0"/>
              <a:t>con ironia:</a:t>
            </a:r>
            <a:endParaRPr lang="it-IT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               P1 +&gt; P2</a:t>
            </a:r>
          </a:p>
          <a:p>
            <a:pPr eaLnBrk="1" hangingPunct="1">
              <a:lnSpc>
                <a:spcPct val="80000"/>
              </a:lnSpc>
            </a:pPr>
            <a:endParaRPr lang="it-IT" sz="2000" dirty="0"/>
          </a:p>
          <a:p>
            <a:pPr eaLnBrk="1" hangingPunct="1">
              <a:lnSpc>
                <a:spcPct val="80000"/>
              </a:lnSpc>
            </a:pPr>
            <a:endParaRPr lang="it-IT" sz="2000" dirty="0"/>
          </a:p>
        </p:txBody>
      </p:sp>
      <p:sp>
        <p:nvSpPr>
          <p:cNvPr id="14338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CB332C34-5E9C-4612-8317-36997DC141C8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72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3105F-0383-44D2-948C-A6BDF7DAD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FE635E-925D-4DE8-B3E6-0F833412B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29-30</a:t>
            </a:r>
          </a:p>
          <a:p>
            <a:r>
              <a:rPr lang="it-IT" dirty="0"/>
              <a:t>30 novembre 2023</a:t>
            </a:r>
          </a:p>
        </p:txBody>
      </p:sp>
    </p:spTree>
    <p:extLst>
      <p:ext uri="{BB962C8B-B14F-4D97-AF65-F5344CB8AC3E}">
        <p14:creationId xmlns:p14="http://schemas.microsoft.com/office/powerpoint/2010/main" val="2702580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 err="1"/>
              <a:t>Implicatura</a:t>
            </a:r>
            <a:r>
              <a:rPr lang="it-IT" dirty="0"/>
              <a:t> da sfruttamento (ii)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dirty="0"/>
              <a:t>Il ricevente assume che una massima è stata violata apertamente per generare un’</a:t>
            </a:r>
            <a:r>
              <a:rPr lang="it-IT" sz="2000" dirty="0" err="1"/>
              <a:t>implicatura</a:t>
            </a:r>
            <a:r>
              <a:rPr lang="it-IT" sz="20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/>
              <a:t> ESEMPIO (</a:t>
            </a:r>
            <a:r>
              <a:rPr lang="it-IT" sz="2000" dirty="0" err="1"/>
              <a:t>Grice</a:t>
            </a:r>
            <a:r>
              <a:rPr lang="it-IT" sz="2000" dirty="0"/>
              <a:t>, p. 239 dell’antologia)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A: “la signora X è una vecchia battona 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B: “il tempo è stato proprio bello quest’estate, non è vero?” (P1 = Giovanni è un amico di Mario)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     </a:t>
            </a:r>
            <a:r>
              <a:rPr lang="it-IT" sz="2000" dirty="0" err="1"/>
              <a:t>Implicatura</a:t>
            </a:r>
            <a:r>
              <a:rPr lang="it-IT" sz="2000" dirty="0"/>
              <a:t>: A ha fatto una gaffe (P2)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       Il ricevente assume (per il pr. di benevolenza) che la relazione  è stata violata (parlare del tempo non è pertinente) per  affermare P2, prendendo le distanze dall’affermazione di A</a:t>
            </a:r>
            <a:r>
              <a:rPr lang="it-IT" sz="2000" i="1" dirty="0"/>
              <a:t>:</a:t>
            </a:r>
            <a:endParaRPr lang="it-IT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               P1 +&gt; P2</a:t>
            </a:r>
          </a:p>
          <a:p>
            <a:pPr eaLnBrk="1" hangingPunct="1">
              <a:lnSpc>
                <a:spcPct val="80000"/>
              </a:lnSpc>
            </a:pPr>
            <a:endParaRPr lang="it-IT" sz="2000" dirty="0"/>
          </a:p>
          <a:p>
            <a:pPr eaLnBrk="1" hangingPunct="1">
              <a:lnSpc>
                <a:spcPct val="80000"/>
              </a:lnSpc>
            </a:pPr>
            <a:endParaRPr lang="it-IT" sz="2000" dirty="0"/>
          </a:p>
        </p:txBody>
      </p:sp>
      <p:sp>
        <p:nvSpPr>
          <p:cNvPr id="14338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CB332C34-5E9C-4612-8317-36997DC141C8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2284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Implicatura da conflitto</a:t>
            </a:r>
          </a:p>
        </p:txBody>
      </p:sp>
      <p:sp>
        <p:nvSpPr>
          <p:cNvPr id="13316" name="Rectangle 1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000" dirty="0"/>
              <a:t>Il ricevente assume che una massima è stata violata perché in conflitto con un’altra massima.</a:t>
            </a:r>
          </a:p>
          <a:p>
            <a:pPr eaLnBrk="1" hangingPunct="1">
              <a:lnSpc>
                <a:spcPct val="80000"/>
              </a:lnSpc>
            </a:pPr>
            <a:r>
              <a:rPr lang="it-IT" sz="2000" dirty="0"/>
              <a:t>ESEMPIO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             Giovanni: “Dove abita Mario?”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Marta: “Da qualche parte nel sud della Francia” (P1)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</a:t>
            </a:r>
            <a:r>
              <a:rPr lang="it-IT" sz="2000" dirty="0" err="1"/>
              <a:t>Implicatura</a:t>
            </a:r>
            <a:r>
              <a:rPr lang="it-IT" sz="2000" dirty="0"/>
              <a:t>: Marta non sa in quale città francese sta Mario (P2)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		il ricevente assume che la quantità è stata violata per non violare la qualità: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/>
              <a:t>       P1 +&gt; P2</a:t>
            </a:r>
          </a:p>
          <a:p>
            <a:pPr eaLnBrk="1" hangingPunct="1">
              <a:lnSpc>
                <a:spcPct val="80000"/>
              </a:lnSpc>
            </a:pPr>
            <a:endParaRPr lang="it-IT" sz="2000" dirty="0"/>
          </a:p>
          <a:p>
            <a:pPr eaLnBrk="1" hangingPunct="1">
              <a:lnSpc>
                <a:spcPct val="80000"/>
              </a:lnSpc>
            </a:pPr>
            <a:endParaRPr lang="it-IT" sz="16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600" dirty="0"/>
              <a:t>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1600" dirty="0"/>
          </a:p>
        </p:txBody>
      </p:sp>
      <p:sp>
        <p:nvSpPr>
          <p:cNvPr id="13314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04E683CF-F159-48D4-B209-C3842B816FD0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868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implicature</a:t>
            </a:r>
            <a:r>
              <a:rPr lang="it-IT" dirty="0"/>
              <a:t> CONVENZIONALI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Oltre alle implicature conversazionali, </a:t>
            </a:r>
            <a:r>
              <a:rPr lang="it-IT" dirty="0" err="1"/>
              <a:t>Grice</a:t>
            </a:r>
            <a:r>
              <a:rPr lang="it-IT" dirty="0"/>
              <a:t> ci parla anche di </a:t>
            </a:r>
            <a:r>
              <a:rPr lang="it-IT" dirty="0" err="1"/>
              <a:t>implicature</a:t>
            </a:r>
            <a:r>
              <a:rPr lang="it-IT" dirty="0"/>
              <a:t> CONVENZIONALI</a:t>
            </a:r>
          </a:p>
          <a:p>
            <a:r>
              <a:rPr lang="it-IT" dirty="0"/>
              <a:t>hanno a che vedere con le differenze ne significato convenzionale di certe parole che dal punto di vista strettamente logico sono equivalenti; per es. «ma», «sebbene», «e»</a:t>
            </a:r>
          </a:p>
          <a:p>
            <a:pPr>
              <a:lnSpc>
                <a:spcPct val="80000"/>
              </a:lnSpc>
              <a:buNone/>
            </a:pPr>
            <a:r>
              <a:rPr lang="it-IT" altLang="it-IT" dirty="0"/>
              <a:t>	Era ricco, ma onesto =&gt; di solito, chi è ricco non è onesto.</a:t>
            </a:r>
          </a:p>
          <a:p>
            <a:pPr>
              <a:lnSpc>
                <a:spcPct val="80000"/>
              </a:lnSpc>
              <a:buNone/>
            </a:pPr>
            <a:r>
              <a:rPr lang="it-IT" altLang="it-IT" dirty="0"/>
              <a:t>   Era onesto, sebbene ricco =&gt; di solito, chi è onesto non è ricco</a:t>
            </a:r>
          </a:p>
          <a:p>
            <a:pPr>
              <a:lnSpc>
                <a:spcPct val="80000"/>
              </a:lnSpc>
              <a:buNone/>
            </a:pPr>
            <a:r>
              <a:rPr lang="it-IT" altLang="it-IT" dirty="0"/>
              <a:t>Un’</a:t>
            </a:r>
            <a:r>
              <a:rPr lang="it-IT" altLang="it-IT" dirty="0" err="1"/>
              <a:t>implicatura</a:t>
            </a:r>
            <a:r>
              <a:rPr lang="it-IT" altLang="it-IT" dirty="0"/>
              <a:t> convenzionale potrebbe farne scattare una conversazionale …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A61E0F-323B-474F-AD04-C30E09968AD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739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dalla cronaca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it-IT" altLang="it-IT" dirty="0"/>
              <a:t>Da “Il viaggio del premier, i riflessi a Roma - Dovere da compiere, panico da evitare”, articolo di fondo di Stefano Folli, </a:t>
            </a:r>
            <a:r>
              <a:rPr lang="it-IT" altLang="it-IT" i="1" dirty="0"/>
              <a:t>Corriere della sera</a:t>
            </a:r>
            <a:r>
              <a:rPr lang="it-IT" altLang="it-IT" dirty="0"/>
              <a:t>, 11 Aprile 2004:</a:t>
            </a:r>
          </a:p>
          <a:p>
            <a:pPr>
              <a:lnSpc>
                <a:spcPct val="80000"/>
              </a:lnSpc>
            </a:pPr>
            <a:r>
              <a:rPr lang="it-IT" altLang="it-IT" dirty="0"/>
              <a:t>“In Iraq i nostri soldati rischiano la vita. Sono in missione di pace …; </a:t>
            </a:r>
            <a:r>
              <a:rPr lang="it-IT" altLang="it-IT" b="1" dirty="0"/>
              <a:t>ma</a:t>
            </a:r>
            <a:r>
              <a:rPr lang="it-IT" altLang="it-IT" dirty="0"/>
              <a:t> non c’è chi non veda che invece sono coinvolti … in una guerra di guerriglia …»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Impl</a:t>
            </a:r>
            <a:r>
              <a:rPr lang="it-IT" altLang="it-IT" dirty="0"/>
              <a:t>. convenzionale generata da «ma»: chi è coinvolto in una guerra di guerriglia DI SOLITO non sta svolgendo una missione di pace</a:t>
            </a:r>
          </a:p>
          <a:p>
            <a:pPr>
              <a:lnSpc>
                <a:spcPct val="80000"/>
              </a:lnSpc>
            </a:pPr>
            <a:r>
              <a:rPr lang="it-IT" altLang="it-IT" dirty="0"/>
              <a:t>Genera un’</a:t>
            </a:r>
            <a:r>
              <a:rPr lang="it-IT" altLang="it-IT" dirty="0" err="1"/>
              <a:t>implicatura</a:t>
            </a:r>
            <a:r>
              <a:rPr lang="it-IT" altLang="it-IT" dirty="0"/>
              <a:t> conversazionale?</a:t>
            </a:r>
          </a:p>
        </p:txBody>
      </p:sp>
    </p:spTree>
    <p:extLst>
      <p:ext uri="{BB962C8B-B14F-4D97-AF65-F5344CB8AC3E}">
        <p14:creationId xmlns:p14="http://schemas.microsoft.com/office/powerpoint/2010/main" val="2402062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dirty="0"/>
              <a:t>chi fa guerriglia DI SOLITO non sta svolgendo una missione di pace +&gt; i nostri soldati non stanno svolgendo una missione di pace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Impl</a:t>
            </a:r>
            <a:r>
              <a:rPr lang="it-IT" altLang="it-IT" dirty="0"/>
              <a:t>. conversazionale: non c’è chi non veda che invece sono coinvolti in una guerra di guerriglia +&gt; ???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Implicatura</a:t>
            </a:r>
            <a:r>
              <a:rPr lang="it-IT" altLang="it-IT" dirty="0"/>
              <a:t> standard che sfrutta la rilevanza. l’affermazione generica «chi fa guerriglia DI SOLITO …» non sembra pertinente, ma diventa pertinente se intende suggerire «i nostri soldati …»</a:t>
            </a:r>
          </a:p>
          <a:p>
            <a:pPr>
              <a:lnSpc>
                <a:spcPct val="80000"/>
              </a:lnSpc>
            </a:pPr>
            <a:r>
              <a:rPr lang="it-IT" altLang="it-IT" dirty="0"/>
              <a:t>Un’osservazione riguardante la massima del modo …</a:t>
            </a:r>
          </a:p>
        </p:txBody>
      </p:sp>
    </p:spTree>
    <p:extLst>
      <p:ext uri="{BB962C8B-B14F-4D97-AF65-F5344CB8AC3E}">
        <p14:creationId xmlns:p14="http://schemas.microsoft.com/office/powerpoint/2010/main" val="28967185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dalla cronaca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Viene violata apertamente la massima del modo, utilizzando una espressione prolissa: </a:t>
            </a:r>
          </a:p>
          <a:p>
            <a:pPr marL="0" indent="0">
              <a:buNone/>
            </a:pPr>
            <a:r>
              <a:rPr lang="it-IT" dirty="0"/>
              <a:t>   «</a:t>
            </a:r>
            <a:r>
              <a:rPr lang="it-IT" altLang="it-IT" dirty="0"/>
              <a:t>non c’è chi non veda che sono coinvolti in una guerra di guerriglia</a:t>
            </a:r>
            <a:r>
              <a:rPr lang="it-IT" dirty="0"/>
              <a:t>»</a:t>
            </a:r>
          </a:p>
          <a:p>
            <a:pPr marL="0" indent="0">
              <a:buNone/>
            </a:pPr>
            <a:r>
              <a:rPr lang="it-IT" dirty="0"/>
              <a:t>                                    invece di</a:t>
            </a:r>
          </a:p>
          <a:p>
            <a:pPr marL="0" indent="0">
              <a:buNone/>
            </a:pPr>
            <a:r>
              <a:rPr lang="it-IT" dirty="0"/>
              <a:t>   «tutti vedono che </a:t>
            </a:r>
            <a:r>
              <a:rPr lang="it-IT" altLang="it-IT" dirty="0"/>
              <a:t>sono coinvolti in una guerra di guerriglia</a:t>
            </a:r>
            <a:r>
              <a:rPr lang="it-IT" dirty="0"/>
              <a:t>»</a:t>
            </a:r>
          </a:p>
          <a:p>
            <a:pPr marL="0" indent="0">
              <a:buNone/>
            </a:pPr>
            <a:r>
              <a:rPr lang="it-IT" dirty="0"/>
              <a:t>                                     oppure</a:t>
            </a:r>
          </a:p>
          <a:p>
            <a:pPr marL="0" indent="0">
              <a:buNone/>
            </a:pPr>
            <a:r>
              <a:rPr lang="it-IT" altLang="it-IT" dirty="0"/>
              <a:t>   «sono coinvolti in una guerra di guerriglia</a:t>
            </a:r>
            <a:r>
              <a:rPr lang="it-IT" dirty="0"/>
              <a:t>»</a:t>
            </a:r>
          </a:p>
          <a:p>
            <a:r>
              <a:rPr lang="it-IT" dirty="0"/>
              <a:t>Una semplice (discutibile) scelta stilistica o un’</a:t>
            </a:r>
            <a:r>
              <a:rPr lang="it-IT" dirty="0" err="1"/>
              <a:t>implicatura</a:t>
            </a:r>
            <a:r>
              <a:rPr lang="it-IT" dirty="0"/>
              <a:t> da </a:t>
            </a:r>
            <a:r>
              <a:rPr lang="it-IT" b="1" dirty="0"/>
              <a:t>sfruttamento, </a:t>
            </a:r>
            <a:r>
              <a:rPr lang="it-IT" dirty="0"/>
              <a:t>ossia la massima del modo viene apertamente trasgredita per suggerire un</a:t>
            </a:r>
            <a:r>
              <a:rPr lang="it-IT" b="1" dirty="0"/>
              <a:t> </a:t>
            </a:r>
            <a:r>
              <a:rPr lang="it-IT" dirty="0"/>
              <a:t>implicito ?</a:t>
            </a:r>
          </a:p>
          <a:p>
            <a:r>
              <a:rPr lang="it-IT" dirty="0"/>
              <a:t>Quale potrebbe essere l’</a:t>
            </a:r>
            <a:r>
              <a:rPr lang="it-IT" dirty="0" err="1"/>
              <a:t>implicatum</a:t>
            </a:r>
            <a:r>
              <a:rPr lang="it-IT" dirty="0"/>
              <a:t>? Un’ipotesi …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8994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L'uso della negazione può essere usata per suggerire che </a:t>
            </a:r>
            <a:r>
              <a:rPr lang="it-IT" b="1" dirty="0"/>
              <a:t>c'è qualcosa da smentire</a:t>
            </a:r>
            <a:r>
              <a:rPr lang="it-IT" dirty="0"/>
              <a:t> (v. </a:t>
            </a:r>
            <a:r>
              <a:rPr lang="it-IT" dirty="0" err="1"/>
              <a:t>Sbisà</a:t>
            </a:r>
            <a:r>
              <a:rPr lang="it-IT" dirty="0"/>
              <a:t>, p. 140), ossia, in questo caso:</a:t>
            </a:r>
          </a:p>
          <a:p>
            <a:pPr>
              <a:defRPr/>
            </a:pPr>
            <a:r>
              <a:rPr lang="it-IT" dirty="0"/>
              <a:t>(1) c’è chi non vede (i membri del governo?) che invece sono coinvolti … in una guerra di guerriglia</a:t>
            </a:r>
          </a:p>
          <a:p>
            <a:pPr>
              <a:defRPr/>
            </a:pPr>
            <a:r>
              <a:rPr lang="it-IT" dirty="0"/>
              <a:t>Se (1) va smentito, è perché può sembrare vero. Come mai può sembrare vero?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29518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Ipotesi: i membri del governo si comportano come se non vedessero che i nostri soldati fanno guerriglia </a:t>
            </a:r>
          </a:p>
          <a:p>
            <a:pPr>
              <a:defRPr/>
            </a:pPr>
            <a:r>
              <a:rPr lang="it-IT" dirty="0"/>
              <a:t>E’ stato asserito che i nostri soldati fanno guerriglia e tutti lo possono vedere</a:t>
            </a:r>
          </a:p>
          <a:p>
            <a:pPr>
              <a:defRPr/>
            </a:pPr>
            <a:r>
              <a:rPr lang="it-IT" dirty="0"/>
              <a:t>Quindi viene implicitamente suggerito questo </a:t>
            </a:r>
            <a:r>
              <a:rPr lang="it-IT" dirty="0" err="1"/>
              <a:t>implicatum</a:t>
            </a:r>
            <a:r>
              <a:rPr lang="it-IT" dirty="0"/>
              <a:t>:</a:t>
            </a:r>
          </a:p>
          <a:p>
            <a:pPr>
              <a:defRPr/>
            </a:pPr>
            <a:r>
              <a:rPr lang="it-IT" dirty="0"/>
              <a:t>i membri del governo </a:t>
            </a:r>
            <a:r>
              <a:rPr lang="it-IT" b="1" dirty="0"/>
              <a:t>non sono sinceri</a:t>
            </a:r>
            <a:r>
              <a:rPr lang="it-IT" dirty="0"/>
              <a:t>, sanno benissimo che i nostri soldati fanno guerriglia, ma ci vogliono far credere che sono in missione di pace.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7442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8E1E4-4070-46B6-877E-930A615BD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54B09C-2779-439B-BA03-59EB03185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DOMANDE PARTE III</a:t>
            </a:r>
          </a:p>
          <a:p>
            <a:pPr lvl="1"/>
            <a:r>
              <a:rPr lang="it-IT" dirty="0"/>
              <a:t>inserite nel sito </a:t>
            </a:r>
            <a:r>
              <a:rPr lang="it-IT"/>
              <a:t>del corso</a:t>
            </a:r>
          </a:p>
        </p:txBody>
      </p:sp>
    </p:spTree>
    <p:extLst>
      <p:ext uri="{BB962C8B-B14F-4D97-AF65-F5344CB8AC3E}">
        <p14:creationId xmlns:p14="http://schemas.microsoft.com/office/powerpoint/2010/main" val="13694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err="1"/>
              <a:t>Implicature</a:t>
            </a:r>
            <a:r>
              <a:rPr lang="it-IT" dirty="0"/>
              <a:t> conversazionali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/>
              <a:t>Un’introduzione</a:t>
            </a:r>
          </a:p>
        </p:txBody>
      </p:sp>
    </p:spTree>
    <p:extLst>
      <p:ext uri="{BB962C8B-B14F-4D97-AF65-F5344CB8AC3E}">
        <p14:creationId xmlns:p14="http://schemas.microsoft.com/office/powerpoint/2010/main" val="62447726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14BB334-96F5-41F3-A4B4-A8FE5D02454B}" type="slidenum">
              <a:rPr lang="it-IT" altLang="it-IT" sz="12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Chi è Paul Grice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1913-1988.</a:t>
            </a:r>
          </a:p>
          <a:p>
            <a:pPr eaLnBrk="1" hangingPunct="1"/>
            <a:r>
              <a:rPr lang="it-IT" altLang="it-IT" dirty="0"/>
              <a:t>professore di filosofia a Oxford, inglese, attivo nella seconda metà del ‘900.</a:t>
            </a:r>
          </a:p>
          <a:p>
            <a:pPr eaLnBrk="1" hangingPunct="1"/>
            <a:r>
              <a:rPr lang="it-IT" altLang="it-IT" dirty="0"/>
              <a:t>tra i più importanti esponenti nel campo della filosofia analitica del linguaggio.</a:t>
            </a:r>
          </a:p>
          <a:p>
            <a:r>
              <a:rPr lang="it-IT" altLang="it-IT" dirty="0"/>
              <a:t>A lui si deve la teoria delle </a:t>
            </a:r>
            <a:r>
              <a:rPr lang="it-IT" altLang="it-IT" dirty="0" err="1"/>
              <a:t>implicature</a:t>
            </a:r>
            <a:r>
              <a:rPr lang="it-IT" altLang="it-IT" dirty="0"/>
              <a:t> conversazionali</a:t>
            </a:r>
          </a:p>
          <a:p>
            <a:r>
              <a:rPr lang="it-IT" dirty="0"/>
              <a:t>v. il suo saggio </a:t>
            </a:r>
            <a:r>
              <a:rPr lang="it-IT" i="1" dirty="0"/>
              <a:t>Logica e conversazione </a:t>
            </a:r>
            <a:r>
              <a:rPr lang="it-IT" dirty="0"/>
              <a:t>nella nostra antologia</a:t>
            </a:r>
            <a:endParaRPr lang="it-IT" altLang="it-IT" dirty="0"/>
          </a:p>
          <a:p>
            <a:pPr eaLnBrk="1" hangingPunct="1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05525037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E282E2-9F06-45E2-B956-D4A12A1CE8B2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/>
              <a:t>Suggerimenti bibliografici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it-IT" sz="2000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Cosenza, G., </a:t>
            </a:r>
            <a:r>
              <a:rPr lang="en-US" i="1" dirty="0"/>
              <a:t>La </a:t>
            </a:r>
            <a:r>
              <a:rPr lang="en-US" i="1" dirty="0" err="1"/>
              <a:t>pragmatica</a:t>
            </a:r>
            <a:r>
              <a:rPr lang="en-US" i="1" dirty="0"/>
              <a:t> di Paul Grice. </a:t>
            </a:r>
            <a:r>
              <a:rPr lang="en-US" i="1" dirty="0" err="1"/>
              <a:t>Intenzioni</a:t>
            </a:r>
            <a:r>
              <a:rPr lang="en-US" i="1" dirty="0"/>
              <a:t>, </a:t>
            </a:r>
            <a:r>
              <a:rPr lang="en-US" i="1" dirty="0" err="1"/>
              <a:t>significato</a:t>
            </a:r>
            <a:r>
              <a:rPr lang="en-US" i="1" dirty="0"/>
              <a:t>, </a:t>
            </a:r>
            <a:r>
              <a:rPr lang="en-US" i="1" dirty="0" err="1"/>
              <a:t>comunicazione</a:t>
            </a:r>
            <a:r>
              <a:rPr lang="en-US" dirty="0"/>
              <a:t>, </a:t>
            </a:r>
            <a:r>
              <a:rPr lang="en-US" dirty="0" err="1"/>
              <a:t>Bompiani</a:t>
            </a:r>
            <a:r>
              <a:rPr lang="en-US" dirty="0"/>
              <a:t>, Milano, 2002</a:t>
            </a:r>
            <a:r>
              <a:rPr lang="it-IT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it-IT" dirty="0"/>
              <a:t>Marina </a:t>
            </a:r>
            <a:r>
              <a:rPr lang="it-IT" dirty="0" err="1"/>
              <a:t>Sbisà</a:t>
            </a:r>
            <a:r>
              <a:rPr lang="it-IT" dirty="0"/>
              <a:t>, </a:t>
            </a:r>
            <a:r>
              <a:rPr lang="it-IT" i="1" dirty="0"/>
              <a:t>Detto non detto. Le forme della comunicazione implicita</a:t>
            </a:r>
            <a:r>
              <a:rPr lang="it-IT" dirty="0"/>
              <a:t>, Laterza, Roma - Bari, 2007</a:t>
            </a:r>
          </a:p>
          <a:p>
            <a:pPr lvl="1"/>
            <a:endParaRPr lang="it-IT" dirty="0"/>
          </a:p>
          <a:p>
            <a:pPr eaLnBrk="1" hangingPunct="1">
              <a:lnSpc>
                <a:spcPct val="90000"/>
              </a:lnSpc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3478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B52D6A9-714C-4626-A2AA-27FBCE7DAD3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Chi è Paul Grice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/>
              <a:t>1913-1988.</a:t>
            </a:r>
          </a:p>
          <a:p>
            <a:pPr eaLnBrk="1" hangingPunct="1"/>
            <a:r>
              <a:rPr lang="it-IT"/>
              <a:t>professore di filosofia a Oxford, inglese, attivo nella seconda metà del ‘900.</a:t>
            </a:r>
          </a:p>
          <a:p>
            <a:pPr eaLnBrk="1" hangingPunct="1"/>
            <a:r>
              <a:rPr lang="it-IT"/>
              <a:t>tra i più importanti esponenti nel campo della filosofia analitica del linguaggio.</a:t>
            </a:r>
          </a:p>
          <a:p>
            <a:pPr eaLnBrk="1" hangingPunct="1"/>
            <a:r>
              <a:rPr lang="it-IT"/>
              <a:t>propone di ridurre la nozione di significato a quelle di intenzione e credenza (del parlante).</a:t>
            </a:r>
          </a:p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31977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9075791-6718-478F-9C1F-9796604AD8E2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Principio di Cooperazione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/>
              <a:t>Conformare il proprio contributo conversazionale, nel momento in cui avviene, a quanto è richiesto dall’intento comune del dialogo nel quale si è impegnati.</a:t>
            </a:r>
          </a:p>
        </p:txBody>
      </p:sp>
    </p:spTree>
    <p:extLst>
      <p:ext uri="{BB962C8B-B14F-4D97-AF65-F5344CB8AC3E}">
        <p14:creationId xmlns:p14="http://schemas.microsoft.com/office/powerpoint/2010/main" val="203244408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FABF3EC-8BD6-4820-B4BC-8F861272F234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Massime conversazionali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400" dirty="0"/>
              <a:t>QUANTITA': dare un contributo (QN1) tanto informativo quanto richiesto e (QN2) non più informativo di quanto richiesto.</a:t>
            </a:r>
          </a:p>
          <a:p>
            <a:pPr eaLnBrk="1" hangingPunct="1"/>
            <a:r>
              <a:rPr lang="it-IT" sz="2400" dirty="0"/>
              <a:t>QUALITA’: cercare di dire il vero [</a:t>
            </a:r>
            <a:r>
              <a:rPr lang="it-IT" sz="2400" dirty="0">
                <a:solidFill>
                  <a:srgbClr val="FF0000"/>
                </a:solidFill>
              </a:rPr>
              <a:t>non dire </a:t>
            </a:r>
            <a:r>
              <a:rPr lang="it-IT" sz="2400" dirty="0"/>
              <a:t>(QL1) ciò che si ritiene falso e (QL2) ciò per cui non si hanno prove adeguate].</a:t>
            </a:r>
          </a:p>
          <a:p>
            <a:pPr eaLnBrk="1" hangingPunct="1"/>
            <a:r>
              <a:rPr lang="it-IT" sz="2400" dirty="0"/>
              <a:t>RELAZIONE: essere pertinenti.</a:t>
            </a:r>
          </a:p>
          <a:p>
            <a:pPr eaLnBrk="1" hangingPunct="1"/>
            <a:r>
              <a:rPr lang="it-IT" sz="2400" dirty="0"/>
              <a:t>MODO: essere perspicui [evitare (M1) oscurità, (M2) ambiguità, (M3) prolissità e (M4) seguire l’ordine degli eventi)].</a:t>
            </a:r>
          </a:p>
        </p:txBody>
      </p:sp>
    </p:spTree>
    <p:extLst>
      <p:ext uri="{BB962C8B-B14F-4D97-AF65-F5344CB8AC3E}">
        <p14:creationId xmlns:p14="http://schemas.microsoft.com/office/powerpoint/2010/main" val="153865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/>
              <a:t>Possibili atteggiamenti conversazionali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t-IT"/>
              <a:t>Non  cooperazione esplicita: dissociarsi apertamente dal dialogo.</a:t>
            </a:r>
          </a:p>
          <a:p>
            <a:pPr eaLnBrk="1" hangingPunct="1"/>
            <a:r>
              <a:rPr lang="it-IT"/>
              <a:t>Cooperazione simulata: violare nascostamente le regole conversazionali (menzogna).</a:t>
            </a:r>
          </a:p>
          <a:p>
            <a:pPr eaLnBrk="1" hangingPunct="1"/>
            <a:r>
              <a:rPr lang="it-IT"/>
              <a:t>Cooperazione: accettare le regole conversazionali (situazione standard).</a:t>
            </a:r>
          </a:p>
        </p:txBody>
      </p:sp>
      <p:sp>
        <p:nvSpPr>
          <p:cNvPr id="6146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9653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7152DE93-B151-4E3D-816A-624405696528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80457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2024</Words>
  <Application>Microsoft Office PowerPoint</Application>
  <PresentationFormat>Widescreen</PresentationFormat>
  <Paragraphs>186</Paragraphs>
  <Slides>28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Tema di Office</vt:lpstr>
      <vt:lpstr>Fil Ling 23-24</vt:lpstr>
      <vt:lpstr>Presentazione standard di PowerPoint</vt:lpstr>
      <vt:lpstr>Implicature conversazionali</vt:lpstr>
      <vt:lpstr>Chi è Paul Grice</vt:lpstr>
      <vt:lpstr>Suggerimenti bibliografici</vt:lpstr>
      <vt:lpstr>Chi è Paul Grice</vt:lpstr>
      <vt:lpstr>Principio di Cooperazione</vt:lpstr>
      <vt:lpstr>Massime conversazionali</vt:lpstr>
      <vt:lpstr>Possibili atteggiamenti conversazionali</vt:lpstr>
      <vt:lpstr>Principio di Benevolenza o Carità (Quine, Davidson)</vt:lpstr>
      <vt:lpstr>Che cosa intendiamo per "implicatura conversazionale"</vt:lpstr>
      <vt:lpstr>Implicatura Conversazionale</vt:lpstr>
      <vt:lpstr>abduzione</vt:lpstr>
      <vt:lpstr>Tre tipi di implicatura</vt:lpstr>
      <vt:lpstr>Implicatura standard</vt:lpstr>
      <vt:lpstr>Altro esempio di implicatura standard </vt:lpstr>
      <vt:lpstr>esempio (cont.)</vt:lpstr>
      <vt:lpstr>esempio (cont.)</vt:lpstr>
      <vt:lpstr>Implicatura da sfruttamento</vt:lpstr>
      <vt:lpstr>Implicatura da sfruttamento (ii)</vt:lpstr>
      <vt:lpstr>Implicatura da conflitto</vt:lpstr>
      <vt:lpstr>implicature CONVENZIONALI</vt:lpstr>
      <vt:lpstr>Esempio dalla cronaca</vt:lpstr>
      <vt:lpstr>Presentazione standard di PowerPoint</vt:lpstr>
      <vt:lpstr>Esempio dalla cronaca (ii)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23-24</dc:title>
  <dc:creator>Francesco Orilia</dc:creator>
  <cp:lastModifiedBy>Francesco Orilia</cp:lastModifiedBy>
  <cp:revision>6</cp:revision>
  <dcterms:created xsi:type="dcterms:W3CDTF">2023-11-25T08:41:41Z</dcterms:created>
  <dcterms:modified xsi:type="dcterms:W3CDTF">2023-12-04T09:04:52Z</dcterms:modified>
</cp:coreProperties>
</file>