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77" r:id="rId3"/>
    <p:sldId id="273"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378" r:id="rId19"/>
    <p:sldId id="257" r:id="rId20"/>
    <p:sldId id="259" r:id="rId21"/>
    <p:sldId id="260" r:id="rId22"/>
    <p:sldId id="261" r:id="rId23"/>
    <p:sldId id="262" r:id="rId24"/>
    <p:sldId id="263" r:id="rId25"/>
    <p:sldId id="264"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7F882-26B1-475A-BEF5-312B8DF28C01}" type="datetimeFigureOut">
              <a:rPr lang="it-IT" smtClean="0"/>
              <a:t>21/10/2023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9B5E61-64E5-4346-A3E6-EC05571B331F}" type="slidenum">
              <a:rPr lang="it-IT" smtClean="0"/>
              <a:t>‹N›</a:t>
            </a:fld>
            <a:endParaRPr lang="it-IT"/>
          </a:p>
        </p:txBody>
      </p:sp>
    </p:spTree>
    <p:extLst>
      <p:ext uri="{BB962C8B-B14F-4D97-AF65-F5344CB8AC3E}">
        <p14:creationId xmlns:p14="http://schemas.microsoft.com/office/powerpoint/2010/main" val="169068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806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067BD4BD-CD40-4DF9-9BF7-6D3D9E19585C}" type="slidenum">
              <a:rPr lang="it-IT" smtClean="0"/>
              <a:pPr>
                <a:defRPr/>
              </a:pPr>
              <a:t>3</a:t>
            </a:fld>
            <a:endParaRPr lang="it-IT"/>
          </a:p>
        </p:txBody>
      </p:sp>
    </p:spTree>
    <p:extLst>
      <p:ext uri="{BB962C8B-B14F-4D97-AF65-F5344CB8AC3E}">
        <p14:creationId xmlns:p14="http://schemas.microsoft.com/office/powerpoint/2010/main" val="254274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70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B07783B2-0838-441B-9A88-C0BB65CE906C}" type="slidenum">
              <a:rPr lang="it-IT" smtClean="0"/>
              <a:pPr>
                <a:defRPr/>
              </a:pPr>
              <a:t>12</a:t>
            </a:fld>
            <a:endParaRPr lang="it-IT"/>
          </a:p>
        </p:txBody>
      </p:sp>
    </p:spTree>
    <p:extLst>
      <p:ext uri="{BB962C8B-B14F-4D97-AF65-F5344CB8AC3E}">
        <p14:creationId xmlns:p14="http://schemas.microsoft.com/office/powerpoint/2010/main" val="1661176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80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695759E1-AE9C-41BF-939F-C10E9899889A}" type="slidenum">
              <a:rPr lang="it-IT" smtClean="0"/>
              <a:pPr>
                <a:defRPr/>
              </a:pPr>
              <a:t>13</a:t>
            </a:fld>
            <a:endParaRPr lang="it-IT"/>
          </a:p>
        </p:txBody>
      </p:sp>
    </p:spTree>
    <p:extLst>
      <p:ext uri="{BB962C8B-B14F-4D97-AF65-F5344CB8AC3E}">
        <p14:creationId xmlns:p14="http://schemas.microsoft.com/office/powerpoint/2010/main" val="4146733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909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1A10283D-E65E-45A1-BE21-91ABD5CA0964}" type="slidenum">
              <a:rPr lang="it-IT" smtClean="0"/>
              <a:pPr>
                <a:defRPr/>
              </a:pPr>
              <a:t>14</a:t>
            </a:fld>
            <a:endParaRPr lang="it-IT"/>
          </a:p>
        </p:txBody>
      </p:sp>
    </p:spTree>
    <p:extLst>
      <p:ext uri="{BB962C8B-B14F-4D97-AF65-F5344CB8AC3E}">
        <p14:creationId xmlns:p14="http://schemas.microsoft.com/office/powerpoint/2010/main" val="17561650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011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86C0FFB0-2614-4668-9001-86EF983AC407}" type="slidenum">
              <a:rPr lang="it-IT" smtClean="0"/>
              <a:pPr>
                <a:defRPr/>
              </a:pPr>
              <a:t>15</a:t>
            </a:fld>
            <a:endParaRPr lang="it-IT"/>
          </a:p>
        </p:txBody>
      </p:sp>
    </p:spTree>
    <p:extLst>
      <p:ext uri="{BB962C8B-B14F-4D97-AF65-F5344CB8AC3E}">
        <p14:creationId xmlns:p14="http://schemas.microsoft.com/office/powerpoint/2010/main" val="117554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113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F7B3AFD5-47DA-4530-888D-8F5060646A55}" type="slidenum">
              <a:rPr lang="it-IT" smtClean="0"/>
              <a:pPr>
                <a:defRPr/>
              </a:pPr>
              <a:t>16</a:t>
            </a:fld>
            <a:endParaRPr lang="it-IT"/>
          </a:p>
        </p:txBody>
      </p:sp>
    </p:spTree>
    <p:extLst>
      <p:ext uri="{BB962C8B-B14F-4D97-AF65-F5344CB8AC3E}">
        <p14:creationId xmlns:p14="http://schemas.microsoft.com/office/powerpoint/2010/main" val="28191967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216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9F2F6855-26E5-41A1-9817-A64AE3472843}" type="slidenum">
              <a:rPr lang="it-IT" smtClean="0"/>
              <a:pPr>
                <a:defRPr/>
              </a:pPr>
              <a:t>17</a:t>
            </a:fld>
            <a:endParaRPr lang="it-IT"/>
          </a:p>
        </p:txBody>
      </p:sp>
    </p:spTree>
    <p:extLst>
      <p:ext uri="{BB962C8B-B14F-4D97-AF65-F5344CB8AC3E}">
        <p14:creationId xmlns:p14="http://schemas.microsoft.com/office/powerpoint/2010/main" val="1839150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immagine diapositiva 1">
            <a:extLst>
              <a:ext uri="{FF2B5EF4-FFF2-40B4-BE49-F238E27FC236}">
                <a16:creationId xmlns:a16="http://schemas.microsoft.com/office/drawing/2014/main" id="{1E6F2303-9BFB-4C8F-9D44-C89DEE19E3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Segnaposto note 2">
            <a:extLst>
              <a:ext uri="{FF2B5EF4-FFF2-40B4-BE49-F238E27FC236}">
                <a16:creationId xmlns:a16="http://schemas.microsoft.com/office/drawing/2014/main" id="{2AF7A436-7409-4DD0-8009-65E8BDD5E8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8196" name="Segnaposto numero diapositiva 3">
            <a:extLst>
              <a:ext uri="{FF2B5EF4-FFF2-40B4-BE49-F238E27FC236}">
                <a16:creationId xmlns:a16="http://schemas.microsoft.com/office/drawing/2014/main" id="{9F5985B6-7BD1-40C3-A542-8FA986497ED5}"/>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5E1BC89-58D5-4BA4-A00F-23736C7F1511}" type="slidenum">
              <a:rPr lang="it-IT" altLang="it-IT">
                <a:latin typeface="Calibri" panose="020F0502020204030204" pitchFamily="34" charset="0"/>
              </a:rPr>
              <a:pPr eaLnBrk="1" hangingPunct="1"/>
              <a:t>19</a:t>
            </a:fld>
            <a:endParaRPr lang="it-IT" altLang="it-IT">
              <a:latin typeface="Calibri" panose="020F0502020204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immagine diapositiva 1">
            <a:extLst>
              <a:ext uri="{FF2B5EF4-FFF2-40B4-BE49-F238E27FC236}">
                <a16:creationId xmlns:a16="http://schemas.microsoft.com/office/drawing/2014/main" id="{084F3BAA-BBB7-41DD-A26E-11631EDE0E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Segnaposto note 2">
            <a:extLst>
              <a:ext uri="{FF2B5EF4-FFF2-40B4-BE49-F238E27FC236}">
                <a16:creationId xmlns:a16="http://schemas.microsoft.com/office/drawing/2014/main" id="{44870FA7-9079-4B32-B3E9-52C87F9E10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244" name="Segnaposto numero diapositiva 3">
            <a:extLst>
              <a:ext uri="{FF2B5EF4-FFF2-40B4-BE49-F238E27FC236}">
                <a16:creationId xmlns:a16="http://schemas.microsoft.com/office/drawing/2014/main" id="{7526EF6B-6516-4694-811E-843151B19A83}"/>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D9F61A9-D104-469F-8167-226B49759928}" type="slidenum">
              <a:rPr lang="it-IT" altLang="it-IT">
                <a:latin typeface="Calibri" panose="020F0502020204030204" pitchFamily="34" charset="0"/>
              </a:rPr>
              <a:pPr eaLnBrk="1" hangingPunct="1"/>
              <a:t>20</a:t>
            </a:fld>
            <a:endParaRPr lang="it-IT" altLang="it-IT">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a:extLst>
              <a:ext uri="{FF2B5EF4-FFF2-40B4-BE49-F238E27FC236}">
                <a16:creationId xmlns:a16="http://schemas.microsoft.com/office/drawing/2014/main" id="{60EE8203-1246-40BE-8D4C-9D60BFD315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Segnaposto note 2">
            <a:extLst>
              <a:ext uri="{FF2B5EF4-FFF2-40B4-BE49-F238E27FC236}">
                <a16:creationId xmlns:a16="http://schemas.microsoft.com/office/drawing/2014/main" id="{C4AE70AF-8442-40C4-9641-582B59319A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268" name="Segnaposto numero diapositiva 3">
            <a:extLst>
              <a:ext uri="{FF2B5EF4-FFF2-40B4-BE49-F238E27FC236}">
                <a16:creationId xmlns:a16="http://schemas.microsoft.com/office/drawing/2014/main" id="{E92D9104-8CF8-49F1-9759-3EC4EC65FED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802B391-4600-4405-9F40-56BEE2021BF5}" type="slidenum">
              <a:rPr lang="it-IT" altLang="it-IT">
                <a:latin typeface="Calibri" panose="020F0502020204030204" pitchFamily="34" charset="0"/>
              </a:rPr>
              <a:pPr eaLnBrk="1" hangingPunct="1"/>
              <a:t>21</a:t>
            </a:fld>
            <a:endParaRPr lang="it-IT" altLang="it-IT">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a:extLst>
              <a:ext uri="{FF2B5EF4-FFF2-40B4-BE49-F238E27FC236}">
                <a16:creationId xmlns:a16="http://schemas.microsoft.com/office/drawing/2014/main" id="{757BDB37-5ACA-4A80-9D07-8BDE324B86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Segnaposto note 2">
            <a:extLst>
              <a:ext uri="{FF2B5EF4-FFF2-40B4-BE49-F238E27FC236}">
                <a16:creationId xmlns:a16="http://schemas.microsoft.com/office/drawing/2014/main" id="{F9182E19-696A-42E0-BFA2-D795F5668E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2292" name="Segnaposto numero diapositiva 3">
            <a:extLst>
              <a:ext uri="{FF2B5EF4-FFF2-40B4-BE49-F238E27FC236}">
                <a16:creationId xmlns:a16="http://schemas.microsoft.com/office/drawing/2014/main" id="{4D573CBB-6D73-4AF5-9206-FBA64DA8F52E}"/>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A2E500-C31D-463E-8AAF-A78033F1F29E}" type="slidenum">
              <a:rPr lang="it-IT" altLang="it-IT">
                <a:latin typeface="Calibri" panose="020F0502020204030204" pitchFamily="34" charset="0"/>
              </a:rPr>
              <a:pPr eaLnBrk="1" hangingPunct="1"/>
              <a:t>22</a:t>
            </a:fld>
            <a:endParaRPr lang="it-IT" altLang="it-IT">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909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689A9836-56F5-4F67-AA45-D097CE04B6B2}" type="slidenum">
              <a:rPr lang="it-IT" smtClean="0"/>
              <a:pPr>
                <a:defRPr/>
              </a:pPr>
              <a:t>4</a:t>
            </a:fld>
            <a:endParaRPr lang="it-IT"/>
          </a:p>
        </p:txBody>
      </p:sp>
    </p:spTree>
    <p:extLst>
      <p:ext uri="{BB962C8B-B14F-4D97-AF65-F5344CB8AC3E}">
        <p14:creationId xmlns:p14="http://schemas.microsoft.com/office/powerpoint/2010/main" val="1560076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immagine diapositiva 1">
            <a:extLst>
              <a:ext uri="{FF2B5EF4-FFF2-40B4-BE49-F238E27FC236}">
                <a16:creationId xmlns:a16="http://schemas.microsoft.com/office/drawing/2014/main" id="{3D9BBC40-954F-452F-99A2-7B4FAEAD91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Segnaposto note 2">
            <a:extLst>
              <a:ext uri="{FF2B5EF4-FFF2-40B4-BE49-F238E27FC236}">
                <a16:creationId xmlns:a16="http://schemas.microsoft.com/office/drawing/2014/main" id="{F7D3D152-EBFA-4223-BF8B-53BC78A34D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a:extLst>
              <a:ext uri="{FF2B5EF4-FFF2-40B4-BE49-F238E27FC236}">
                <a16:creationId xmlns:a16="http://schemas.microsoft.com/office/drawing/2014/main" id="{6E449F8B-A412-49F3-9604-FC87EAB52B4A}"/>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6A44464-7CB8-4BBA-BC04-F33E5663B095}" type="slidenum">
              <a:rPr lang="it-IT" altLang="it-IT">
                <a:latin typeface="Calibri" panose="020F0502020204030204" pitchFamily="34" charset="0"/>
              </a:rPr>
              <a:pPr eaLnBrk="1" hangingPunct="1"/>
              <a:t>23</a:t>
            </a:fld>
            <a:endParaRPr lang="it-IT" altLang="it-IT">
              <a:latin typeface="Calibri" panose="020F0502020204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immagine diapositiva 1">
            <a:extLst>
              <a:ext uri="{FF2B5EF4-FFF2-40B4-BE49-F238E27FC236}">
                <a16:creationId xmlns:a16="http://schemas.microsoft.com/office/drawing/2014/main" id="{DB1E50C2-A278-43F4-8531-B32FC5D08C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Segnaposto note 2">
            <a:extLst>
              <a:ext uri="{FF2B5EF4-FFF2-40B4-BE49-F238E27FC236}">
                <a16:creationId xmlns:a16="http://schemas.microsoft.com/office/drawing/2014/main" id="{405DB6AA-500C-43CB-88A7-076DE4F543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a:extLst>
              <a:ext uri="{FF2B5EF4-FFF2-40B4-BE49-F238E27FC236}">
                <a16:creationId xmlns:a16="http://schemas.microsoft.com/office/drawing/2014/main" id="{3BA823CE-5ED2-4E79-993B-BC6B384D786B}"/>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83BAE4-3909-4B46-B618-1729F7043A6D}" type="slidenum">
              <a:rPr lang="it-IT" altLang="it-IT">
                <a:latin typeface="Calibri" panose="020F0502020204030204" pitchFamily="34" charset="0"/>
              </a:rPr>
              <a:pPr eaLnBrk="1" hangingPunct="1"/>
              <a:t>24</a:t>
            </a:fld>
            <a:endParaRPr lang="it-IT" altLang="it-IT">
              <a:latin typeface="Calibri" panose="020F0502020204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immagine diapositiva 1">
            <a:extLst>
              <a:ext uri="{FF2B5EF4-FFF2-40B4-BE49-F238E27FC236}">
                <a16:creationId xmlns:a16="http://schemas.microsoft.com/office/drawing/2014/main" id="{1C0AB1F5-89E0-4B99-9CF1-CAFAB79F4B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Segnaposto note 2">
            <a:extLst>
              <a:ext uri="{FF2B5EF4-FFF2-40B4-BE49-F238E27FC236}">
                <a16:creationId xmlns:a16="http://schemas.microsoft.com/office/drawing/2014/main" id="{FFCBBF57-E8F5-47E9-B4A1-DD4D9FC02C9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a:extLst>
              <a:ext uri="{FF2B5EF4-FFF2-40B4-BE49-F238E27FC236}">
                <a16:creationId xmlns:a16="http://schemas.microsoft.com/office/drawing/2014/main" id="{19AE02B8-19E2-478B-A197-D8E4DAC34BA5}"/>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517772B-1EB6-4FCB-A771-230EA447220C}" type="slidenum">
              <a:rPr lang="it-IT" altLang="it-IT">
                <a:latin typeface="Calibri" panose="020F0502020204030204" pitchFamily="34" charset="0"/>
              </a:rPr>
              <a:pPr eaLnBrk="1" hangingPunct="1"/>
              <a:t>25</a:t>
            </a:fld>
            <a:endParaRPr lang="it-IT" altLang="it-IT">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987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A66EA79A-32BC-469F-A8EF-F49CCBC07CC1}" type="slidenum">
              <a:rPr lang="it-IT" smtClean="0"/>
              <a:pPr>
                <a:defRPr/>
              </a:pPr>
              <a:t>5</a:t>
            </a:fld>
            <a:endParaRPr lang="it-IT"/>
          </a:p>
        </p:txBody>
      </p:sp>
    </p:spTree>
    <p:extLst>
      <p:ext uri="{BB962C8B-B14F-4D97-AF65-F5344CB8AC3E}">
        <p14:creationId xmlns:p14="http://schemas.microsoft.com/office/powerpoint/2010/main" val="3923887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089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A60393CC-B764-4481-B266-42C49596EC85}" type="slidenum">
              <a:rPr lang="it-IT" smtClean="0"/>
              <a:pPr>
                <a:defRPr/>
              </a:pPr>
              <a:t>6</a:t>
            </a:fld>
            <a:endParaRPr lang="it-IT"/>
          </a:p>
        </p:txBody>
      </p:sp>
    </p:spTree>
    <p:extLst>
      <p:ext uri="{BB962C8B-B14F-4D97-AF65-F5344CB8AC3E}">
        <p14:creationId xmlns:p14="http://schemas.microsoft.com/office/powerpoint/2010/main" val="1910420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192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8EAF2910-E11B-4486-A5C8-F0BE6F383238}" type="slidenum">
              <a:rPr lang="it-IT" smtClean="0"/>
              <a:pPr>
                <a:defRPr/>
              </a:pPr>
              <a:t>7</a:t>
            </a:fld>
            <a:endParaRPr lang="it-IT"/>
          </a:p>
        </p:txBody>
      </p:sp>
    </p:spTree>
    <p:extLst>
      <p:ext uri="{BB962C8B-B14F-4D97-AF65-F5344CB8AC3E}">
        <p14:creationId xmlns:p14="http://schemas.microsoft.com/office/powerpoint/2010/main" val="3448380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294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F526948F-C411-4F62-918C-E09A19BF9265}" type="slidenum">
              <a:rPr lang="it-IT" smtClean="0"/>
              <a:pPr>
                <a:defRPr/>
              </a:pPr>
              <a:t>8</a:t>
            </a:fld>
            <a:endParaRPr lang="it-IT"/>
          </a:p>
        </p:txBody>
      </p:sp>
    </p:spTree>
    <p:extLst>
      <p:ext uri="{BB962C8B-B14F-4D97-AF65-F5344CB8AC3E}">
        <p14:creationId xmlns:p14="http://schemas.microsoft.com/office/powerpoint/2010/main" val="1260047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397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464F1A33-206E-4983-A938-587D5063A239}" type="slidenum">
              <a:rPr lang="it-IT" smtClean="0"/>
              <a:pPr>
                <a:defRPr/>
              </a:pPr>
              <a:t>9</a:t>
            </a:fld>
            <a:endParaRPr lang="it-IT"/>
          </a:p>
        </p:txBody>
      </p:sp>
    </p:spTree>
    <p:extLst>
      <p:ext uri="{BB962C8B-B14F-4D97-AF65-F5344CB8AC3E}">
        <p14:creationId xmlns:p14="http://schemas.microsoft.com/office/powerpoint/2010/main" val="2106833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499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F0017C89-7A18-422A-8BE4-B66CE9559810}" type="slidenum">
              <a:rPr lang="it-IT" smtClean="0"/>
              <a:pPr>
                <a:defRPr/>
              </a:pPr>
              <a:t>10</a:t>
            </a:fld>
            <a:endParaRPr lang="it-IT"/>
          </a:p>
        </p:txBody>
      </p:sp>
    </p:spTree>
    <p:extLst>
      <p:ext uri="{BB962C8B-B14F-4D97-AF65-F5344CB8AC3E}">
        <p14:creationId xmlns:p14="http://schemas.microsoft.com/office/powerpoint/2010/main" val="3614357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601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718F5FB7-6689-40AA-93C8-20199D52C96E}" type="slidenum">
              <a:rPr lang="it-IT" smtClean="0"/>
              <a:pPr>
                <a:defRPr/>
              </a:pPr>
              <a:t>11</a:t>
            </a:fld>
            <a:endParaRPr lang="it-IT"/>
          </a:p>
        </p:txBody>
      </p:sp>
    </p:spTree>
    <p:extLst>
      <p:ext uri="{BB962C8B-B14F-4D97-AF65-F5344CB8AC3E}">
        <p14:creationId xmlns:p14="http://schemas.microsoft.com/office/powerpoint/2010/main" val="3646254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502014-0F6D-45E0-B253-DA1176642D6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8265F07-6E69-4AE1-A909-4FB15AE504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25EF739-AADB-4FFB-A8DF-4231672277E1}"/>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5" name="Segnaposto piè di pagina 4">
            <a:extLst>
              <a:ext uri="{FF2B5EF4-FFF2-40B4-BE49-F238E27FC236}">
                <a16:creationId xmlns:a16="http://schemas.microsoft.com/office/drawing/2014/main" id="{8BF34A70-DEE1-492A-AD98-180BE8C879F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20BF931-A057-470F-9EAA-BAC8445C85FE}"/>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1254792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56F0BA-9E7F-4FB7-B59C-9788E95F1B6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6931837-DADD-4BBB-A5B0-0AA6E540555B}"/>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771105C-E2B6-4C35-8344-D99D9CC743CB}"/>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5" name="Segnaposto piè di pagina 4">
            <a:extLst>
              <a:ext uri="{FF2B5EF4-FFF2-40B4-BE49-F238E27FC236}">
                <a16:creationId xmlns:a16="http://schemas.microsoft.com/office/drawing/2014/main" id="{FFFFBF9D-91D5-4A8F-8DC3-843186BC032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A1FB71F-2416-4DDF-80D0-7B916985338E}"/>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4113365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526926F-5014-47EC-9122-76CFC0087AD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5D048A4-0DE8-44F6-B0DB-FC0FB3F20A24}"/>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1FEFC54-4BC0-40FC-8873-75493968FBEA}"/>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5" name="Segnaposto piè di pagina 4">
            <a:extLst>
              <a:ext uri="{FF2B5EF4-FFF2-40B4-BE49-F238E27FC236}">
                <a16:creationId xmlns:a16="http://schemas.microsoft.com/office/drawing/2014/main" id="{32B0ECC8-AB6F-4B2D-8B4E-B6086C0B446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169E186-57FA-457E-AE00-BFC21A558577}"/>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315023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3958F7-F16C-44B3-9C01-B11FAE65B14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BBA29F2-F622-43DB-9585-233FA974A12E}"/>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F3D7133-AF3F-4A68-9FAA-796804E3B185}"/>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5" name="Segnaposto piè di pagina 4">
            <a:extLst>
              <a:ext uri="{FF2B5EF4-FFF2-40B4-BE49-F238E27FC236}">
                <a16:creationId xmlns:a16="http://schemas.microsoft.com/office/drawing/2014/main" id="{36EEA725-9B06-474B-89C5-E73C0C9A7F1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C5447B-C35F-401A-B34E-641288AA8CBA}"/>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902017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2A7122-F580-4635-8FB5-7E31EBB8F60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888C7A6-A380-481F-B533-BFCA66EDB4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48D6390E-00A0-4AF5-9FAD-1F9C96ABE85F}"/>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5" name="Segnaposto piè di pagina 4">
            <a:extLst>
              <a:ext uri="{FF2B5EF4-FFF2-40B4-BE49-F238E27FC236}">
                <a16:creationId xmlns:a16="http://schemas.microsoft.com/office/drawing/2014/main" id="{569CE801-0BFA-42EF-A226-F716A8EA4E5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94DB3F4-0C5C-4901-807A-09454828A416}"/>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896807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0853CF-F0E2-43EB-87BE-E54966ECCC6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07F35CA-59FA-459F-B257-0E1310DAA816}"/>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6845A73-666E-4C00-AD70-61F133FBC36C}"/>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347AD36-F1A4-419B-A243-8724FEBEDC1C}"/>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6" name="Segnaposto piè di pagina 5">
            <a:extLst>
              <a:ext uri="{FF2B5EF4-FFF2-40B4-BE49-F238E27FC236}">
                <a16:creationId xmlns:a16="http://schemas.microsoft.com/office/drawing/2014/main" id="{E539CBD8-1BB9-42F7-AAB2-EA065A34D4B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9E93424-C58E-43BF-BCE4-BA752280DF0E}"/>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4011848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8133C9-C6A8-4A71-8412-079109216F5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7F510B-3F93-4120-AF47-8EB46971DE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2146E782-D97B-4C7C-8001-1DA16DB1F73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4216F77-2CD6-4DFA-B975-C1DFB22A00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7F8665AB-B827-4DA7-B388-6A9279D6ECC1}"/>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5019AE8-CE1B-420B-94B5-A3A0E8D5B745}"/>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8" name="Segnaposto piè di pagina 7">
            <a:extLst>
              <a:ext uri="{FF2B5EF4-FFF2-40B4-BE49-F238E27FC236}">
                <a16:creationId xmlns:a16="http://schemas.microsoft.com/office/drawing/2014/main" id="{925F70E2-A6A2-4F7D-8581-DB370FA0DFD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E7904A1-92DA-4A9B-94F3-603A570C0063}"/>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3889819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3E8069-A02D-44E9-841C-50DE05DBB42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4E83962-E2DA-4606-B47E-182C2EB4288A}"/>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4" name="Segnaposto piè di pagina 3">
            <a:extLst>
              <a:ext uri="{FF2B5EF4-FFF2-40B4-BE49-F238E27FC236}">
                <a16:creationId xmlns:a16="http://schemas.microsoft.com/office/drawing/2014/main" id="{A02A84D4-280B-4CD4-8D0D-1C182D94E3E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0F3B860-3DE5-4AEE-BA76-2F42BDD75AEE}"/>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2307274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FF2BFF5-16A8-4454-8035-E0CF9322D8BE}"/>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3" name="Segnaposto piè di pagina 2">
            <a:extLst>
              <a:ext uri="{FF2B5EF4-FFF2-40B4-BE49-F238E27FC236}">
                <a16:creationId xmlns:a16="http://schemas.microsoft.com/office/drawing/2014/main" id="{91802D97-20F7-40CA-BB98-6E370A61EC20}"/>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C38D44D-B5BB-4146-9E5D-2A32F0936D37}"/>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2517797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7B1CC3-B3A3-4121-9454-58F23738607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111F2CA-CDC9-4F54-B2C5-F090D119F6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B9E1A9C6-03EE-4BD9-B322-31BCA73C1B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0F37204B-47F5-420E-98D9-2C6AC8EB5A2B}"/>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6" name="Segnaposto piè di pagina 5">
            <a:extLst>
              <a:ext uri="{FF2B5EF4-FFF2-40B4-BE49-F238E27FC236}">
                <a16:creationId xmlns:a16="http://schemas.microsoft.com/office/drawing/2014/main" id="{2F317730-C976-4742-A4E3-33BD54ACDB6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DCF8661-0C61-46EE-B588-B7DAAB4A0C5D}"/>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1521909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FFCC18-A7DD-4F82-85DE-FBE78051567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F9CA6C9-727F-431D-9A42-547008EF36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FE8B9A0-3750-41D6-ADF4-585D42931D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74029550-8A4A-47EA-AAB5-865E110FC209}"/>
              </a:ext>
            </a:extLst>
          </p:cNvPr>
          <p:cNvSpPr>
            <a:spLocks noGrp="1"/>
          </p:cNvSpPr>
          <p:nvPr>
            <p:ph type="dt" sz="half" idx="10"/>
          </p:nvPr>
        </p:nvSpPr>
        <p:spPr/>
        <p:txBody>
          <a:bodyPr/>
          <a:lstStyle/>
          <a:p>
            <a:fld id="{F5BF5D3A-818E-47F0-9901-3F359CE07EBE}" type="datetimeFigureOut">
              <a:rPr lang="it-IT" smtClean="0"/>
              <a:t>21/10/2023</a:t>
            </a:fld>
            <a:endParaRPr lang="it-IT"/>
          </a:p>
        </p:txBody>
      </p:sp>
      <p:sp>
        <p:nvSpPr>
          <p:cNvPr id="6" name="Segnaposto piè di pagina 5">
            <a:extLst>
              <a:ext uri="{FF2B5EF4-FFF2-40B4-BE49-F238E27FC236}">
                <a16:creationId xmlns:a16="http://schemas.microsoft.com/office/drawing/2014/main" id="{2CFA7B32-9B29-4D51-9ABA-F05D534FB73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D30FDB8-135C-488E-8CF2-B6B26BC6CEF6}"/>
              </a:ext>
            </a:extLst>
          </p:cNvPr>
          <p:cNvSpPr>
            <a:spLocks noGrp="1"/>
          </p:cNvSpPr>
          <p:nvPr>
            <p:ph type="sldNum" sz="quarter" idx="12"/>
          </p:nvPr>
        </p:nvSpPr>
        <p:spPr/>
        <p:txBody>
          <a:bodyPr/>
          <a:lstStyle/>
          <a:p>
            <a:fld id="{54D7BA21-1DF6-4ACF-8E64-FD721BF7F2A4}" type="slidenum">
              <a:rPr lang="it-IT" smtClean="0"/>
              <a:t>‹N›</a:t>
            </a:fld>
            <a:endParaRPr lang="it-IT"/>
          </a:p>
        </p:txBody>
      </p:sp>
    </p:spTree>
    <p:extLst>
      <p:ext uri="{BB962C8B-B14F-4D97-AF65-F5344CB8AC3E}">
        <p14:creationId xmlns:p14="http://schemas.microsoft.com/office/powerpoint/2010/main" val="3274064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0A0130E-E06B-4E83-B8BA-AD1706EBDC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9820621-30F6-4BE3-8DDA-574CD5F02C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411A683-31D4-4C07-BAE7-8800557DF5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F5D3A-818E-47F0-9901-3F359CE07EBE}" type="datetimeFigureOut">
              <a:rPr lang="it-IT" smtClean="0"/>
              <a:t>21/10/2023</a:t>
            </a:fld>
            <a:endParaRPr lang="it-IT"/>
          </a:p>
        </p:txBody>
      </p:sp>
      <p:sp>
        <p:nvSpPr>
          <p:cNvPr id="5" name="Segnaposto piè di pagina 4">
            <a:extLst>
              <a:ext uri="{FF2B5EF4-FFF2-40B4-BE49-F238E27FC236}">
                <a16:creationId xmlns:a16="http://schemas.microsoft.com/office/drawing/2014/main" id="{883A9B21-E0D7-47F9-9CA2-BF4255F2ED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5A19F788-AE6F-4741-A12F-6256379853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7BA21-1DF6-4ACF-8E64-FD721BF7F2A4}" type="slidenum">
              <a:rPr lang="it-IT" smtClean="0"/>
              <a:t>‹N›</a:t>
            </a:fld>
            <a:endParaRPr lang="it-IT"/>
          </a:p>
        </p:txBody>
      </p:sp>
    </p:spTree>
    <p:extLst>
      <p:ext uri="{BB962C8B-B14F-4D97-AF65-F5344CB8AC3E}">
        <p14:creationId xmlns:p14="http://schemas.microsoft.com/office/powerpoint/2010/main" val="1243090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it.wikipedia.org/wiki/27_novembre" TargetMode="External"/><Relationship Id="rId3" Type="http://schemas.openxmlformats.org/officeDocument/2006/relationships/image" Target="../media/image4.jpeg"/><Relationship Id="rId7" Type="http://schemas.openxmlformats.org/officeDocument/2006/relationships/hyperlink" Target="http://it.wikipedia.org/wiki/Graz" TargetMode="External"/><Relationship Id="rId12" Type="http://schemas.openxmlformats.org/officeDocument/2006/relationships/hyperlink" Target="http://it.wikipedia.org/wiki/1904"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hyperlink" Target="http://it.wikipedia.org/wiki/1853" TargetMode="External"/><Relationship Id="rId11" Type="http://schemas.openxmlformats.org/officeDocument/2006/relationships/hyperlink" Target="http://it.wikipedia.org/wiki/Austria" TargetMode="External"/><Relationship Id="rId5" Type="http://schemas.openxmlformats.org/officeDocument/2006/relationships/hyperlink" Target="http://it.wikipedia.org/wiki/17_luglio" TargetMode="External"/><Relationship Id="rId10" Type="http://schemas.openxmlformats.org/officeDocument/2006/relationships/hyperlink" Target="http://it.wikipedia.org/wiki/Filosofo" TargetMode="External"/><Relationship Id="rId4" Type="http://schemas.openxmlformats.org/officeDocument/2006/relationships/hyperlink" Target="http://it.wikipedia.org/wiki/Leopoli" TargetMode="External"/><Relationship Id="rId9" Type="http://schemas.openxmlformats.org/officeDocument/2006/relationships/hyperlink" Target="http://it.wikipedia.org/wiki/192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6BD1F7-9EF6-4418-B2CD-3E6267F64928}"/>
              </a:ext>
            </a:extLst>
          </p:cNvPr>
          <p:cNvSpPr>
            <a:spLocks noGrp="1"/>
          </p:cNvSpPr>
          <p:nvPr>
            <p:ph type="ctrTitle"/>
          </p:nvPr>
        </p:nvSpPr>
        <p:spPr/>
        <p:txBody>
          <a:bodyPr/>
          <a:lstStyle/>
          <a:p>
            <a:r>
              <a:rPr lang="it-IT" dirty="0"/>
              <a:t>Fil Ling 22-23</a:t>
            </a:r>
          </a:p>
        </p:txBody>
      </p:sp>
      <p:sp>
        <p:nvSpPr>
          <p:cNvPr id="3" name="Sottotitolo 2">
            <a:extLst>
              <a:ext uri="{FF2B5EF4-FFF2-40B4-BE49-F238E27FC236}">
                <a16:creationId xmlns:a16="http://schemas.microsoft.com/office/drawing/2014/main" id="{4BDD70A9-612B-4126-9A05-5F35D4F3C748}"/>
              </a:ext>
            </a:extLst>
          </p:cNvPr>
          <p:cNvSpPr>
            <a:spLocks noGrp="1"/>
          </p:cNvSpPr>
          <p:nvPr>
            <p:ph type="subTitle" idx="1"/>
          </p:nvPr>
        </p:nvSpPr>
        <p:spPr/>
        <p:txBody>
          <a:bodyPr/>
          <a:lstStyle/>
          <a:p>
            <a:r>
              <a:rPr lang="it-IT" dirty="0"/>
              <a:t>lezioni 9-12</a:t>
            </a:r>
          </a:p>
        </p:txBody>
      </p:sp>
    </p:spTree>
    <p:extLst>
      <p:ext uri="{BB962C8B-B14F-4D97-AF65-F5344CB8AC3E}">
        <p14:creationId xmlns:p14="http://schemas.microsoft.com/office/powerpoint/2010/main" val="2226813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p:txBody>
          <a:bodyPr/>
          <a:lstStyle/>
          <a:p>
            <a:pPr eaLnBrk="1" hangingPunct="1"/>
            <a:r>
              <a:rPr lang="it-IT"/>
              <a:t>La gerarchia dei concetti</a:t>
            </a:r>
          </a:p>
        </p:txBody>
      </p:sp>
      <p:sp>
        <p:nvSpPr>
          <p:cNvPr id="3" name="Segnaposto contenuto 2"/>
          <p:cNvSpPr>
            <a:spLocks noGrp="1"/>
          </p:cNvSpPr>
          <p:nvPr>
            <p:ph idx="1"/>
          </p:nvPr>
        </p:nvSpPr>
        <p:spPr/>
        <p:txBody>
          <a:bodyPr>
            <a:normAutofit lnSpcReduction="10000"/>
          </a:bodyPr>
          <a:lstStyle/>
          <a:p>
            <a:pPr eaLnBrk="1" hangingPunct="1">
              <a:defRPr/>
            </a:pPr>
            <a:r>
              <a:rPr lang="it-IT" dirty="0"/>
              <a:t>Quindi secondo Frege l'esistenza, così come l'universalità e i numeri, è un concetto di secondo livello</a:t>
            </a:r>
          </a:p>
          <a:p>
            <a:pPr eaLnBrk="1" hangingPunct="1">
              <a:defRPr/>
            </a:pPr>
            <a:r>
              <a:rPr lang="it-IT" dirty="0"/>
              <a:t>I concetti di livello 1 si applicano agli oggetti</a:t>
            </a:r>
          </a:p>
          <a:p>
            <a:pPr eaLnBrk="1" hangingPunct="1">
              <a:defRPr/>
            </a:pPr>
            <a:r>
              <a:rPr lang="it-IT" dirty="0"/>
              <a:t>I concetti di livello 2 (quantificatori) a quelli di livello 1</a:t>
            </a:r>
          </a:p>
          <a:p>
            <a:pPr eaLnBrk="1" hangingPunct="1">
              <a:defRPr/>
            </a:pPr>
            <a:r>
              <a:rPr lang="it-IT" dirty="0"/>
              <a:t>Ecc.</a:t>
            </a:r>
          </a:p>
          <a:p>
            <a:pPr eaLnBrk="1" hangingPunct="1">
              <a:defRPr/>
            </a:pPr>
            <a:r>
              <a:rPr lang="it-IT" dirty="0"/>
              <a:t>'Zero' è, si potrebbe dire, la non esistenza, il concetto di livello 2 che si applica veridicamente ad un concetto di livello 1 (per es., 'unicorno') se e solo se non ci sono oggetti a cui tale concetto di livello 1 si applica veridicamente</a:t>
            </a:r>
          </a:p>
          <a:p>
            <a:pPr eaLnBrk="1" hangingPunct="1">
              <a:defRPr/>
            </a:pPr>
            <a:r>
              <a:rPr lang="it-IT" dirty="0"/>
              <a:t>Frege usa l'espressione "cadere sotto un concetto"</a:t>
            </a:r>
          </a:p>
        </p:txBody>
      </p:sp>
    </p:spTree>
    <p:extLst>
      <p:ext uri="{BB962C8B-B14F-4D97-AF65-F5344CB8AC3E}">
        <p14:creationId xmlns:p14="http://schemas.microsoft.com/office/powerpoint/2010/main" val="2093755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olo 1"/>
          <p:cNvSpPr>
            <a:spLocks noGrp="1"/>
          </p:cNvSpPr>
          <p:nvPr>
            <p:ph type="title"/>
          </p:nvPr>
        </p:nvSpPr>
        <p:spPr/>
        <p:txBody>
          <a:bodyPr/>
          <a:lstStyle/>
          <a:p>
            <a:pPr eaLnBrk="1" hangingPunct="1"/>
            <a:endParaRPr lang="it-IT"/>
          </a:p>
        </p:txBody>
      </p:sp>
      <p:pic>
        <p:nvPicPr>
          <p:cNvPr id="39939" name="Picture 2" descr="C:\Users\utente\Pictures\unicorno%20di%20Gessner.jpg"/>
          <p:cNvPicPr>
            <a:picLocks noGrp="1" noChangeAspect="1" noChangeArrowheads="1"/>
          </p:cNvPicPr>
          <p:nvPr>
            <p:ph idx="1"/>
          </p:nvPr>
        </p:nvPicPr>
        <p:blipFill>
          <a:blip r:embed="rId3" cstate="print"/>
          <a:srcRect/>
          <a:stretch>
            <a:fillRect/>
          </a:stretch>
        </p:blipFill>
        <p:spPr>
          <a:xfrm>
            <a:off x="2738439" y="1643063"/>
            <a:ext cx="2713037" cy="2000250"/>
          </a:xfrm>
          <a:noFill/>
        </p:spPr>
      </p:pic>
      <p:sp>
        <p:nvSpPr>
          <p:cNvPr id="6" name="Ovale 5"/>
          <p:cNvSpPr/>
          <p:nvPr/>
        </p:nvSpPr>
        <p:spPr>
          <a:xfrm>
            <a:off x="6738938" y="2428876"/>
            <a:ext cx="3429000" cy="3286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dirty="0"/>
              <a:t>purtroppo non cado sotto alcun concetto </a:t>
            </a:r>
          </a:p>
          <a:p>
            <a:pPr algn="ctr">
              <a:defRPr/>
            </a:pPr>
            <a:r>
              <a:rPr lang="it-IT" dirty="0"/>
              <a:t>nemmeno sotto il concetto 'unicorno'</a:t>
            </a:r>
          </a:p>
        </p:txBody>
      </p:sp>
      <p:cxnSp>
        <p:nvCxnSpPr>
          <p:cNvPr id="8" name="Connettore 1 7"/>
          <p:cNvCxnSpPr/>
          <p:nvPr/>
        </p:nvCxnSpPr>
        <p:spPr>
          <a:xfrm>
            <a:off x="4953000" y="2857500"/>
            <a:ext cx="2071688" cy="2857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1 10"/>
          <p:cNvCxnSpPr/>
          <p:nvPr/>
        </p:nvCxnSpPr>
        <p:spPr>
          <a:xfrm rot="10800000">
            <a:off x="5095876" y="2357439"/>
            <a:ext cx="1928813" cy="71437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12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olo 1"/>
          <p:cNvSpPr>
            <a:spLocks noGrp="1"/>
          </p:cNvSpPr>
          <p:nvPr>
            <p:ph type="title"/>
          </p:nvPr>
        </p:nvSpPr>
        <p:spPr>
          <a:xfrm>
            <a:off x="1981200" y="274639"/>
            <a:ext cx="8229600" cy="3582987"/>
          </a:xfrm>
        </p:spPr>
        <p:txBody>
          <a:bodyPr/>
          <a:lstStyle/>
          <a:p>
            <a:pPr eaLnBrk="1" hangingPunct="1"/>
            <a:r>
              <a:rPr lang="it-IT"/>
              <a:t>Spinoza morì di "substance abuse"</a:t>
            </a:r>
            <a:br>
              <a:rPr lang="it-IT"/>
            </a:br>
            <a:r>
              <a:rPr lang="it-IT"/>
              <a:t>Leibniz morì cadendo dalla finestra di una monade</a:t>
            </a:r>
            <a:br>
              <a:rPr lang="it-IT"/>
            </a:br>
            <a:br>
              <a:rPr lang="it-IT"/>
            </a:br>
            <a:r>
              <a:rPr lang="it-IT"/>
              <a:t>Come mori Frege?</a:t>
            </a:r>
          </a:p>
        </p:txBody>
      </p:sp>
      <p:pic>
        <p:nvPicPr>
          <p:cNvPr id="40963" name="Picture 3" descr="C:\Users\utente\Pictures\IMMAGINI INTERNET\images[1] (3).jpg"/>
          <p:cNvPicPr>
            <a:picLocks noChangeAspect="1" noChangeArrowheads="1"/>
          </p:cNvPicPr>
          <p:nvPr/>
        </p:nvPicPr>
        <p:blipFill>
          <a:blip r:embed="rId3" cstate="print"/>
          <a:srcRect/>
          <a:stretch>
            <a:fillRect/>
          </a:stretch>
        </p:blipFill>
        <p:spPr bwMode="auto">
          <a:xfrm>
            <a:off x="8399464" y="1844676"/>
            <a:ext cx="1747837" cy="2016125"/>
          </a:xfrm>
          <a:prstGeom prst="rect">
            <a:avLst/>
          </a:prstGeom>
          <a:noFill/>
          <a:ln w="9525">
            <a:noFill/>
            <a:miter lim="800000"/>
            <a:headEnd/>
            <a:tailEnd/>
          </a:ln>
        </p:spPr>
      </p:pic>
      <p:pic>
        <p:nvPicPr>
          <p:cNvPr id="40964" name="Picture 4" descr="C:\Users\utente\Pictures\IMMAGINI INTERNET\spinoza.jpg"/>
          <p:cNvPicPr>
            <a:picLocks noChangeAspect="1" noChangeArrowheads="1"/>
          </p:cNvPicPr>
          <p:nvPr/>
        </p:nvPicPr>
        <p:blipFill>
          <a:blip r:embed="rId4" cstate="print"/>
          <a:srcRect/>
          <a:stretch>
            <a:fillRect/>
          </a:stretch>
        </p:blipFill>
        <p:spPr bwMode="auto">
          <a:xfrm>
            <a:off x="909637" y="3959803"/>
            <a:ext cx="2143125" cy="2143125"/>
          </a:xfrm>
          <a:prstGeom prst="rect">
            <a:avLst/>
          </a:prstGeom>
          <a:noFill/>
          <a:ln w="9525">
            <a:noFill/>
            <a:miter lim="800000"/>
            <a:headEnd/>
            <a:tailEnd/>
          </a:ln>
        </p:spPr>
      </p:pic>
    </p:spTree>
    <p:extLst>
      <p:ext uri="{BB962C8B-B14F-4D97-AF65-F5344CB8AC3E}">
        <p14:creationId xmlns:p14="http://schemas.microsoft.com/office/powerpoint/2010/main" val="587356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a:xfrm>
            <a:off x="1981200" y="274638"/>
            <a:ext cx="8229600" cy="3797300"/>
          </a:xfrm>
        </p:spPr>
        <p:txBody>
          <a:bodyPr/>
          <a:lstStyle/>
          <a:p>
            <a:pPr eaLnBrk="1" hangingPunct="1"/>
            <a:r>
              <a:rPr lang="it-IT"/>
              <a:t>"cadde sotto un concetto"</a:t>
            </a:r>
            <a:br>
              <a:rPr lang="it-IT"/>
            </a:br>
            <a:r>
              <a:rPr lang="it-IT"/>
              <a:t>Quale?</a:t>
            </a:r>
          </a:p>
        </p:txBody>
      </p:sp>
    </p:spTree>
    <p:extLst>
      <p:ext uri="{BB962C8B-B14F-4D97-AF65-F5344CB8AC3E}">
        <p14:creationId xmlns:p14="http://schemas.microsoft.com/office/powerpoint/2010/main" val="1758756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olo 1"/>
          <p:cNvSpPr>
            <a:spLocks noGrp="1"/>
          </p:cNvSpPr>
          <p:nvPr>
            <p:ph type="title"/>
          </p:nvPr>
        </p:nvSpPr>
        <p:spPr>
          <a:xfrm>
            <a:off x="1981200" y="274639"/>
            <a:ext cx="8229600" cy="4511675"/>
          </a:xfrm>
        </p:spPr>
        <p:txBody>
          <a:bodyPr/>
          <a:lstStyle/>
          <a:p>
            <a:r>
              <a:rPr lang="it-IT"/>
              <a:t>Alcune ipotesi ...</a:t>
            </a:r>
          </a:p>
        </p:txBody>
      </p:sp>
    </p:spTree>
    <p:extLst>
      <p:ext uri="{BB962C8B-B14F-4D97-AF65-F5344CB8AC3E}">
        <p14:creationId xmlns:p14="http://schemas.microsoft.com/office/powerpoint/2010/main" val="3104046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olo 1"/>
          <p:cNvSpPr>
            <a:spLocks noGrp="1"/>
          </p:cNvSpPr>
          <p:nvPr>
            <p:ph type="title"/>
          </p:nvPr>
        </p:nvSpPr>
        <p:spPr>
          <a:xfrm>
            <a:off x="1981200" y="274639"/>
            <a:ext cx="8229600" cy="3582987"/>
          </a:xfrm>
        </p:spPr>
        <p:txBody>
          <a:bodyPr/>
          <a:lstStyle/>
          <a:p>
            <a:r>
              <a:rPr lang="it-IT"/>
              <a:t>Sotto il concetto 'morto'</a:t>
            </a:r>
          </a:p>
        </p:txBody>
      </p:sp>
    </p:spTree>
    <p:extLst>
      <p:ext uri="{BB962C8B-B14F-4D97-AF65-F5344CB8AC3E}">
        <p14:creationId xmlns:p14="http://schemas.microsoft.com/office/powerpoint/2010/main" val="3430267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olo 1"/>
          <p:cNvSpPr>
            <a:spLocks noGrp="1"/>
          </p:cNvSpPr>
          <p:nvPr>
            <p:ph type="title"/>
          </p:nvPr>
        </p:nvSpPr>
        <p:spPr>
          <a:xfrm>
            <a:off x="2024063" y="500064"/>
            <a:ext cx="8229600" cy="4643437"/>
          </a:xfrm>
        </p:spPr>
        <p:txBody>
          <a:bodyPr/>
          <a:lstStyle/>
          <a:p>
            <a:r>
              <a:rPr lang="it-IT"/>
              <a:t>Oppure sotto</a:t>
            </a:r>
            <a:br>
              <a:rPr lang="it-IT"/>
            </a:br>
            <a:r>
              <a:rPr lang="it-IT"/>
              <a:t>'zero'</a:t>
            </a:r>
            <a:br>
              <a:rPr lang="it-IT"/>
            </a:br>
            <a:r>
              <a:rPr lang="it-IT"/>
              <a:t>'non-esistenza'</a:t>
            </a:r>
            <a:br>
              <a:rPr lang="it-IT"/>
            </a:br>
            <a:r>
              <a:rPr lang="it-IT"/>
              <a:t>'cavallo alato' ?</a:t>
            </a:r>
          </a:p>
        </p:txBody>
      </p:sp>
    </p:spTree>
    <p:extLst>
      <p:ext uri="{BB962C8B-B14F-4D97-AF65-F5344CB8AC3E}">
        <p14:creationId xmlns:p14="http://schemas.microsoft.com/office/powerpoint/2010/main" val="159511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olo 1"/>
          <p:cNvSpPr>
            <a:spLocks noGrp="1"/>
          </p:cNvSpPr>
          <p:nvPr>
            <p:ph type="title"/>
          </p:nvPr>
        </p:nvSpPr>
        <p:spPr/>
        <p:txBody>
          <a:bodyPr/>
          <a:lstStyle/>
          <a:p>
            <a:pPr eaLnBrk="1" hangingPunct="1"/>
            <a:r>
              <a:rPr lang="it-IT"/>
              <a:t>tre dati problematici per Frege </a:t>
            </a:r>
          </a:p>
        </p:txBody>
      </p:sp>
      <p:sp>
        <p:nvSpPr>
          <p:cNvPr id="46083" name="Segnaposto contenuto 2"/>
          <p:cNvSpPr>
            <a:spLocks noGrp="1"/>
          </p:cNvSpPr>
          <p:nvPr>
            <p:ph idx="1"/>
          </p:nvPr>
        </p:nvSpPr>
        <p:spPr/>
        <p:txBody>
          <a:bodyPr/>
          <a:lstStyle/>
          <a:p>
            <a:pPr eaLnBrk="1" hangingPunct="1"/>
            <a:r>
              <a:rPr lang="it-IT"/>
              <a:t>Questi tre enunciati sembrano veri, ma per Frege sono né veri né falsi</a:t>
            </a:r>
          </a:p>
          <a:p>
            <a:pPr lvl="1" eaLnBrk="1" hangingPunct="1"/>
            <a:r>
              <a:rPr lang="it-IT"/>
              <a:t>il cavallo alato non esiste</a:t>
            </a:r>
          </a:p>
          <a:p>
            <a:pPr lvl="1" eaLnBrk="1" hangingPunct="1"/>
            <a:r>
              <a:rPr lang="it-IT"/>
              <a:t>il cavallo alato è un cavallo</a:t>
            </a:r>
          </a:p>
          <a:p>
            <a:pPr lvl="1" eaLnBrk="1" hangingPunct="1"/>
            <a:r>
              <a:rPr lang="it-IT"/>
              <a:t> Polifemo è più alto di Ciampi</a:t>
            </a:r>
          </a:p>
        </p:txBody>
      </p:sp>
    </p:spTree>
    <p:extLst>
      <p:ext uri="{BB962C8B-B14F-4D97-AF65-F5344CB8AC3E}">
        <p14:creationId xmlns:p14="http://schemas.microsoft.com/office/powerpoint/2010/main" val="608005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5576AC-42C4-4B77-BF97-33B430486C7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99E7CCD-08EF-408B-9DD8-6B5C3093B0BD}"/>
              </a:ext>
            </a:extLst>
          </p:cNvPr>
          <p:cNvSpPr>
            <a:spLocks noGrp="1"/>
          </p:cNvSpPr>
          <p:nvPr>
            <p:ph idx="1"/>
          </p:nvPr>
        </p:nvSpPr>
        <p:spPr/>
        <p:txBody>
          <a:bodyPr/>
          <a:lstStyle/>
          <a:p>
            <a:r>
              <a:rPr lang="it-IT" dirty="0"/>
              <a:t>Lezioni 11-12</a:t>
            </a:r>
          </a:p>
          <a:p>
            <a:r>
              <a:rPr lang="it-IT" dirty="0"/>
              <a:t>20/10/23</a:t>
            </a:r>
          </a:p>
          <a:p>
            <a:endParaRPr lang="it-IT" dirty="0"/>
          </a:p>
        </p:txBody>
      </p:sp>
    </p:spTree>
    <p:extLst>
      <p:ext uri="{BB962C8B-B14F-4D97-AF65-F5344CB8AC3E}">
        <p14:creationId xmlns:p14="http://schemas.microsoft.com/office/powerpoint/2010/main" val="3114273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4">
            <a:extLst>
              <a:ext uri="{FF2B5EF4-FFF2-40B4-BE49-F238E27FC236}">
                <a16:creationId xmlns:a16="http://schemas.microsoft.com/office/drawing/2014/main" id="{099E0F1B-5F3B-42D6-BD4E-DD8C2A295C1F}"/>
              </a:ext>
            </a:extLst>
          </p:cNvPr>
          <p:cNvSpPr>
            <a:spLocks noGrp="1"/>
          </p:cNvSpPr>
          <p:nvPr>
            <p:ph type="title"/>
          </p:nvPr>
        </p:nvSpPr>
        <p:spPr/>
        <p:txBody>
          <a:bodyPr/>
          <a:lstStyle/>
          <a:p>
            <a:pPr eaLnBrk="1" hangingPunct="1"/>
            <a:r>
              <a:rPr lang="it-IT" altLang="it-IT"/>
              <a:t>Alexius Meinong</a:t>
            </a:r>
          </a:p>
        </p:txBody>
      </p:sp>
      <p:sp>
        <p:nvSpPr>
          <p:cNvPr id="2051" name="Segnaposto testo 5">
            <a:extLst>
              <a:ext uri="{FF2B5EF4-FFF2-40B4-BE49-F238E27FC236}">
                <a16:creationId xmlns:a16="http://schemas.microsoft.com/office/drawing/2014/main" id="{897B3AE2-4685-44B9-B356-40742C986C8A}"/>
              </a:ext>
            </a:extLst>
          </p:cNvPr>
          <p:cNvSpPr>
            <a:spLocks noGrp="1"/>
          </p:cNvSpPr>
          <p:nvPr>
            <p:ph type="body" idx="1"/>
          </p:nvPr>
        </p:nvSpPr>
        <p:spPr/>
        <p:txBody>
          <a:bodyPr/>
          <a:lstStyle/>
          <a:p>
            <a:pPr eaLnBrk="1" hangingPunct="1"/>
            <a:endParaRPr lang="it-IT" altLang="it-IT"/>
          </a:p>
        </p:txBody>
      </p:sp>
      <p:pic>
        <p:nvPicPr>
          <p:cNvPr id="2052" name="Picture 2" descr="C:\Users\utente\Pictures\images[6].jpg">
            <a:extLst>
              <a:ext uri="{FF2B5EF4-FFF2-40B4-BE49-F238E27FC236}">
                <a16:creationId xmlns:a16="http://schemas.microsoft.com/office/drawing/2014/main" id="{078317E2-F79F-453C-BF59-ECAE94CF47C1}"/>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809875" y="2643189"/>
            <a:ext cx="1785938" cy="2473325"/>
          </a:xfrm>
          <a:noFill/>
        </p:spPr>
      </p:pic>
      <p:sp>
        <p:nvSpPr>
          <p:cNvPr id="2053" name="Segnaposto testo 6">
            <a:extLst>
              <a:ext uri="{FF2B5EF4-FFF2-40B4-BE49-F238E27FC236}">
                <a16:creationId xmlns:a16="http://schemas.microsoft.com/office/drawing/2014/main" id="{26924EBE-B3A6-4F62-8A78-3FB03EADD701}"/>
              </a:ext>
            </a:extLst>
          </p:cNvPr>
          <p:cNvSpPr>
            <a:spLocks noGrp="1"/>
          </p:cNvSpPr>
          <p:nvPr>
            <p:ph type="body" sz="quarter" idx="3"/>
          </p:nvPr>
        </p:nvSpPr>
        <p:spPr/>
        <p:txBody>
          <a:bodyPr/>
          <a:lstStyle/>
          <a:p>
            <a:pPr eaLnBrk="1" hangingPunct="1"/>
            <a:endParaRPr lang="it-IT" altLang="it-IT"/>
          </a:p>
        </p:txBody>
      </p:sp>
      <p:sp>
        <p:nvSpPr>
          <p:cNvPr id="2054" name="Segnaposto contenuto 7">
            <a:extLst>
              <a:ext uri="{FF2B5EF4-FFF2-40B4-BE49-F238E27FC236}">
                <a16:creationId xmlns:a16="http://schemas.microsoft.com/office/drawing/2014/main" id="{A7EC427B-9107-4343-9CD4-A7B05C713BA6}"/>
              </a:ext>
            </a:extLst>
          </p:cNvPr>
          <p:cNvSpPr>
            <a:spLocks noGrp="1"/>
          </p:cNvSpPr>
          <p:nvPr>
            <p:ph sz="quarter" idx="4"/>
          </p:nvPr>
        </p:nvSpPr>
        <p:spPr/>
        <p:txBody>
          <a:bodyPr/>
          <a:lstStyle/>
          <a:p>
            <a:pPr eaLnBrk="1" hangingPunct="1"/>
            <a:r>
              <a:rPr lang="it-IT" altLang="it-IT" b="1"/>
              <a:t>Alexius Meinong</a:t>
            </a:r>
            <a:r>
              <a:rPr lang="it-IT" altLang="it-IT"/>
              <a:t>, cavaliere di Handschuchsheim (</a:t>
            </a:r>
            <a:r>
              <a:rPr lang="it-IT" altLang="it-IT">
                <a:hlinkClick r:id="rId4" action="ppaction://hlinkfile" tooltip="Leopoli"/>
              </a:rPr>
              <a:t>Lemberg</a:t>
            </a:r>
            <a:r>
              <a:rPr lang="it-IT" altLang="it-IT"/>
              <a:t>, </a:t>
            </a:r>
            <a:r>
              <a:rPr lang="it-IT" altLang="it-IT">
                <a:hlinkClick r:id="rId5" action="ppaction://hlinkfile" tooltip="17 luglio"/>
              </a:rPr>
              <a:t>17 luglio</a:t>
            </a:r>
            <a:r>
              <a:rPr lang="it-IT" altLang="it-IT"/>
              <a:t> </a:t>
            </a:r>
            <a:r>
              <a:rPr lang="it-IT" altLang="it-IT">
                <a:hlinkClick r:id="rId6" action="ppaction://hlinkfile" tooltip="1853"/>
              </a:rPr>
              <a:t>1853</a:t>
            </a:r>
            <a:r>
              <a:rPr lang="it-IT" altLang="it-IT"/>
              <a:t> – </a:t>
            </a:r>
            <a:r>
              <a:rPr lang="it-IT" altLang="it-IT">
                <a:hlinkClick r:id="rId7" action="ppaction://hlinkfile" tooltip="Graz"/>
              </a:rPr>
              <a:t>Graz</a:t>
            </a:r>
            <a:r>
              <a:rPr lang="it-IT" altLang="it-IT"/>
              <a:t>, </a:t>
            </a:r>
            <a:r>
              <a:rPr lang="it-IT" altLang="it-IT">
                <a:hlinkClick r:id="rId8" action="ppaction://hlinkfile" tooltip="27 novembre"/>
              </a:rPr>
              <a:t>27 novembre</a:t>
            </a:r>
            <a:r>
              <a:rPr lang="it-IT" altLang="it-IT"/>
              <a:t> </a:t>
            </a:r>
            <a:r>
              <a:rPr lang="it-IT" altLang="it-IT">
                <a:hlinkClick r:id="rId9" action="ppaction://hlinkfile" tooltip="1920"/>
              </a:rPr>
              <a:t>1920</a:t>
            </a:r>
            <a:r>
              <a:rPr lang="it-IT" altLang="it-IT"/>
              <a:t>), è stato un </a:t>
            </a:r>
            <a:r>
              <a:rPr lang="it-IT" altLang="it-IT">
                <a:hlinkClick r:id="rId10" action="ppaction://hlinkfile" tooltip="Filosofo"/>
              </a:rPr>
              <a:t>filosofo</a:t>
            </a:r>
            <a:r>
              <a:rPr lang="it-IT" altLang="it-IT"/>
              <a:t> </a:t>
            </a:r>
            <a:r>
              <a:rPr lang="it-IT" altLang="it-IT">
                <a:hlinkClick r:id="rId11" action="ppaction://hlinkfile" tooltip="Austria"/>
              </a:rPr>
              <a:t>austriaco</a:t>
            </a:r>
            <a:r>
              <a:rPr lang="it-IT" altLang="it-IT"/>
              <a:t>, noto principalmente per la sua opera </a:t>
            </a:r>
            <a:r>
              <a:rPr lang="it-IT" altLang="it-IT" i="1"/>
              <a:t>Über Gegenstandstheorie</a:t>
            </a:r>
            <a:r>
              <a:rPr lang="it-IT" altLang="it-IT"/>
              <a:t> ("Sulla Teoria degli Oggetti", </a:t>
            </a:r>
            <a:r>
              <a:rPr lang="it-IT" altLang="it-IT">
                <a:hlinkClick r:id="rId12" action="ppaction://hlinkfile" tooltip="1904"/>
              </a:rPr>
              <a:t>1904</a:t>
            </a:r>
            <a:r>
              <a:rPr lang="it-IT" altLang="it-IT"/>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796424-32C0-4208-9AFD-0D3CDE529B5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43A65D-ADF3-4A6E-A0C2-FDD22ABD343F}"/>
              </a:ext>
            </a:extLst>
          </p:cNvPr>
          <p:cNvSpPr>
            <a:spLocks noGrp="1"/>
          </p:cNvSpPr>
          <p:nvPr>
            <p:ph idx="1"/>
          </p:nvPr>
        </p:nvSpPr>
        <p:spPr/>
        <p:txBody>
          <a:bodyPr/>
          <a:lstStyle/>
          <a:p>
            <a:r>
              <a:rPr lang="it-IT" dirty="0"/>
              <a:t>Lezioni 9-10</a:t>
            </a:r>
          </a:p>
          <a:p>
            <a:r>
              <a:rPr lang="it-IT"/>
              <a:t>19/10/23</a:t>
            </a:r>
            <a:endParaRPr lang="it-IT" dirty="0"/>
          </a:p>
        </p:txBody>
      </p:sp>
    </p:spTree>
    <p:extLst>
      <p:ext uri="{BB962C8B-B14F-4D97-AF65-F5344CB8AC3E}">
        <p14:creationId xmlns:p14="http://schemas.microsoft.com/office/powerpoint/2010/main" val="553343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a:extLst>
              <a:ext uri="{FF2B5EF4-FFF2-40B4-BE49-F238E27FC236}">
                <a16:creationId xmlns:a16="http://schemas.microsoft.com/office/drawing/2014/main" id="{7242847E-17BD-4766-8E46-8A7279BD0725}"/>
              </a:ext>
            </a:extLst>
          </p:cNvPr>
          <p:cNvSpPr>
            <a:spLocks noGrp="1"/>
          </p:cNvSpPr>
          <p:nvPr>
            <p:ph type="title"/>
          </p:nvPr>
        </p:nvSpPr>
        <p:spPr/>
        <p:txBody>
          <a:bodyPr/>
          <a:lstStyle/>
          <a:p>
            <a:pPr eaLnBrk="1" hangingPunct="1"/>
            <a:r>
              <a:rPr lang="it-IT" altLang="it-IT"/>
              <a:t>La teoria degli oggetti</a:t>
            </a:r>
          </a:p>
        </p:txBody>
      </p:sp>
      <p:sp>
        <p:nvSpPr>
          <p:cNvPr id="3" name="Segnaposto contenuto 2">
            <a:extLst>
              <a:ext uri="{FF2B5EF4-FFF2-40B4-BE49-F238E27FC236}">
                <a16:creationId xmlns:a16="http://schemas.microsoft.com/office/drawing/2014/main" id="{15BFB8B3-0A48-4B3F-973F-918103A6EF1F}"/>
              </a:ext>
            </a:extLst>
          </p:cNvPr>
          <p:cNvSpPr>
            <a:spLocks noGrp="1"/>
          </p:cNvSpPr>
          <p:nvPr>
            <p:ph idx="1"/>
          </p:nvPr>
        </p:nvSpPr>
        <p:spPr/>
        <p:txBody>
          <a:bodyPr rtlCol="0">
            <a:normAutofit/>
          </a:bodyPr>
          <a:lstStyle/>
          <a:p>
            <a:pPr>
              <a:defRPr/>
            </a:pPr>
            <a:r>
              <a:rPr lang="it-IT" dirty="0"/>
              <a:t>Ci sono oggetti esistenti e inesistenti</a:t>
            </a:r>
          </a:p>
          <a:p>
            <a:pPr>
              <a:defRPr/>
            </a:pPr>
            <a:r>
              <a:rPr lang="it-IT" dirty="0"/>
              <a:t>Quindi il reame degli oggetti è un "</a:t>
            </a:r>
            <a:r>
              <a:rPr lang="it-IT" dirty="0" err="1"/>
              <a:t>Aussersein</a:t>
            </a:r>
            <a:r>
              <a:rPr lang="it-IT" dirty="0"/>
              <a:t>" (al di là dell'essere e del non-essere) che comprende sia ciò che vi è (esiste) che ciò che non vi è (non esiste o non sussiste) ["sussistenza" si applica a oggetti astratti e "esistenza" a oggetti concreti]</a:t>
            </a:r>
          </a:p>
          <a:p>
            <a:pPr>
              <a:defRPr/>
            </a:pPr>
            <a:r>
              <a:rPr lang="it-IT" dirty="0"/>
              <a:t>Russell in POM parla di regno dell'essere che comprende come sottoinsieme il regno dell'esistenza (terminologia che preferisco)</a:t>
            </a:r>
          </a:p>
          <a:p>
            <a:pPr>
              <a:defRPr/>
            </a:pPr>
            <a:r>
              <a:rPr lang="it-IT" dirty="0"/>
              <a:t>anche Russell in POM ammette oggetti che non esistono, ma solo se possibili (possibilismo), </a:t>
            </a:r>
            <a:r>
              <a:rPr lang="it-IT" dirty="0" err="1"/>
              <a:t>Meinong</a:t>
            </a:r>
            <a:r>
              <a:rPr lang="it-IT" dirty="0"/>
              <a:t> invece ammette anche oggetti impossibili come il quadrato rotondo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a:extLst>
              <a:ext uri="{FF2B5EF4-FFF2-40B4-BE49-F238E27FC236}">
                <a16:creationId xmlns:a16="http://schemas.microsoft.com/office/drawing/2014/main" id="{FA8088F7-FE0C-4967-BF41-DCB51049905A}"/>
              </a:ext>
            </a:extLst>
          </p:cNvPr>
          <p:cNvSpPr>
            <a:spLocks noGrp="1"/>
          </p:cNvSpPr>
          <p:nvPr>
            <p:ph type="title"/>
          </p:nvPr>
        </p:nvSpPr>
        <p:spPr/>
        <p:txBody>
          <a:bodyPr rtlCol="0">
            <a:normAutofit/>
          </a:bodyPr>
          <a:lstStyle/>
          <a:p>
            <a:pPr>
              <a:defRPr/>
            </a:pPr>
            <a:r>
              <a:rPr lang="it-IT"/>
              <a:t>Le motivazioni principali per Meinong</a:t>
            </a:r>
          </a:p>
        </p:txBody>
      </p:sp>
      <p:sp>
        <p:nvSpPr>
          <p:cNvPr id="3" name="Segnaposto contenuto 2">
            <a:extLst>
              <a:ext uri="{FF2B5EF4-FFF2-40B4-BE49-F238E27FC236}">
                <a16:creationId xmlns:a16="http://schemas.microsoft.com/office/drawing/2014/main" id="{3E12AF1B-55D6-4749-8ED8-DDF8022504FC}"/>
              </a:ext>
            </a:extLst>
          </p:cNvPr>
          <p:cNvSpPr>
            <a:spLocks noGrp="1"/>
          </p:cNvSpPr>
          <p:nvPr>
            <p:ph idx="1"/>
          </p:nvPr>
        </p:nvSpPr>
        <p:spPr/>
        <p:txBody>
          <a:bodyPr rtlCol="0">
            <a:normAutofit/>
          </a:bodyPr>
          <a:lstStyle/>
          <a:p>
            <a:pPr>
              <a:defRPr/>
            </a:pPr>
            <a:r>
              <a:rPr lang="it-IT" dirty="0"/>
              <a:t>La tesi dell'intenzionalità di </a:t>
            </a:r>
            <a:r>
              <a:rPr lang="it-IT" dirty="0" err="1"/>
              <a:t>Brentano</a:t>
            </a:r>
            <a:r>
              <a:rPr lang="it-IT" dirty="0"/>
              <a:t>: ogni evento mentale è diretto ad un oggetto (si ha paura di qualcosa, si crede che qualcosa sia così e così, ecc.), detto </a:t>
            </a:r>
            <a:r>
              <a:rPr lang="it-IT" i="1" dirty="0"/>
              <a:t>oggetto intenzionale</a:t>
            </a:r>
            <a:r>
              <a:rPr lang="it-IT" dirty="0"/>
              <a:t>, che "</a:t>
            </a:r>
            <a:r>
              <a:rPr lang="it-IT" dirty="0" err="1"/>
              <a:t>in-esiste</a:t>
            </a:r>
            <a:r>
              <a:rPr lang="it-IT" dirty="0"/>
              <a:t>", esiste nell'evento mentale. Ma, dice </a:t>
            </a:r>
            <a:r>
              <a:rPr lang="it-IT" dirty="0" err="1"/>
              <a:t>Meinong</a:t>
            </a:r>
            <a:r>
              <a:rPr lang="it-IT" dirty="0"/>
              <a:t>, l'oggetto intenzionale può anche non esistere (posso aver paura di un fantasma). Allora, o abbandoniamo la tesi o ammettiamo che ci sono oggetti inesistenti.</a:t>
            </a:r>
          </a:p>
          <a:p>
            <a:pPr>
              <a:defRPr/>
            </a:pPr>
            <a:r>
              <a:rPr lang="it-IT" dirty="0"/>
              <a:t>Esistenziali negativi come "il quadrato rotondo non esiste" possono essere veri</a:t>
            </a:r>
          </a:p>
          <a:p>
            <a:pPr>
              <a:defRPr/>
            </a:pPr>
            <a:r>
              <a:rPr lang="it-IT" dirty="0"/>
              <a:t>Enunciati singolari analitici come "il cavallo alato è alato" sono veri</a:t>
            </a:r>
          </a:p>
          <a:p>
            <a:pPr>
              <a:defRPr/>
            </a:pPr>
            <a:r>
              <a:rPr lang="it-IT" dirty="0"/>
              <a:t>Asserti come "il cavallo alato è possibile" sono veri.</a:t>
            </a:r>
          </a:p>
          <a:p>
            <a:pPr>
              <a:defRPr/>
            </a:pP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a:extLst>
              <a:ext uri="{FF2B5EF4-FFF2-40B4-BE49-F238E27FC236}">
                <a16:creationId xmlns:a16="http://schemas.microsoft.com/office/drawing/2014/main" id="{55439ACD-C34B-43DC-8CAD-FB877AC7B5FD}"/>
              </a:ext>
            </a:extLst>
          </p:cNvPr>
          <p:cNvSpPr>
            <a:spLocks noGrp="1"/>
          </p:cNvSpPr>
          <p:nvPr>
            <p:ph type="title"/>
          </p:nvPr>
        </p:nvSpPr>
        <p:spPr/>
        <p:txBody>
          <a:bodyPr rtlCol="0">
            <a:normAutofit/>
          </a:bodyPr>
          <a:lstStyle/>
          <a:p>
            <a:pPr>
              <a:defRPr/>
            </a:pPr>
            <a:r>
              <a:rPr lang="it-IT"/>
              <a:t>Digressione sulla tesi dell'intenzionalità</a:t>
            </a:r>
          </a:p>
        </p:txBody>
      </p:sp>
      <p:sp>
        <p:nvSpPr>
          <p:cNvPr id="3" name="Segnaposto contenuto 2">
            <a:extLst>
              <a:ext uri="{FF2B5EF4-FFF2-40B4-BE49-F238E27FC236}">
                <a16:creationId xmlns:a16="http://schemas.microsoft.com/office/drawing/2014/main" id="{E0F359CC-A2C0-4BAD-8151-3253B3D0C7A0}"/>
              </a:ext>
            </a:extLst>
          </p:cNvPr>
          <p:cNvSpPr>
            <a:spLocks noGrp="1"/>
          </p:cNvSpPr>
          <p:nvPr>
            <p:ph idx="1"/>
          </p:nvPr>
        </p:nvSpPr>
        <p:spPr/>
        <p:txBody>
          <a:bodyPr rtlCol="0">
            <a:normAutofit fontScale="77500" lnSpcReduction="20000"/>
          </a:bodyPr>
          <a:lstStyle/>
          <a:p>
            <a:pPr>
              <a:defRPr/>
            </a:pPr>
            <a:r>
              <a:rPr lang="it-IT" dirty="0"/>
              <a:t>Secondo la tradizione che va da </a:t>
            </a:r>
            <a:r>
              <a:rPr lang="it-IT" dirty="0" err="1"/>
              <a:t>Brentano</a:t>
            </a:r>
            <a:r>
              <a:rPr lang="it-IT" dirty="0"/>
              <a:t> a </a:t>
            </a:r>
            <a:r>
              <a:rPr lang="it-IT" dirty="0" err="1"/>
              <a:t>Meinong</a:t>
            </a:r>
            <a:r>
              <a:rPr lang="it-IT" dirty="0"/>
              <a:t>, dobbiamo distinguere in un fenomeno mentale, l'atto (credere, desiderare, temere, ecc.), il contenuto dell'atto (ciò che indirizza l'atto verso un certo oggetto, per es. una rappresentazione psichica di un oggetto temuto) e l'oggetto dell'atto (per es., l'oggetto temuto)</a:t>
            </a:r>
          </a:p>
          <a:p>
            <a:pPr>
              <a:defRPr/>
            </a:pPr>
            <a:r>
              <a:rPr lang="it-IT" dirty="0"/>
              <a:t>Secondo </a:t>
            </a:r>
            <a:r>
              <a:rPr lang="it-IT" dirty="0" err="1"/>
              <a:t>Brentano</a:t>
            </a:r>
            <a:r>
              <a:rPr lang="it-IT" dirty="0"/>
              <a:t>, l'intenzionalità è l'essenza del mentale, ciò che contraddistingue i fenomeni mentali da quelli fisici.</a:t>
            </a:r>
          </a:p>
          <a:p>
            <a:pPr>
              <a:defRPr/>
            </a:pPr>
            <a:r>
              <a:rPr lang="it-IT" dirty="0"/>
              <a:t>Ma è veramente così?</a:t>
            </a:r>
          </a:p>
          <a:p>
            <a:pPr>
              <a:defRPr/>
            </a:pPr>
            <a:r>
              <a:rPr lang="it-IT" dirty="0"/>
              <a:t>secondo alcuni, il dolore è un </a:t>
            </a:r>
            <a:r>
              <a:rPr lang="it-IT" dirty="0" err="1"/>
              <a:t>controesempio</a:t>
            </a:r>
            <a:r>
              <a:rPr lang="it-IT" dirty="0"/>
              <a:t>. Si ha dolore punto e basta, il dolore non è diretto verso qualcosa. ma forse si può dire che c'è uno stato mentale 'sentire' che può avere come oggetto un dolore oppure un piacere</a:t>
            </a:r>
          </a:p>
          <a:p>
            <a:pPr>
              <a:defRPr/>
            </a:pPr>
            <a:r>
              <a:rPr lang="it-IT" dirty="0"/>
              <a:t>Secondo alcuni, inoltre, un altro  </a:t>
            </a:r>
            <a:r>
              <a:rPr lang="it-IT" dirty="0" err="1"/>
              <a:t>controesempio</a:t>
            </a:r>
            <a:r>
              <a:rPr lang="it-IT" dirty="0"/>
              <a:t> è dato da oggetti fisici che hanno capacità </a:t>
            </a:r>
            <a:r>
              <a:rPr lang="it-IT" dirty="0" err="1"/>
              <a:t>rappresentazionali</a:t>
            </a:r>
            <a:r>
              <a:rPr lang="it-IT" dirty="0"/>
              <a:t>  e quindi in un certo senso sono in relazione a un oggetto. Per es., una videocamera svolge un'attività che è diretta ad un oggetto, ciò che viene filmato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a:extLst>
              <a:ext uri="{FF2B5EF4-FFF2-40B4-BE49-F238E27FC236}">
                <a16:creationId xmlns:a16="http://schemas.microsoft.com/office/drawing/2014/main" id="{E5F3D471-CCD2-40E0-B920-F7B01FEDFF77}"/>
              </a:ext>
            </a:extLst>
          </p:cNvPr>
          <p:cNvSpPr>
            <a:spLocks noGrp="1"/>
          </p:cNvSpPr>
          <p:nvPr>
            <p:ph type="title"/>
          </p:nvPr>
        </p:nvSpPr>
        <p:spPr/>
        <p:txBody>
          <a:bodyPr/>
          <a:lstStyle/>
          <a:p>
            <a:pPr eaLnBrk="1" hangingPunct="1"/>
            <a:r>
              <a:rPr lang="it-IT" altLang="it-IT"/>
              <a:t>Principio d'indifferenza</a:t>
            </a:r>
          </a:p>
        </p:txBody>
      </p:sp>
      <p:sp>
        <p:nvSpPr>
          <p:cNvPr id="7171" name="Segnaposto contenuto 2">
            <a:extLst>
              <a:ext uri="{FF2B5EF4-FFF2-40B4-BE49-F238E27FC236}">
                <a16:creationId xmlns:a16="http://schemas.microsoft.com/office/drawing/2014/main" id="{6586008C-2D6E-42D3-B110-831D308A0723}"/>
              </a:ext>
            </a:extLst>
          </p:cNvPr>
          <p:cNvSpPr>
            <a:spLocks noGrp="1"/>
          </p:cNvSpPr>
          <p:nvPr>
            <p:ph idx="1"/>
          </p:nvPr>
        </p:nvSpPr>
        <p:spPr/>
        <p:txBody>
          <a:bodyPr/>
          <a:lstStyle/>
          <a:p>
            <a:pPr eaLnBrk="1" hangingPunct="1"/>
            <a:r>
              <a:rPr lang="it-IT" altLang="it-IT"/>
              <a:t>un oggetto in quanto tale è al di là dell'essere e del non essere</a:t>
            </a:r>
          </a:p>
          <a:p>
            <a:pPr eaLnBrk="1" hangingPunct="1"/>
            <a:r>
              <a:rPr lang="it-IT" altLang="it-IT"/>
              <a:t>(1)	la montagna d'oro non esiste;</a:t>
            </a:r>
          </a:p>
          <a:p>
            <a:pPr eaLnBrk="1" hangingPunct="1"/>
            <a:r>
              <a:rPr lang="it-IT" altLang="it-IT"/>
              <a:t>(2)	il quadrato rotondo non esiste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a:extLst>
              <a:ext uri="{FF2B5EF4-FFF2-40B4-BE49-F238E27FC236}">
                <a16:creationId xmlns:a16="http://schemas.microsoft.com/office/drawing/2014/main" id="{4A3897C9-E6F5-40BB-B92B-B22710D7D5D6}"/>
              </a:ext>
            </a:extLst>
          </p:cNvPr>
          <p:cNvSpPr>
            <a:spLocks noGrp="1"/>
          </p:cNvSpPr>
          <p:nvPr>
            <p:ph type="title"/>
          </p:nvPr>
        </p:nvSpPr>
        <p:spPr/>
        <p:txBody>
          <a:bodyPr/>
          <a:lstStyle/>
          <a:p>
            <a:pPr eaLnBrk="1" hangingPunct="1"/>
            <a:r>
              <a:rPr lang="it-IT" altLang="it-IT"/>
              <a:t>Il principio d'indipendenza</a:t>
            </a:r>
          </a:p>
        </p:txBody>
      </p:sp>
      <p:sp>
        <p:nvSpPr>
          <p:cNvPr id="8195" name="Segnaposto contenuto 2">
            <a:extLst>
              <a:ext uri="{FF2B5EF4-FFF2-40B4-BE49-F238E27FC236}">
                <a16:creationId xmlns:a16="http://schemas.microsoft.com/office/drawing/2014/main" id="{B62A6C74-8646-4424-B161-1B9B69E08B38}"/>
              </a:ext>
            </a:extLst>
          </p:cNvPr>
          <p:cNvSpPr>
            <a:spLocks noGrp="1"/>
          </p:cNvSpPr>
          <p:nvPr>
            <p:ph idx="1"/>
          </p:nvPr>
        </p:nvSpPr>
        <p:spPr/>
        <p:txBody>
          <a:bodyPr/>
          <a:lstStyle/>
          <a:p>
            <a:pPr eaLnBrk="1" hangingPunct="1"/>
            <a:r>
              <a:rPr lang="it-IT" altLang="it-IT"/>
              <a:t>Anche gli oggetti privi di essere hanno proprietà</a:t>
            </a:r>
          </a:p>
          <a:p>
            <a:pPr eaLnBrk="1" hangingPunct="1"/>
            <a:r>
              <a:rPr lang="it-IT" altLang="it-IT"/>
              <a:t>(3)	la montagna d'oro è d'oro;</a:t>
            </a:r>
          </a:p>
          <a:p>
            <a:pPr eaLnBrk="1" hangingPunct="1"/>
            <a:r>
              <a:rPr lang="it-IT" altLang="it-IT"/>
              <a:t>(4)	il quadrato rotondo è rotondo;</a:t>
            </a:r>
          </a:p>
          <a:p>
            <a:pPr eaLnBrk="1" hangingPunct="1"/>
            <a:r>
              <a:rPr lang="it-IT" altLang="it-IT"/>
              <a:t>(5)	il quadrato rotondo è quadrato.</a:t>
            </a:r>
          </a:p>
          <a:p>
            <a:pPr eaLnBrk="1" hangingPunct="1"/>
            <a:endParaRPr lang="it-IT" alt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a:extLst>
              <a:ext uri="{FF2B5EF4-FFF2-40B4-BE49-F238E27FC236}">
                <a16:creationId xmlns:a16="http://schemas.microsoft.com/office/drawing/2014/main" id="{DFC880AA-D7C6-42FE-88ED-798292C46401}"/>
              </a:ext>
            </a:extLst>
          </p:cNvPr>
          <p:cNvSpPr>
            <a:spLocks noGrp="1"/>
          </p:cNvSpPr>
          <p:nvPr>
            <p:ph type="title"/>
          </p:nvPr>
        </p:nvSpPr>
        <p:spPr/>
        <p:txBody>
          <a:bodyPr/>
          <a:lstStyle/>
          <a:p>
            <a:pPr eaLnBrk="1" hangingPunct="1"/>
            <a:r>
              <a:rPr lang="it-IT" altLang="it-IT"/>
              <a:t>La libertà d'assunzione</a:t>
            </a:r>
          </a:p>
        </p:txBody>
      </p:sp>
      <p:sp>
        <p:nvSpPr>
          <p:cNvPr id="3" name="Segnaposto contenuto 2">
            <a:extLst>
              <a:ext uri="{FF2B5EF4-FFF2-40B4-BE49-F238E27FC236}">
                <a16:creationId xmlns:a16="http://schemas.microsoft.com/office/drawing/2014/main" id="{84ACFCD5-877E-4717-9BA5-DF9175DF87BF}"/>
              </a:ext>
            </a:extLst>
          </p:cNvPr>
          <p:cNvSpPr>
            <a:spLocks noGrp="1"/>
          </p:cNvSpPr>
          <p:nvPr>
            <p:ph idx="1"/>
          </p:nvPr>
        </p:nvSpPr>
        <p:spPr/>
        <p:txBody>
          <a:bodyPr>
            <a:normAutofit/>
          </a:bodyPr>
          <a:lstStyle/>
          <a:p>
            <a:pPr eaLnBrk="1" hangingPunct="1">
              <a:buFont typeface="Arial" charset="0"/>
              <a:buChar char="•"/>
              <a:defRPr/>
            </a:pPr>
            <a:r>
              <a:rPr lang="it-IT" dirty="0"/>
              <a:t>(LA2)	</a:t>
            </a:r>
            <a:r>
              <a:rPr lang="it-IT" i="1" dirty="0"/>
              <a:t>Libertà d'assunzione</a:t>
            </a:r>
            <a:r>
              <a:rPr lang="it-IT" dirty="0"/>
              <a:t> (</a:t>
            </a:r>
            <a:r>
              <a:rPr lang="it-IT" i="1" dirty="0"/>
              <a:t>seconda versione</a:t>
            </a:r>
            <a:r>
              <a:rPr lang="it-IT" dirty="0"/>
              <a:t>). Ad ogni insieme di proprietà, corrisponde un oggetto che possiede </a:t>
            </a:r>
            <a:r>
              <a:rPr lang="it-IT" i="1" dirty="0"/>
              <a:t>esclusivamente</a:t>
            </a:r>
            <a:r>
              <a:rPr lang="it-IT" dirty="0"/>
              <a:t> le proprietà in questione.</a:t>
            </a:r>
          </a:p>
          <a:p>
            <a:pPr eaLnBrk="1" hangingPunct="1">
              <a:buFont typeface="Arial" charset="0"/>
              <a:buChar char="•"/>
              <a:defRPr/>
            </a:pPr>
            <a:r>
              <a:rPr lang="it-IT" dirty="0"/>
              <a:t>alcuni oggetti sono incompleti</a:t>
            </a:r>
          </a:p>
          <a:p>
            <a:pPr eaLnBrk="1" hangingPunct="1">
              <a:buFont typeface="Arial" charset="0"/>
              <a:buChar char="•"/>
              <a:defRPr/>
            </a:pPr>
            <a:r>
              <a:rPr lang="it-IT" dirty="0"/>
              <a:t>alcuni oggetti sono impossibili</a:t>
            </a:r>
          </a:p>
          <a:p>
            <a:pPr eaLnBrk="1" hangingPunct="1">
              <a:buFont typeface="Arial" charset="0"/>
              <a:buChar char="•"/>
              <a:defRPr/>
            </a:pPr>
            <a:r>
              <a:rPr lang="it-IT" dirty="0"/>
              <a:t>alcuni oggetti sono contraddittori</a:t>
            </a:r>
          </a:p>
          <a:p>
            <a:pPr eaLnBrk="1" hangingPunct="1">
              <a:buFont typeface="Arial" charset="0"/>
              <a:buChar char="•"/>
              <a:defRPr/>
            </a:pPr>
            <a:r>
              <a:rPr lang="it-IT" dirty="0"/>
              <a:t>Perché accettare la libertà d'assunzione?</a:t>
            </a:r>
          </a:p>
          <a:p>
            <a:pPr eaLnBrk="1" hangingPunct="1">
              <a:buFont typeface="Arial" charset="0"/>
              <a:buChar char="•"/>
              <a:defRPr/>
            </a:pPr>
            <a:r>
              <a:rPr lang="it-IT" dirty="0"/>
              <a:t>In linea di principio possiamo pensare a qualsiasi oggetto, il P, quale che sia P</a:t>
            </a:r>
          </a:p>
          <a:p>
            <a:pPr eaLnBrk="1" hangingPunct="1">
              <a:buFont typeface="Arial" charset="0"/>
              <a:buChar char="•"/>
              <a:defRPr/>
            </a:pPr>
            <a:endParaRPr lang="it-IT" dirty="0"/>
          </a:p>
          <a:p>
            <a:pPr eaLnBrk="1" hangingPunct="1">
              <a:buFont typeface="Arial" charset="0"/>
              <a:buNone/>
              <a:defRPr/>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p:txBody>
          <a:bodyPr>
            <a:normAutofit/>
          </a:bodyPr>
          <a:lstStyle/>
          <a:p>
            <a:r>
              <a:rPr lang="it-IT"/>
              <a:t>Rappresentazione della gerarchia dei sensi</a:t>
            </a:r>
          </a:p>
        </p:txBody>
      </p:sp>
      <p:sp>
        <p:nvSpPr>
          <p:cNvPr id="3" name="Segnaposto contenuto 2"/>
          <p:cNvSpPr>
            <a:spLocks noGrp="1"/>
          </p:cNvSpPr>
          <p:nvPr>
            <p:ph idx="1"/>
          </p:nvPr>
        </p:nvSpPr>
        <p:spPr/>
        <p:txBody>
          <a:bodyPr>
            <a:normAutofit fontScale="92500"/>
          </a:bodyPr>
          <a:lstStyle/>
          <a:p>
            <a:pPr>
              <a:defRPr/>
            </a:pPr>
            <a:r>
              <a:rPr lang="it-IT" dirty="0"/>
              <a:t>Contesto estensionale (a è un pianeta)</a:t>
            </a:r>
          </a:p>
          <a:p>
            <a:pPr>
              <a:defRPr/>
            </a:pPr>
            <a:r>
              <a:rPr lang="it-IT" dirty="0"/>
              <a:t>referente primario di "a" = r("a")</a:t>
            </a:r>
          </a:p>
          <a:p>
            <a:pPr>
              <a:defRPr/>
            </a:pPr>
            <a:r>
              <a:rPr lang="it-IT" dirty="0"/>
              <a:t>senso primario di "a" = s("a")</a:t>
            </a:r>
          </a:p>
          <a:p>
            <a:pPr>
              <a:defRPr/>
            </a:pPr>
            <a:r>
              <a:rPr lang="it-IT" dirty="0"/>
              <a:t>Contesto intensionale di primo livello (Giovanni crede che a è un pianeta)</a:t>
            </a:r>
          </a:p>
          <a:p>
            <a:pPr>
              <a:defRPr/>
            </a:pPr>
            <a:r>
              <a:rPr lang="it-IT" dirty="0"/>
              <a:t>referente secondario di "a" = s("a")</a:t>
            </a:r>
          </a:p>
          <a:p>
            <a:pPr>
              <a:defRPr/>
            </a:pPr>
            <a:r>
              <a:rPr lang="it-IT" dirty="0"/>
              <a:t>senso secondario di "a" = s(</a:t>
            </a:r>
            <a:r>
              <a:rPr lang="it-IT" dirty="0" err="1"/>
              <a:t>s</a:t>
            </a:r>
            <a:r>
              <a:rPr lang="it-IT" dirty="0"/>
              <a:t>("a"))</a:t>
            </a:r>
          </a:p>
          <a:p>
            <a:pPr>
              <a:defRPr/>
            </a:pPr>
            <a:r>
              <a:rPr lang="it-IT" dirty="0"/>
              <a:t>Contesto intensionale di secondo livello (Marta desidera che Giovanni creda </a:t>
            </a:r>
            <a:r>
              <a:rPr lang="it-IT"/>
              <a:t>che a è </a:t>
            </a:r>
            <a:r>
              <a:rPr lang="it-IT" dirty="0"/>
              <a:t>un pianeta)</a:t>
            </a:r>
          </a:p>
          <a:p>
            <a:pPr>
              <a:defRPr/>
            </a:pPr>
            <a:r>
              <a:rPr lang="it-IT" dirty="0"/>
              <a:t>Ecc.</a:t>
            </a:r>
          </a:p>
        </p:txBody>
      </p:sp>
    </p:spTree>
    <p:extLst>
      <p:ext uri="{BB962C8B-B14F-4D97-AF65-F5344CB8AC3E}">
        <p14:creationId xmlns:p14="http://schemas.microsoft.com/office/powerpoint/2010/main" val="228324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a:normAutofit/>
          </a:bodyPr>
          <a:lstStyle/>
          <a:p>
            <a:r>
              <a:rPr lang="it-IT"/>
              <a:t>Gerarchia dei sensi e sostituibilità degli identici</a:t>
            </a:r>
          </a:p>
        </p:txBody>
      </p:sp>
      <p:sp>
        <p:nvSpPr>
          <p:cNvPr id="3" name="Segnaposto contenuto 2"/>
          <p:cNvSpPr>
            <a:spLocks noGrp="1"/>
          </p:cNvSpPr>
          <p:nvPr>
            <p:ph idx="1"/>
          </p:nvPr>
        </p:nvSpPr>
        <p:spPr/>
        <p:txBody>
          <a:bodyPr>
            <a:normAutofit fontScale="92500" lnSpcReduction="20000"/>
          </a:bodyPr>
          <a:lstStyle/>
          <a:p>
            <a:pPr>
              <a:defRPr/>
            </a:pPr>
            <a:r>
              <a:rPr lang="it-IT" dirty="0"/>
              <a:t>(1) Giovanni crede che la </a:t>
            </a:r>
            <a:r>
              <a:rPr lang="it-IT" dirty="0" err="1"/>
              <a:t>sm</a:t>
            </a:r>
            <a:r>
              <a:rPr lang="it-IT" dirty="0"/>
              <a:t> è un pianeta</a:t>
            </a:r>
          </a:p>
          <a:p>
            <a:pPr>
              <a:defRPr/>
            </a:pPr>
            <a:r>
              <a:rPr lang="it-IT" dirty="0"/>
              <a:t>Livello del referente: r("Giovanni")</a:t>
            </a:r>
            <a:r>
              <a:rPr lang="it-IT" dirty="0" err="1"/>
              <a:t>+r</a:t>
            </a:r>
            <a:r>
              <a:rPr lang="it-IT" dirty="0"/>
              <a:t>("crede") +[s("la </a:t>
            </a:r>
            <a:r>
              <a:rPr lang="it-IT" dirty="0" err="1"/>
              <a:t>sm</a:t>
            </a:r>
            <a:r>
              <a:rPr lang="it-IT" dirty="0"/>
              <a:t>") + s("è un pianeta")]</a:t>
            </a:r>
          </a:p>
          <a:p>
            <a:pPr>
              <a:defRPr/>
            </a:pPr>
            <a:r>
              <a:rPr lang="it-IT" dirty="0"/>
              <a:t>Livello del senso:  s("Giovanni")</a:t>
            </a:r>
            <a:r>
              <a:rPr lang="it-IT" dirty="0" err="1"/>
              <a:t>+s</a:t>
            </a:r>
            <a:r>
              <a:rPr lang="it-IT" dirty="0"/>
              <a:t>("crede") +[s(</a:t>
            </a:r>
            <a:r>
              <a:rPr lang="it-IT" dirty="0" err="1"/>
              <a:t>s</a:t>
            </a:r>
            <a:r>
              <a:rPr lang="it-IT" dirty="0"/>
              <a:t>("la </a:t>
            </a:r>
            <a:r>
              <a:rPr lang="it-IT" dirty="0" err="1"/>
              <a:t>sm</a:t>
            </a:r>
            <a:r>
              <a:rPr lang="it-IT" dirty="0"/>
              <a:t>"))+ s(</a:t>
            </a:r>
            <a:r>
              <a:rPr lang="it-IT" dirty="0" err="1"/>
              <a:t>s</a:t>
            </a:r>
            <a:r>
              <a:rPr lang="it-IT" dirty="0"/>
              <a:t>("è un pianeta"))]</a:t>
            </a:r>
          </a:p>
          <a:p>
            <a:pPr>
              <a:defRPr/>
            </a:pPr>
            <a:r>
              <a:rPr lang="it-IT" dirty="0"/>
              <a:t>(2) la </a:t>
            </a:r>
            <a:r>
              <a:rPr lang="it-IT" dirty="0" err="1"/>
              <a:t>sm</a:t>
            </a:r>
            <a:r>
              <a:rPr lang="it-IT" dirty="0"/>
              <a:t> = la ss</a:t>
            </a:r>
          </a:p>
          <a:p>
            <a:pPr>
              <a:defRPr/>
            </a:pPr>
            <a:r>
              <a:rPr lang="it-IT" dirty="0"/>
              <a:t>Livello del referente: r("la </a:t>
            </a:r>
            <a:r>
              <a:rPr lang="it-IT" dirty="0" err="1"/>
              <a:t>sm</a:t>
            </a:r>
            <a:r>
              <a:rPr lang="it-IT" dirty="0"/>
              <a:t>")</a:t>
            </a:r>
            <a:r>
              <a:rPr lang="it-IT" dirty="0" err="1"/>
              <a:t>+r</a:t>
            </a:r>
            <a:r>
              <a:rPr lang="it-IT" dirty="0"/>
              <a:t>("=")</a:t>
            </a:r>
            <a:r>
              <a:rPr lang="it-IT" dirty="0" err="1"/>
              <a:t>+r</a:t>
            </a:r>
            <a:r>
              <a:rPr lang="it-IT" dirty="0"/>
              <a:t>("la ss")</a:t>
            </a:r>
          </a:p>
          <a:p>
            <a:pPr>
              <a:defRPr/>
            </a:pPr>
            <a:r>
              <a:rPr lang="it-IT" dirty="0"/>
              <a:t>Il "significato globale" (referente/senso) di "la </a:t>
            </a:r>
            <a:r>
              <a:rPr lang="it-IT" dirty="0" err="1"/>
              <a:t>sm</a:t>
            </a:r>
            <a:r>
              <a:rPr lang="it-IT" dirty="0"/>
              <a:t>" cambia nel passaggio da (1) a (2)</a:t>
            </a:r>
          </a:p>
          <a:p>
            <a:pPr>
              <a:defRPr/>
            </a:pPr>
            <a:r>
              <a:rPr lang="it-IT" dirty="0"/>
              <a:t>Ecco perché non possiamo applicare la legge di sostituibilità degli identici, ossia:</a:t>
            </a:r>
          </a:p>
          <a:p>
            <a:pPr>
              <a:defRPr/>
            </a:pPr>
            <a:r>
              <a:rPr lang="it-IT" dirty="0"/>
              <a:t>a = b, P(a), quindi P(a/b)</a:t>
            </a:r>
          </a:p>
        </p:txBody>
      </p:sp>
    </p:spTree>
    <p:extLst>
      <p:ext uri="{BB962C8B-B14F-4D97-AF65-F5344CB8AC3E}">
        <p14:creationId xmlns:p14="http://schemas.microsoft.com/office/powerpoint/2010/main" val="4182292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normAutofit/>
          </a:bodyPr>
          <a:lstStyle/>
          <a:p>
            <a:r>
              <a:rPr lang="it-IT"/>
              <a:t>Esistenza e termini singolari non denotanti</a:t>
            </a:r>
          </a:p>
        </p:txBody>
      </p:sp>
      <p:sp>
        <p:nvSpPr>
          <p:cNvPr id="3" name="Segnaposto contenuto 2"/>
          <p:cNvSpPr>
            <a:spLocks noGrp="1"/>
          </p:cNvSpPr>
          <p:nvPr>
            <p:ph idx="1"/>
          </p:nvPr>
        </p:nvSpPr>
        <p:spPr/>
        <p:txBody>
          <a:bodyPr>
            <a:normAutofit/>
          </a:bodyPr>
          <a:lstStyle/>
          <a:p>
            <a:pPr>
              <a:defRPr/>
            </a:pPr>
            <a:r>
              <a:rPr lang="it-IT" dirty="0"/>
              <a:t>Ci sono termini singolari non denotanti (privi di referente) come "il cavallo alato"</a:t>
            </a:r>
          </a:p>
          <a:p>
            <a:pPr>
              <a:defRPr/>
            </a:pPr>
            <a:r>
              <a:rPr lang="it-IT" dirty="0"/>
              <a:t>Corrispondentemente ci sono esistenziali negativi veri come</a:t>
            </a:r>
          </a:p>
          <a:p>
            <a:pPr lvl="1">
              <a:defRPr/>
            </a:pPr>
            <a:r>
              <a:rPr lang="it-IT" dirty="0"/>
              <a:t>il cavallo alato non esiste</a:t>
            </a:r>
          </a:p>
          <a:p>
            <a:pPr>
              <a:defRPr/>
            </a:pPr>
            <a:r>
              <a:rPr lang="it-IT" dirty="0"/>
              <a:t>Nei contesti estensionali come "... è un mammifero" generano frasi che tendiamo a giudicare non vere o che almeno ci danno perplessità</a:t>
            </a:r>
          </a:p>
          <a:p>
            <a:pPr>
              <a:defRPr/>
            </a:pPr>
            <a:r>
              <a:rPr lang="it-IT" dirty="0"/>
              <a:t>Nei contesti intensionali possono senza problemi dare adito a enunciati veri:</a:t>
            </a:r>
          </a:p>
          <a:p>
            <a:pPr lvl="1">
              <a:defRPr/>
            </a:pPr>
            <a:r>
              <a:rPr lang="it-IT" dirty="0"/>
              <a:t>Alcibiade credeva che il cavallo alato fosse bianco</a:t>
            </a:r>
          </a:p>
          <a:p>
            <a:pPr lvl="1">
              <a:buFont typeface="Arial" charset="0"/>
              <a:buNone/>
              <a:defRPr/>
            </a:pPr>
            <a:endParaRPr lang="it-IT" dirty="0"/>
          </a:p>
        </p:txBody>
      </p:sp>
    </p:spTree>
    <p:extLst>
      <p:ext uri="{BB962C8B-B14F-4D97-AF65-F5344CB8AC3E}">
        <p14:creationId xmlns:p14="http://schemas.microsoft.com/office/powerpoint/2010/main" val="1038592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1"/>
          <p:cNvSpPr>
            <a:spLocks noGrp="1"/>
          </p:cNvSpPr>
          <p:nvPr>
            <p:ph type="title"/>
          </p:nvPr>
        </p:nvSpPr>
        <p:spPr/>
        <p:txBody>
          <a:bodyPr>
            <a:normAutofit/>
          </a:bodyPr>
          <a:lstStyle/>
          <a:p>
            <a:r>
              <a:rPr lang="it-IT"/>
              <a:t>Ancora sul confronto tra contesti intensionali ed estensionali</a:t>
            </a:r>
          </a:p>
        </p:txBody>
      </p:sp>
      <p:sp>
        <p:nvSpPr>
          <p:cNvPr id="3" name="Segnaposto contenuto 2"/>
          <p:cNvSpPr>
            <a:spLocks noGrp="1"/>
          </p:cNvSpPr>
          <p:nvPr>
            <p:ph idx="1"/>
          </p:nvPr>
        </p:nvSpPr>
        <p:spPr/>
        <p:txBody>
          <a:bodyPr>
            <a:normAutofit/>
          </a:bodyPr>
          <a:lstStyle/>
          <a:p>
            <a:pPr>
              <a:defRPr/>
            </a:pPr>
            <a:r>
              <a:rPr lang="it-IT" dirty="0"/>
              <a:t>I contesti intensionali NON impegnano all'esistenza</a:t>
            </a:r>
          </a:p>
          <a:p>
            <a:pPr lvl="1">
              <a:defRPr/>
            </a:pPr>
            <a:r>
              <a:rPr lang="it-IT" dirty="0"/>
              <a:t> Giovanni crede che il cavallo alato è bianco NON IMPLICA esiste un individuo (un cavallo alato) del quale Giovanni crede che è bianco</a:t>
            </a:r>
          </a:p>
          <a:p>
            <a:pPr lvl="1">
              <a:defRPr/>
            </a:pPr>
            <a:r>
              <a:rPr lang="it-IT" dirty="0"/>
              <a:t>Nel futuro, l'uomo più veloce della terra correrà i 100 m. in 5 secondi NON IMPLICA  esiste (ora) un individuo (uomo) tale che nel futuro correrà i 100 m. in 5 secondi </a:t>
            </a:r>
          </a:p>
          <a:p>
            <a:pPr>
              <a:defRPr/>
            </a:pPr>
            <a:r>
              <a:rPr lang="it-IT" dirty="0"/>
              <a:t>I contesti estensionali impegnano all'esistenza</a:t>
            </a:r>
          </a:p>
          <a:p>
            <a:pPr lvl="1">
              <a:defRPr/>
            </a:pPr>
            <a:r>
              <a:rPr lang="it-IT" dirty="0"/>
              <a:t>Il cavallo alato è bianco IMPLICA esiste un individuo bianco</a:t>
            </a:r>
          </a:p>
          <a:p>
            <a:pPr>
              <a:defRPr/>
            </a:pPr>
            <a:endParaRPr lang="it-IT" dirty="0"/>
          </a:p>
        </p:txBody>
      </p:sp>
    </p:spTree>
    <p:extLst>
      <p:ext uri="{BB962C8B-B14F-4D97-AF65-F5344CB8AC3E}">
        <p14:creationId xmlns:p14="http://schemas.microsoft.com/office/powerpoint/2010/main" val="58559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olo 1"/>
          <p:cNvSpPr>
            <a:spLocks noGrp="1"/>
          </p:cNvSpPr>
          <p:nvPr>
            <p:ph type="title"/>
          </p:nvPr>
        </p:nvSpPr>
        <p:spPr/>
        <p:txBody>
          <a:bodyPr>
            <a:normAutofit/>
          </a:bodyPr>
          <a:lstStyle/>
          <a:p>
            <a:r>
              <a:rPr lang="it-IT"/>
              <a:t>Come Frege tratta i termini non denotanti</a:t>
            </a:r>
          </a:p>
        </p:txBody>
      </p:sp>
      <p:sp>
        <p:nvSpPr>
          <p:cNvPr id="3" name="Segnaposto contenuto 2"/>
          <p:cNvSpPr>
            <a:spLocks noGrp="1"/>
          </p:cNvSpPr>
          <p:nvPr>
            <p:ph idx="1"/>
          </p:nvPr>
        </p:nvSpPr>
        <p:spPr/>
        <p:txBody>
          <a:bodyPr>
            <a:normAutofit/>
          </a:bodyPr>
          <a:lstStyle/>
          <a:p>
            <a:pPr>
              <a:defRPr/>
            </a:pPr>
            <a:r>
              <a:rPr lang="it-IT" dirty="0"/>
              <a:t>Se posti in un contesto estensionale (es. "il cavallo alato è bianco"), essi generano una frase priva di valore di verità</a:t>
            </a:r>
          </a:p>
          <a:p>
            <a:pPr lvl="1">
              <a:defRPr/>
            </a:pPr>
            <a:r>
              <a:rPr lang="it-IT" dirty="0"/>
              <a:t>Motivo: la funzione che funge da referente del predicato non riceve in input un argomento e quindi non può dare V o F come risposta</a:t>
            </a:r>
          </a:p>
          <a:p>
            <a:pPr>
              <a:defRPr/>
            </a:pPr>
            <a:r>
              <a:rPr lang="it-IT" dirty="0"/>
              <a:t>Se posti in un contesto intensionale (es. "nell'Odissea si racconta che Ulisse approdò ad Itaca immerso nel sonno") generano una frase con valore di verità</a:t>
            </a:r>
          </a:p>
          <a:p>
            <a:pPr lvl="1">
              <a:defRPr/>
            </a:pPr>
            <a:r>
              <a:rPr lang="it-IT" dirty="0"/>
              <a:t>Motivo: nel contesto intensionale tali termini hanno un referente (cioè il senso che hanno nel contesto estensionale) e quindi la funzione che funge da referente del predicato riceve in input un argomento (il senso in questione)</a:t>
            </a:r>
          </a:p>
        </p:txBody>
      </p:sp>
    </p:spTree>
    <p:extLst>
      <p:ext uri="{BB962C8B-B14F-4D97-AF65-F5344CB8AC3E}">
        <p14:creationId xmlns:p14="http://schemas.microsoft.com/office/powerpoint/2010/main" val="245067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p:txBody>
          <a:bodyPr/>
          <a:lstStyle/>
          <a:p>
            <a:r>
              <a:rPr lang="it-IT"/>
              <a:t>Presupposizioni</a:t>
            </a:r>
          </a:p>
        </p:txBody>
      </p:sp>
      <p:sp>
        <p:nvSpPr>
          <p:cNvPr id="3" name="Segnaposto contenuto 2"/>
          <p:cNvSpPr>
            <a:spLocks noGrp="1"/>
          </p:cNvSpPr>
          <p:nvPr>
            <p:ph idx="1"/>
          </p:nvPr>
        </p:nvSpPr>
        <p:spPr/>
        <p:txBody>
          <a:bodyPr>
            <a:normAutofit/>
          </a:bodyPr>
          <a:lstStyle/>
          <a:p>
            <a:pPr>
              <a:defRPr/>
            </a:pPr>
            <a:r>
              <a:rPr lang="it-IT" dirty="0"/>
              <a:t>Quindi, per Frege, l’esistenza dell'oggetto al quale si vuol fare riferimento con il termine singolare è PRESUPPOSTA</a:t>
            </a:r>
          </a:p>
          <a:p>
            <a:pPr>
              <a:defRPr/>
            </a:pPr>
            <a:r>
              <a:rPr lang="it-IT" dirty="0"/>
              <a:t>In generale: Q presuppone P quando sia Q che non-Q implicano P</a:t>
            </a:r>
          </a:p>
          <a:p>
            <a:pPr>
              <a:defRPr/>
            </a:pPr>
            <a:r>
              <a:rPr lang="it-IT" dirty="0"/>
              <a:t>Esempio: </a:t>
            </a:r>
            <a:r>
              <a:rPr lang="it-IT" i="1" dirty="0"/>
              <a:t>Marta ha smesso di fumare </a:t>
            </a:r>
            <a:r>
              <a:rPr lang="it-IT" dirty="0"/>
              <a:t>presuppone </a:t>
            </a:r>
            <a:r>
              <a:rPr lang="it-IT" i="1" dirty="0"/>
              <a:t>Marta fumava</a:t>
            </a:r>
            <a:endParaRPr lang="it-IT" dirty="0"/>
          </a:p>
          <a:p>
            <a:pPr>
              <a:defRPr/>
            </a:pPr>
            <a:r>
              <a:rPr lang="it-IT" i="1" dirty="0"/>
              <a:t>Mario sta mangiando </a:t>
            </a:r>
            <a:r>
              <a:rPr lang="it-IT" dirty="0"/>
              <a:t>presuppone </a:t>
            </a:r>
            <a:r>
              <a:rPr lang="it-IT" i="1" dirty="0"/>
              <a:t>Mario esiste</a:t>
            </a:r>
          </a:p>
          <a:p>
            <a:pPr>
              <a:defRPr/>
            </a:pPr>
            <a:r>
              <a:rPr lang="it-IT" i="1" dirty="0"/>
              <a:t>Mario Non sta mangiando </a:t>
            </a:r>
            <a:r>
              <a:rPr lang="it-IT" dirty="0"/>
              <a:t>presuppone </a:t>
            </a:r>
            <a:r>
              <a:rPr lang="it-IT" i="1" dirty="0"/>
              <a:t>Mario esiste</a:t>
            </a:r>
          </a:p>
          <a:p>
            <a:pPr>
              <a:defRPr/>
            </a:pPr>
            <a:r>
              <a:rPr lang="it-IT" dirty="0"/>
              <a:t>Questo punto di vista è stato ripreso negli anni 50 del secolo scorso dal filosofo inglese P. F. Strawson (in polemica con Russell)</a:t>
            </a:r>
          </a:p>
          <a:p>
            <a:pPr>
              <a:defRPr/>
            </a:pPr>
            <a:endParaRPr lang="it-IT" dirty="0"/>
          </a:p>
        </p:txBody>
      </p:sp>
    </p:spTree>
    <p:extLst>
      <p:ext uri="{BB962C8B-B14F-4D97-AF65-F5344CB8AC3E}">
        <p14:creationId xmlns:p14="http://schemas.microsoft.com/office/powerpoint/2010/main" val="683212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a:lstStyle/>
          <a:p>
            <a:r>
              <a:rPr lang="it-IT"/>
              <a:t>Cos'è l'esistenza secondo Frege?</a:t>
            </a:r>
          </a:p>
        </p:txBody>
      </p:sp>
      <p:sp>
        <p:nvSpPr>
          <p:cNvPr id="3" name="Segnaposto contenuto 2"/>
          <p:cNvSpPr>
            <a:spLocks noGrp="1"/>
          </p:cNvSpPr>
          <p:nvPr>
            <p:ph idx="1"/>
          </p:nvPr>
        </p:nvSpPr>
        <p:spPr/>
        <p:txBody>
          <a:bodyPr>
            <a:normAutofit lnSpcReduction="10000"/>
          </a:bodyPr>
          <a:lstStyle/>
          <a:p>
            <a:pPr>
              <a:defRPr/>
            </a:pPr>
            <a:r>
              <a:rPr lang="it-IT" dirty="0"/>
              <a:t>E' una proprietà di classi (o di concetti o di proprietà) così come l'universalità espressa da "tutto" ed i numeri</a:t>
            </a:r>
          </a:p>
          <a:p>
            <a:pPr>
              <a:defRPr/>
            </a:pPr>
            <a:r>
              <a:rPr lang="it-IT" dirty="0"/>
              <a:t>"i pianeti sono nove" vuol dire che la classe dei pianeti ha la proprietà nove, ossia contiene nove membri</a:t>
            </a:r>
          </a:p>
          <a:p>
            <a:pPr>
              <a:defRPr/>
            </a:pPr>
            <a:r>
              <a:rPr lang="it-IT" dirty="0"/>
              <a:t>"tutto è materiale" vuol dire che la classe degli enti materiali ha la proprietà dell'universalità, ossia contiene tutto quello che esiste</a:t>
            </a:r>
          </a:p>
          <a:p>
            <a:pPr>
              <a:defRPr/>
            </a:pPr>
            <a:r>
              <a:rPr lang="it-IT" dirty="0"/>
              <a:t>"esiste un pianeta" vuol dire che la classe dei pianeti ha la proprietà dell'esistenza, ossia, non è vuota, contiene almeno un elemento</a:t>
            </a:r>
          </a:p>
          <a:p>
            <a:pPr>
              <a:defRPr/>
            </a:pPr>
            <a:r>
              <a:rPr lang="it-IT" dirty="0"/>
              <a:t>L'esistenza quindi non è una proprietà di cui, per es., Obama gode e il cavallo alato non gode.</a:t>
            </a:r>
          </a:p>
          <a:p>
            <a:pPr>
              <a:defRPr/>
            </a:pPr>
            <a:endParaRPr lang="it-IT" dirty="0"/>
          </a:p>
        </p:txBody>
      </p:sp>
    </p:spTree>
    <p:extLst>
      <p:ext uri="{BB962C8B-B14F-4D97-AF65-F5344CB8AC3E}">
        <p14:creationId xmlns:p14="http://schemas.microsoft.com/office/powerpoint/2010/main" val="110829073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1590</Words>
  <Application>Microsoft Office PowerPoint</Application>
  <PresentationFormat>Widescreen</PresentationFormat>
  <Paragraphs>130</Paragraphs>
  <Slides>25</Slides>
  <Notes>22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Calibri</vt:lpstr>
      <vt:lpstr>Calibri Light</vt:lpstr>
      <vt:lpstr>Tema di Office</vt:lpstr>
      <vt:lpstr>Fil Ling 22-23</vt:lpstr>
      <vt:lpstr>Presentazione standard di PowerPoint</vt:lpstr>
      <vt:lpstr>Rappresentazione della gerarchia dei sensi</vt:lpstr>
      <vt:lpstr>Gerarchia dei sensi e sostituibilità degli identici</vt:lpstr>
      <vt:lpstr>Esistenza e termini singolari non denotanti</vt:lpstr>
      <vt:lpstr>Ancora sul confronto tra contesti intensionali ed estensionali</vt:lpstr>
      <vt:lpstr>Come Frege tratta i termini non denotanti</vt:lpstr>
      <vt:lpstr>Presupposizioni</vt:lpstr>
      <vt:lpstr>Cos'è l'esistenza secondo Frege?</vt:lpstr>
      <vt:lpstr>La gerarchia dei concetti</vt:lpstr>
      <vt:lpstr>Presentazione standard di PowerPoint</vt:lpstr>
      <vt:lpstr>Spinoza morì di "substance abuse" Leibniz morì cadendo dalla finestra di una monade  Come mori Frege?</vt:lpstr>
      <vt:lpstr>"cadde sotto un concetto" Quale?</vt:lpstr>
      <vt:lpstr>Alcune ipotesi ...</vt:lpstr>
      <vt:lpstr>Sotto il concetto 'morto'</vt:lpstr>
      <vt:lpstr>Oppure sotto 'zero' 'non-esistenza' 'cavallo alato' ?</vt:lpstr>
      <vt:lpstr>tre dati problematici per Frege </vt:lpstr>
      <vt:lpstr>Presentazione standard di PowerPoint</vt:lpstr>
      <vt:lpstr>Alexius Meinong</vt:lpstr>
      <vt:lpstr>La teoria degli oggetti</vt:lpstr>
      <vt:lpstr>Le motivazioni principali per Meinong</vt:lpstr>
      <vt:lpstr>Digressione sulla tesi dell'intenzionalità</vt:lpstr>
      <vt:lpstr>Principio d'indifferenza</vt:lpstr>
      <vt:lpstr>Il principio d'indipendenza</vt:lpstr>
      <vt:lpstr>La libertà d'assunzione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22-23</dc:title>
  <dc:creator>Francesco Orilia</dc:creator>
  <cp:lastModifiedBy>Francesco Orilia</cp:lastModifiedBy>
  <cp:revision>5</cp:revision>
  <dcterms:created xsi:type="dcterms:W3CDTF">2023-10-14T06:26:36Z</dcterms:created>
  <dcterms:modified xsi:type="dcterms:W3CDTF">2023-10-21T06:40:24Z</dcterms:modified>
</cp:coreProperties>
</file>