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380" r:id="rId5"/>
    <p:sldId id="379" r:id="rId6"/>
    <p:sldId id="376" r:id="rId7"/>
    <p:sldId id="273" r:id="rId8"/>
    <p:sldId id="276" r:id="rId9"/>
    <p:sldId id="277" r:id="rId10"/>
    <p:sldId id="278" r:id="rId11"/>
    <p:sldId id="279" r:id="rId12"/>
    <p:sldId id="280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sco Orilia" userId="faded748-0cb3-44c7-a7fd-0632fa8ccb11" providerId="ADAL" clId="{FDBAAF5E-4C44-48E0-AC99-684CB3545805}"/>
    <pc:docChg chg="custSel addSld modSld">
      <pc:chgData name="Francesco Orilia" userId="faded748-0cb3-44c7-a7fd-0632fa8ccb11" providerId="ADAL" clId="{FDBAAF5E-4C44-48E0-AC99-684CB3545805}" dt="2024-10-31T07:16:53.259" v="9" actId="27636"/>
      <pc:docMkLst>
        <pc:docMk/>
      </pc:docMkLst>
      <pc:sldChg chg="add">
        <pc:chgData name="Francesco Orilia" userId="faded748-0cb3-44c7-a7fd-0632fa8ccb11" providerId="ADAL" clId="{FDBAAF5E-4C44-48E0-AC99-684CB3545805}" dt="2024-10-31T07:16:52.523" v="1"/>
        <pc:sldMkLst>
          <pc:docMk/>
          <pc:sldMk cId="0" sldId="257"/>
        </pc:sldMkLst>
      </pc:sldChg>
      <pc:sldChg chg="modSp add">
        <pc:chgData name="Francesco Orilia" userId="faded748-0cb3-44c7-a7fd-0632fa8ccb11" providerId="ADAL" clId="{FDBAAF5E-4C44-48E0-AC99-684CB3545805}" dt="2024-10-31T07:16:53.045" v="2" actId="27636"/>
        <pc:sldMkLst>
          <pc:docMk/>
          <pc:sldMk cId="0" sldId="258"/>
        </pc:sldMkLst>
        <pc:spChg chg="mod">
          <ac:chgData name="Francesco Orilia" userId="faded748-0cb3-44c7-a7fd-0632fa8ccb11" providerId="ADAL" clId="{FDBAAF5E-4C44-48E0-AC99-684CB3545805}" dt="2024-10-31T07:16:53.045" v="2" actId="27636"/>
          <ac:spMkLst>
            <pc:docMk/>
            <pc:sldMk cId="0" sldId="258"/>
            <ac:spMk id="3" creationId="{26A34A61-0019-4287-B850-908983F2D5E4}"/>
          </ac:spMkLst>
        </pc:spChg>
      </pc:sldChg>
      <pc:sldChg chg="modSp add">
        <pc:chgData name="Francesco Orilia" userId="faded748-0cb3-44c7-a7fd-0632fa8ccb11" providerId="ADAL" clId="{FDBAAF5E-4C44-48E0-AC99-684CB3545805}" dt="2024-10-31T07:16:53.138" v="3" actId="27636"/>
        <pc:sldMkLst>
          <pc:docMk/>
          <pc:sldMk cId="0" sldId="259"/>
        </pc:sldMkLst>
        <pc:spChg chg="mod">
          <ac:chgData name="Francesco Orilia" userId="faded748-0cb3-44c7-a7fd-0632fa8ccb11" providerId="ADAL" clId="{FDBAAF5E-4C44-48E0-AC99-684CB3545805}" dt="2024-10-31T07:16:53.138" v="3" actId="27636"/>
          <ac:spMkLst>
            <pc:docMk/>
            <pc:sldMk cId="0" sldId="259"/>
            <ac:spMk id="3" creationId="{177611CC-C057-4445-A4A1-B708D410070B}"/>
          </ac:spMkLst>
        </pc:spChg>
      </pc:sldChg>
      <pc:sldChg chg="modSp add">
        <pc:chgData name="Francesco Orilia" userId="faded748-0cb3-44c7-a7fd-0632fa8ccb11" providerId="ADAL" clId="{FDBAAF5E-4C44-48E0-AC99-684CB3545805}" dt="2024-10-31T07:16:53.177" v="5" actId="27636"/>
        <pc:sldMkLst>
          <pc:docMk/>
          <pc:sldMk cId="0" sldId="260"/>
        </pc:sldMkLst>
        <pc:spChg chg="mod">
          <ac:chgData name="Francesco Orilia" userId="faded748-0cb3-44c7-a7fd-0632fa8ccb11" providerId="ADAL" clId="{FDBAAF5E-4C44-48E0-AC99-684CB3545805}" dt="2024-10-31T07:16:53.175" v="4" actId="27636"/>
          <ac:spMkLst>
            <pc:docMk/>
            <pc:sldMk cId="0" sldId="260"/>
            <ac:spMk id="3" creationId="{9BF366C1-1A6F-45DF-9C9A-9A9D49F4CD19}"/>
          </ac:spMkLst>
        </pc:spChg>
        <pc:spChg chg="mod">
          <ac:chgData name="Francesco Orilia" userId="faded748-0cb3-44c7-a7fd-0632fa8ccb11" providerId="ADAL" clId="{FDBAAF5E-4C44-48E0-AC99-684CB3545805}" dt="2024-10-31T07:16:53.177" v="5" actId="27636"/>
          <ac:spMkLst>
            <pc:docMk/>
            <pc:sldMk cId="0" sldId="260"/>
            <ac:spMk id="37890" creationId="{AA6C85AB-F2B1-447F-9FF8-507CE123E5A4}"/>
          </ac:spMkLst>
        </pc:spChg>
      </pc:sldChg>
      <pc:sldChg chg="modSp add">
        <pc:chgData name="Francesco Orilia" userId="faded748-0cb3-44c7-a7fd-0632fa8ccb11" providerId="ADAL" clId="{FDBAAF5E-4C44-48E0-AC99-684CB3545805}" dt="2024-10-31T07:16:53.206" v="7" actId="27636"/>
        <pc:sldMkLst>
          <pc:docMk/>
          <pc:sldMk cId="0" sldId="261"/>
        </pc:sldMkLst>
        <pc:spChg chg="mod">
          <ac:chgData name="Francesco Orilia" userId="faded748-0cb3-44c7-a7fd-0632fa8ccb11" providerId="ADAL" clId="{FDBAAF5E-4C44-48E0-AC99-684CB3545805}" dt="2024-10-31T07:16:53.206" v="7" actId="27636"/>
          <ac:spMkLst>
            <pc:docMk/>
            <pc:sldMk cId="0" sldId="261"/>
            <ac:spMk id="3" creationId="{A93B6B72-AF19-44A2-856E-36D660BE5759}"/>
          </ac:spMkLst>
        </pc:spChg>
        <pc:spChg chg="mod">
          <ac:chgData name="Francesco Orilia" userId="faded748-0cb3-44c7-a7fd-0632fa8ccb11" providerId="ADAL" clId="{FDBAAF5E-4C44-48E0-AC99-684CB3545805}" dt="2024-10-31T07:16:53.187" v="6" actId="27636"/>
          <ac:spMkLst>
            <pc:docMk/>
            <pc:sldMk cId="0" sldId="261"/>
            <ac:spMk id="38914" creationId="{C1DA3EC3-08BC-411F-A7BF-F71BC8FD6309}"/>
          </ac:spMkLst>
        </pc:spChg>
      </pc:sldChg>
      <pc:sldChg chg="add">
        <pc:chgData name="Francesco Orilia" userId="faded748-0cb3-44c7-a7fd-0632fa8ccb11" providerId="ADAL" clId="{FDBAAF5E-4C44-48E0-AC99-684CB3545805}" dt="2024-10-31T07:16:52.523" v="1"/>
        <pc:sldMkLst>
          <pc:docMk/>
          <pc:sldMk cId="0" sldId="262"/>
        </pc:sldMkLst>
      </pc:sldChg>
      <pc:sldChg chg="add">
        <pc:chgData name="Francesco Orilia" userId="faded748-0cb3-44c7-a7fd-0632fa8ccb11" providerId="ADAL" clId="{FDBAAF5E-4C44-48E0-AC99-684CB3545805}" dt="2024-10-31T07:16:52.523" v="1"/>
        <pc:sldMkLst>
          <pc:docMk/>
          <pc:sldMk cId="0" sldId="263"/>
        </pc:sldMkLst>
      </pc:sldChg>
      <pc:sldChg chg="modSp add">
        <pc:chgData name="Francesco Orilia" userId="faded748-0cb3-44c7-a7fd-0632fa8ccb11" providerId="ADAL" clId="{FDBAAF5E-4C44-48E0-AC99-684CB3545805}" dt="2024-10-31T07:16:53.241" v="8" actId="27636"/>
        <pc:sldMkLst>
          <pc:docMk/>
          <pc:sldMk cId="0" sldId="264"/>
        </pc:sldMkLst>
        <pc:spChg chg="mod">
          <ac:chgData name="Francesco Orilia" userId="faded748-0cb3-44c7-a7fd-0632fa8ccb11" providerId="ADAL" clId="{FDBAAF5E-4C44-48E0-AC99-684CB3545805}" dt="2024-10-31T07:16:53.241" v="8" actId="27636"/>
          <ac:spMkLst>
            <pc:docMk/>
            <pc:sldMk cId="0" sldId="264"/>
            <ac:spMk id="3" creationId="{5C329176-FF92-49D5-B3C3-734BE27F78E4}"/>
          </ac:spMkLst>
        </pc:spChg>
      </pc:sldChg>
      <pc:sldChg chg="modSp add">
        <pc:chgData name="Francesco Orilia" userId="faded748-0cb3-44c7-a7fd-0632fa8ccb11" providerId="ADAL" clId="{FDBAAF5E-4C44-48E0-AC99-684CB3545805}" dt="2024-10-31T07:16:53.259" v="9" actId="27636"/>
        <pc:sldMkLst>
          <pc:docMk/>
          <pc:sldMk cId="0" sldId="265"/>
        </pc:sldMkLst>
        <pc:spChg chg="mod">
          <ac:chgData name="Francesco Orilia" userId="faded748-0cb3-44c7-a7fd-0632fa8ccb11" providerId="ADAL" clId="{FDBAAF5E-4C44-48E0-AC99-684CB3545805}" dt="2024-10-31T07:16:53.259" v="9" actId="27636"/>
          <ac:spMkLst>
            <pc:docMk/>
            <pc:sldMk cId="0" sldId="265"/>
            <ac:spMk id="3" creationId="{B37CB863-5FB2-45EC-AF15-BE1FFDD77962}"/>
          </ac:spMkLst>
        </pc:spChg>
      </pc:sldChg>
      <pc:sldChg chg="add">
        <pc:chgData name="Francesco Orilia" userId="faded748-0cb3-44c7-a7fd-0632fa8ccb11" providerId="ADAL" clId="{FDBAAF5E-4C44-48E0-AC99-684CB3545805}" dt="2024-10-31T07:16:52.523" v="1"/>
        <pc:sldMkLst>
          <pc:docMk/>
          <pc:sldMk cId="0" sldId="266"/>
        </pc:sldMkLst>
      </pc:sldChg>
      <pc:sldChg chg="add">
        <pc:chgData name="Francesco Orilia" userId="faded748-0cb3-44c7-a7fd-0632fa8ccb11" providerId="ADAL" clId="{FDBAAF5E-4C44-48E0-AC99-684CB3545805}" dt="2024-10-30T10:07:45.099" v="0"/>
        <pc:sldMkLst>
          <pc:docMk/>
          <pc:sldMk cId="3945010946" sldId="37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6FB1FA-B08C-4687-A75C-8113E3E12573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4E1047-84F0-4E09-AF8B-47AB6C41769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3341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67BD4BD-CD40-4DF9-9BF7-6D3D9E19585C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274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9A9836-56F5-4F67-AA45-D097CE04B6B2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0076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66EA79A-32BC-469F-A8EF-F49CCBC07CC1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38877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60393CC-B764-4481-B266-42C49596EC85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0420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EAF2910-E11B-4486-A5C8-F0BE6F383238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83800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526948F-C411-4F62-918C-E09A19BF9265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0047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6DE45E-418D-47C5-9092-84E40FF19B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7543309-F4B4-40A3-9E47-FAED507EFB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746EC3F-F49F-4106-A4C7-17C7B5723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55E1-FD24-4AB2-8FB3-C0B0A61D5B1B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ED59EB6-34DD-4827-A4C0-4293C4C13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180329B-41C6-40BF-947F-1E63BE5C0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302F-30BC-497A-892C-C056DDAEDC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9191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E4347E-D51B-4DB4-B8BB-70276E3B8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6A2266F-8C48-46E1-8CAB-CBF434BA6D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3595B9C-0020-4395-B02A-70E2181B9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55E1-FD24-4AB2-8FB3-C0B0A61D5B1B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B8D5CC-A084-423F-84AD-5B1173320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6AFFC0E-FF7D-48A2-A12E-48C539470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302F-30BC-497A-892C-C056DDAEDC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236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9F21027-A173-4973-9A0D-14109A5984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4D564F0-2AAA-4E5F-8FE7-2FDA0C8562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40980BC-F80A-4791-AF4E-869990799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55E1-FD24-4AB2-8FB3-C0B0A61D5B1B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F8C1DF-8057-4251-9798-D0715F676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CA48C67-0823-414F-94E6-263DD63B6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302F-30BC-497A-892C-C056DDAEDC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3125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1DD364-7E6F-4B40-A011-481925200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BE16158-21E3-4CAB-A90C-ED15E40C5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973B1AC-DDC9-43DF-A1D5-0AAAFEC3D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55E1-FD24-4AB2-8FB3-C0B0A61D5B1B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AAC6FDE-0E84-4D23-8791-5F1632080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1DFFD90-0572-4015-BF72-0F2174C8A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302F-30BC-497A-892C-C056DDAEDC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865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DEA0CA-3B78-4A1D-8683-FC421DA2D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77419AB-1503-4DE8-8F8C-534869F23F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B1108F0-4C95-41FA-B340-69860B3FC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55E1-FD24-4AB2-8FB3-C0B0A61D5B1B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5AC9E1B-7BF3-4287-B895-4791DC5FA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DDAD770-3C4D-4AFA-8919-94E4CD892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302F-30BC-497A-892C-C056DDAEDC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3155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2BD55A-522F-493E-9494-FB346F4C2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56415D-ABF4-4B36-9447-4C85C8F7C3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41B6F1F-CBF6-41AB-ABB1-96110AC9FC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DF18162-CCF9-4589-9D37-7A4077509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55E1-FD24-4AB2-8FB3-C0B0A61D5B1B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7EFE6A6-ECD2-4C4C-AF12-CD54E8BBC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454E5D3-2D0B-485D-8A3E-784FC2164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302F-30BC-497A-892C-C056DDAEDC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1992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C95237-383E-4C26-9D84-3E6908976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940492E-ACF2-41F8-B5E4-DBC48F670D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8D7FF84-D34D-42C8-89E9-154CFBA4D1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E604362-121A-4923-A764-0EF89A6051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A02A8F7-78BE-466D-9342-44382A54CA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7A0FFA7-9DF4-496D-B509-8CBB3E794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55E1-FD24-4AB2-8FB3-C0B0A61D5B1B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F065C95-57C9-421C-A497-05C5A17F2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FA811E6-854D-43B0-B9E5-0A0654143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302F-30BC-497A-892C-C056DDAEDC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1345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1836B3-9C03-41C3-9E9A-9696D18B6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B7C7DEB-9128-444A-ADDD-02A2969CB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55E1-FD24-4AB2-8FB3-C0B0A61D5B1B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B6958EB-0364-429E-B84B-A674CDE2C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C058532-7868-4E36-8F02-7ED6930D7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302F-30BC-497A-892C-C056DDAEDC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114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052E881-61A5-4650-ACCF-AA375792B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55E1-FD24-4AB2-8FB3-C0B0A61D5B1B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6AB62D9-9AA7-42A1-95E8-1DB0FF6B7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4054F93-D4C0-4399-8FB1-BBA118381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302F-30BC-497A-892C-C056DDAEDC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7100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5DAFF8-B937-4BF4-9AAA-20F54CFCE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EDED33-8AF9-4BC4-82B5-76FB2821A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E62A165-847C-4338-B271-2A473A3AE1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1906526-0263-4205-9891-589B955A1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55E1-FD24-4AB2-8FB3-C0B0A61D5B1B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6E0F507-354E-4121-95E6-1757589EF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E46A2E5-DF54-4FEA-9265-EA5EC4FCF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302F-30BC-497A-892C-C056DDAEDC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4424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8DA986-4F13-42B6-9D24-56851D4F0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6291E88-5CC8-4DC5-A635-71C4AB9B96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B929DEC-988B-44B1-9A9B-48E8BD3B2D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44A3DF1-1495-44AB-A75C-AE335688D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55E1-FD24-4AB2-8FB3-C0B0A61D5B1B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2C01D8F-2A4D-4FB1-AF0F-56C8E8956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D0B79D9-85C3-40F3-976A-39C55C14E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302F-30BC-497A-892C-C056DDAEDC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8702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88AFD9D-B1E7-4A19-8C19-12C31D2FC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CA1FBD-1DB1-4A2A-9B1C-ACB780E25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F13E8EC-344C-4AF2-A2C5-31DCDF979C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055E1-FD24-4AB2-8FB3-C0B0A61D5B1B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C3131B5-4DDF-4B1B-9350-1D08A6188B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CB21C80-BD52-462A-A6C1-D742A13639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4302F-30BC-497A-892C-C056DDAEDC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8490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A3AC4B95-9754-4DD9-81CA-2DE0A30AF1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Fil Ling 24-25</a:t>
            </a:r>
            <a:br>
              <a:rPr lang="it-IT" dirty="0"/>
            </a:br>
            <a:endParaRPr lang="it-IT" dirty="0"/>
          </a:p>
        </p:txBody>
      </p:sp>
      <p:sp>
        <p:nvSpPr>
          <p:cNvPr id="5" name="Sottotitolo 4">
            <a:extLst>
              <a:ext uri="{FF2B5EF4-FFF2-40B4-BE49-F238E27FC236}">
                <a16:creationId xmlns:a16="http://schemas.microsoft.com/office/drawing/2014/main" id="{3E4B3AA9-C9C2-497E-AA40-9E48996743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13-14</a:t>
            </a:r>
          </a:p>
        </p:txBody>
      </p:sp>
    </p:spTree>
    <p:extLst>
      <p:ext uri="{BB962C8B-B14F-4D97-AF65-F5344CB8AC3E}">
        <p14:creationId xmlns:p14="http://schemas.microsoft.com/office/powerpoint/2010/main" val="197020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F387A3-5E14-476F-A856-BCE98B506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BD2744A-19DE-42E2-B359-702DA3A33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13-14</a:t>
            </a:r>
          </a:p>
        </p:txBody>
      </p:sp>
    </p:spTree>
    <p:extLst>
      <p:ext uri="{BB962C8B-B14F-4D97-AF65-F5344CB8AC3E}">
        <p14:creationId xmlns:p14="http://schemas.microsoft.com/office/powerpoint/2010/main" val="3979077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016B21-5598-43B5-B021-D08B5C860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annuncio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51E798-B7C8-409A-930B-70EDEB3D42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Lezione di Giovedì 21 Novembre, h. 13-15:</a:t>
            </a:r>
          </a:p>
          <a:p>
            <a:endParaRPr lang="it-IT" dirty="0"/>
          </a:p>
          <a:p>
            <a:r>
              <a:rPr lang="it-IT" dirty="0"/>
              <a:t>conferenza di Edwin </a:t>
            </a:r>
            <a:r>
              <a:rPr lang="it-IT" dirty="0" err="1"/>
              <a:t>Mares</a:t>
            </a:r>
            <a:r>
              <a:rPr lang="it-IT" dirty="0"/>
              <a:t> (Victoria </a:t>
            </a:r>
            <a:r>
              <a:rPr lang="it-IT" dirty="0" err="1"/>
              <a:t>Univ</a:t>
            </a:r>
            <a:r>
              <a:rPr lang="it-IT" dirty="0"/>
              <a:t>. of </a:t>
            </a:r>
            <a:r>
              <a:rPr lang="it-IT" dirty="0" err="1"/>
              <a:t>wellington</a:t>
            </a:r>
            <a:r>
              <a:rPr lang="it-IT" dirty="0"/>
              <a:t>, NZ)</a:t>
            </a:r>
          </a:p>
          <a:p>
            <a:endParaRPr lang="it-IT" dirty="0"/>
          </a:p>
          <a:p>
            <a:r>
              <a:rPr lang="en-NZ" b="1" dirty="0"/>
              <a:t>The Pragmatic Theory of Necessity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r>
              <a:rPr lang="en-NZ" b="1" dirty="0"/>
              <a:t>Abstract: In the early 1920s, C.I. Lewis formulated his pragmatic theory of the a priori which formed the heart of his conceptual pragmaticism. He identified propositions that could be known a priori with those that are logically necessary. In the 1930s and 40s he developed a theory of meaning that was to support his epistemology. I look at Lewis’s theory historically, and outline his underlying semantical theory.  I also look at the prospects for reconstructing the theory without its </a:t>
            </a:r>
            <a:r>
              <a:rPr lang="en-NZ" b="1" dirty="0" err="1"/>
              <a:t>verificationist</a:t>
            </a:r>
            <a:r>
              <a:rPr lang="en-NZ" b="1" dirty="0"/>
              <a:t> overtones.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45010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/>
              <a:t>Rappresentazione della gerarchia dei sensi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r>
              <a:rPr lang="it-IT" dirty="0"/>
              <a:t>Contesto estensionale (a è un pianeta)</a:t>
            </a:r>
          </a:p>
          <a:p>
            <a:pPr>
              <a:defRPr/>
            </a:pPr>
            <a:r>
              <a:rPr lang="it-IT" dirty="0"/>
              <a:t>referente primario di "a" = r("a")</a:t>
            </a:r>
          </a:p>
          <a:p>
            <a:pPr>
              <a:defRPr/>
            </a:pPr>
            <a:r>
              <a:rPr lang="it-IT" dirty="0"/>
              <a:t>senso primario di "a" = s("a")</a:t>
            </a:r>
          </a:p>
          <a:p>
            <a:pPr>
              <a:defRPr/>
            </a:pPr>
            <a:r>
              <a:rPr lang="it-IT" dirty="0"/>
              <a:t>Contesto intensionale di primo livello (Giovanni crede che a è un pianeta)</a:t>
            </a:r>
          </a:p>
          <a:p>
            <a:pPr>
              <a:defRPr/>
            </a:pPr>
            <a:r>
              <a:rPr lang="it-IT" dirty="0"/>
              <a:t>referente secondario di "a" = s("a")</a:t>
            </a:r>
          </a:p>
          <a:p>
            <a:pPr>
              <a:defRPr/>
            </a:pPr>
            <a:r>
              <a:rPr lang="it-IT" dirty="0"/>
              <a:t>senso secondario di "a" = s(</a:t>
            </a:r>
            <a:r>
              <a:rPr lang="it-IT" dirty="0" err="1"/>
              <a:t>s</a:t>
            </a:r>
            <a:r>
              <a:rPr lang="it-IT" dirty="0"/>
              <a:t>("a"))</a:t>
            </a:r>
          </a:p>
          <a:p>
            <a:pPr>
              <a:defRPr/>
            </a:pPr>
            <a:r>
              <a:rPr lang="it-IT" dirty="0"/>
              <a:t>Contesto intensionale di secondo livello (Marta desidera che Giovanni creda </a:t>
            </a:r>
            <a:r>
              <a:rPr lang="it-IT"/>
              <a:t>che a è </a:t>
            </a:r>
            <a:r>
              <a:rPr lang="it-IT" dirty="0"/>
              <a:t>un pianeta)</a:t>
            </a:r>
          </a:p>
          <a:p>
            <a:pPr>
              <a:defRPr/>
            </a:pPr>
            <a:r>
              <a:rPr lang="it-IT" dirty="0"/>
              <a:t>Ecc.</a:t>
            </a:r>
          </a:p>
        </p:txBody>
      </p:sp>
    </p:spTree>
    <p:extLst>
      <p:ext uri="{BB962C8B-B14F-4D97-AF65-F5344CB8AC3E}">
        <p14:creationId xmlns:p14="http://schemas.microsoft.com/office/powerpoint/2010/main" val="228324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/>
              <a:t>Gerarchia dei sensi e sostituibilità degli identici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it-IT" dirty="0"/>
              <a:t>(1) Giovanni crede che la </a:t>
            </a:r>
            <a:r>
              <a:rPr lang="it-IT" dirty="0" err="1"/>
              <a:t>sm</a:t>
            </a:r>
            <a:r>
              <a:rPr lang="it-IT" dirty="0"/>
              <a:t> è un pianeta</a:t>
            </a:r>
          </a:p>
          <a:p>
            <a:pPr>
              <a:defRPr/>
            </a:pPr>
            <a:r>
              <a:rPr lang="it-IT" dirty="0"/>
              <a:t>Livello del referente: r("Giovanni")</a:t>
            </a:r>
            <a:r>
              <a:rPr lang="it-IT" dirty="0" err="1"/>
              <a:t>+r</a:t>
            </a:r>
            <a:r>
              <a:rPr lang="it-IT" dirty="0"/>
              <a:t>("crede") +[s("la </a:t>
            </a:r>
            <a:r>
              <a:rPr lang="it-IT" dirty="0" err="1"/>
              <a:t>sm</a:t>
            </a:r>
            <a:r>
              <a:rPr lang="it-IT" dirty="0"/>
              <a:t>") + s("è un pianeta")]</a:t>
            </a:r>
          </a:p>
          <a:p>
            <a:pPr>
              <a:defRPr/>
            </a:pPr>
            <a:r>
              <a:rPr lang="it-IT" dirty="0"/>
              <a:t>Livello del senso:  s("Giovanni")</a:t>
            </a:r>
            <a:r>
              <a:rPr lang="it-IT" dirty="0" err="1"/>
              <a:t>+s</a:t>
            </a:r>
            <a:r>
              <a:rPr lang="it-IT" dirty="0"/>
              <a:t>("crede") +[s(</a:t>
            </a:r>
            <a:r>
              <a:rPr lang="it-IT" dirty="0" err="1"/>
              <a:t>s</a:t>
            </a:r>
            <a:r>
              <a:rPr lang="it-IT" dirty="0"/>
              <a:t>("la </a:t>
            </a:r>
            <a:r>
              <a:rPr lang="it-IT" dirty="0" err="1"/>
              <a:t>sm</a:t>
            </a:r>
            <a:r>
              <a:rPr lang="it-IT" dirty="0"/>
              <a:t>"))+ s(</a:t>
            </a:r>
            <a:r>
              <a:rPr lang="it-IT" dirty="0" err="1"/>
              <a:t>s</a:t>
            </a:r>
            <a:r>
              <a:rPr lang="it-IT" dirty="0"/>
              <a:t>("è un pianeta"))]</a:t>
            </a:r>
          </a:p>
          <a:p>
            <a:pPr>
              <a:defRPr/>
            </a:pPr>
            <a:r>
              <a:rPr lang="it-IT" dirty="0"/>
              <a:t>(2) la </a:t>
            </a:r>
            <a:r>
              <a:rPr lang="it-IT" dirty="0" err="1"/>
              <a:t>sm</a:t>
            </a:r>
            <a:r>
              <a:rPr lang="it-IT" dirty="0"/>
              <a:t> = la ss</a:t>
            </a:r>
          </a:p>
          <a:p>
            <a:pPr>
              <a:defRPr/>
            </a:pPr>
            <a:r>
              <a:rPr lang="it-IT" dirty="0"/>
              <a:t>Livello del referente: r("la </a:t>
            </a:r>
            <a:r>
              <a:rPr lang="it-IT" dirty="0" err="1"/>
              <a:t>sm</a:t>
            </a:r>
            <a:r>
              <a:rPr lang="it-IT" dirty="0"/>
              <a:t>")</a:t>
            </a:r>
            <a:r>
              <a:rPr lang="it-IT" dirty="0" err="1"/>
              <a:t>+r</a:t>
            </a:r>
            <a:r>
              <a:rPr lang="it-IT" dirty="0"/>
              <a:t>("=")</a:t>
            </a:r>
            <a:r>
              <a:rPr lang="it-IT" dirty="0" err="1"/>
              <a:t>+r</a:t>
            </a:r>
            <a:r>
              <a:rPr lang="it-IT" dirty="0"/>
              <a:t>("la ss")</a:t>
            </a:r>
          </a:p>
          <a:p>
            <a:pPr>
              <a:defRPr/>
            </a:pPr>
            <a:r>
              <a:rPr lang="it-IT" dirty="0"/>
              <a:t>Il "significato globale" (referente/senso) di "la </a:t>
            </a:r>
            <a:r>
              <a:rPr lang="it-IT" dirty="0" err="1"/>
              <a:t>sm</a:t>
            </a:r>
            <a:r>
              <a:rPr lang="it-IT" dirty="0"/>
              <a:t>" cambia nel passaggio da (1) a (2)</a:t>
            </a:r>
          </a:p>
          <a:p>
            <a:pPr>
              <a:defRPr/>
            </a:pPr>
            <a:r>
              <a:rPr lang="it-IT" dirty="0"/>
              <a:t>Ecco perché non possiamo applicare la legge di sostituibilità degli identici, ossia:</a:t>
            </a:r>
          </a:p>
          <a:p>
            <a:pPr>
              <a:defRPr/>
            </a:pPr>
            <a:r>
              <a:rPr lang="it-IT" dirty="0"/>
              <a:t>a = b, P(a), quindi P(a/b)</a:t>
            </a:r>
          </a:p>
        </p:txBody>
      </p:sp>
    </p:spTree>
    <p:extLst>
      <p:ext uri="{BB962C8B-B14F-4D97-AF65-F5344CB8AC3E}">
        <p14:creationId xmlns:p14="http://schemas.microsoft.com/office/powerpoint/2010/main" val="4182292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/>
              <a:t>Esistenza e termini singolari non denotanti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Ci sono termini singolari non denotanti (privi di referente) come "il cavallo alato"</a:t>
            </a:r>
          </a:p>
          <a:p>
            <a:pPr>
              <a:defRPr/>
            </a:pPr>
            <a:r>
              <a:rPr lang="it-IT" dirty="0"/>
              <a:t>Corrispondentemente ci sono esistenziali negativi veri come</a:t>
            </a:r>
          </a:p>
          <a:p>
            <a:pPr lvl="1">
              <a:defRPr/>
            </a:pPr>
            <a:r>
              <a:rPr lang="it-IT" dirty="0"/>
              <a:t>il cavallo alato non esiste</a:t>
            </a:r>
          </a:p>
          <a:p>
            <a:pPr>
              <a:defRPr/>
            </a:pPr>
            <a:r>
              <a:rPr lang="it-IT" dirty="0"/>
              <a:t>Nei contesti estensionali come "... è un mammifero" generano frasi che tendiamo a giudicare non vere o che almeno ci danno perplessità</a:t>
            </a:r>
          </a:p>
          <a:p>
            <a:pPr>
              <a:defRPr/>
            </a:pPr>
            <a:r>
              <a:rPr lang="it-IT" dirty="0"/>
              <a:t>Nei contesti intensionali possono senza problemi dare adito a enunciati veri:</a:t>
            </a:r>
          </a:p>
          <a:p>
            <a:pPr lvl="1">
              <a:defRPr/>
            </a:pPr>
            <a:r>
              <a:rPr lang="it-IT" dirty="0"/>
              <a:t>Alcibiade credeva che il cavallo alato fosse bianco</a:t>
            </a:r>
          </a:p>
          <a:p>
            <a:pPr lvl="1">
              <a:buFont typeface="Arial" charset="0"/>
              <a:buNone/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38592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/>
              <a:t>Ancora sul confronto tra contesti intensionali ed estensionali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I contesti intensionali NON impegnano all'esistenza</a:t>
            </a:r>
          </a:p>
          <a:p>
            <a:pPr lvl="1">
              <a:defRPr/>
            </a:pPr>
            <a:r>
              <a:rPr lang="it-IT" dirty="0"/>
              <a:t> Giovanni crede che il cavallo alato è bianco NON IMPLICA esiste un individuo (un cavallo alato) del quale Giovanni crede che è bianco</a:t>
            </a:r>
          </a:p>
          <a:p>
            <a:pPr lvl="1">
              <a:defRPr/>
            </a:pPr>
            <a:r>
              <a:rPr lang="it-IT" dirty="0"/>
              <a:t>Nel futuro, l'uomo più veloce della terra correrà i 100 m. in 5 secondi NON IMPLICA  esiste (ora) un individuo (uomo) tale che nel futuro correrà i 100 m. in 5 secondi </a:t>
            </a:r>
          </a:p>
          <a:p>
            <a:pPr>
              <a:defRPr/>
            </a:pPr>
            <a:r>
              <a:rPr lang="it-IT" dirty="0"/>
              <a:t>I contesti estensionali impegnano all'esistenza</a:t>
            </a:r>
          </a:p>
          <a:p>
            <a:pPr lvl="1">
              <a:defRPr/>
            </a:pPr>
            <a:r>
              <a:rPr lang="it-IT" dirty="0"/>
              <a:t>Il cavallo alato è bianco IMPLICA esiste un individuo bianco</a:t>
            </a:r>
          </a:p>
          <a:p>
            <a:pPr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85596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/>
              <a:t>Come Frege tratta i termini non denotanti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Se posti in un contesto estensionale (es. "il cavallo alato è bianco"), essi generano una frase priva di valore di verità</a:t>
            </a:r>
          </a:p>
          <a:p>
            <a:pPr lvl="1">
              <a:defRPr/>
            </a:pPr>
            <a:r>
              <a:rPr lang="it-IT" dirty="0"/>
              <a:t>Motivo: la funzione che funge da referente del predicato non riceve in input un argomento e quindi non può dare V o F come risposta</a:t>
            </a:r>
          </a:p>
          <a:p>
            <a:pPr>
              <a:defRPr/>
            </a:pPr>
            <a:r>
              <a:rPr lang="it-IT" dirty="0"/>
              <a:t>Se posti in un contesto intensionale (es. "nell'Odissea si racconta che Ulisse approdò ad Itaca immerso nel sonno") generano una frase con valore di verità</a:t>
            </a:r>
          </a:p>
          <a:p>
            <a:pPr lvl="1">
              <a:defRPr/>
            </a:pPr>
            <a:r>
              <a:rPr lang="it-IT" dirty="0"/>
              <a:t>Motivo: nel contesto intensionale tali termini hanno un referente (cioè il senso che hanno nel contesto estensionale) e quindi la funzione che funge da referente del predicato riceve in input un argomento (il senso in questione)</a:t>
            </a:r>
          </a:p>
        </p:txBody>
      </p:sp>
    </p:spTree>
    <p:extLst>
      <p:ext uri="{BB962C8B-B14F-4D97-AF65-F5344CB8AC3E}">
        <p14:creationId xmlns:p14="http://schemas.microsoft.com/office/powerpoint/2010/main" val="2450674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Presupposizioni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Quindi, per Frege, l’esistenza dell'oggetto al quale si vuol fare riferimento con il termine singolare è PRESUPPOSTA</a:t>
            </a:r>
          </a:p>
          <a:p>
            <a:pPr>
              <a:defRPr/>
            </a:pPr>
            <a:r>
              <a:rPr lang="it-IT" i="1" dirty="0"/>
              <a:t>Mario sta mangiando </a:t>
            </a:r>
            <a:r>
              <a:rPr lang="it-IT" dirty="0"/>
              <a:t>presuppone </a:t>
            </a:r>
            <a:r>
              <a:rPr lang="it-IT" i="1" dirty="0"/>
              <a:t>Mario esiste</a:t>
            </a:r>
          </a:p>
          <a:p>
            <a:pPr>
              <a:defRPr/>
            </a:pPr>
            <a:r>
              <a:rPr lang="it-IT" i="1" dirty="0"/>
              <a:t>Mario Non sta mangiando </a:t>
            </a:r>
            <a:r>
              <a:rPr lang="it-IT" dirty="0"/>
              <a:t>presuppone </a:t>
            </a:r>
            <a:r>
              <a:rPr lang="it-IT" i="1" dirty="0"/>
              <a:t>Mario esiste</a:t>
            </a:r>
          </a:p>
          <a:p>
            <a:pPr>
              <a:defRPr/>
            </a:pPr>
            <a:r>
              <a:rPr lang="it-IT" dirty="0"/>
              <a:t>Questo punto di vista è stato ripreso negli anni 50 del secolo scorso dal filosofo inglese P. F. Strawson (in polemica con Russell)</a:t>
            </a:r>
          </a:p>
          <a:p>
            <a:pPr>
              <a:defRPr/>
            </a:pPr>
            <a:r>
              <a:rPr lang="it-IT" dirty="0"/>
              <a:t>In generale: Q presuppone P quando sia Q che non-Q implicano P</a:t>
            </a:r>
          </a:p>
          <a:p>
            <a:pPr>
              <a:defRPr/>
            </a:pPr>
            <a:r>
              <a:rPr lang="it-IT" dirty="0"/>
              <a:t>Esempio: </a:t>
            </a:r>
            <a:r>
              <a:rPr lang="it-IT" i="1" dirty="0"/>
              <a:t>Marta ha smesso di fumare </a:t>
            </a:r>
            <a:r>
              <a:rPr lang="it-IT" dirty="0"/>
              <a:t>presuppone </a:t>
            </a:r>
            <a:r>
              <a:rPr lang="it-IT" i="1" dirty="0"/>
              <a:t>Marta fumava</a:t>
            </a:r>
          </a:p>
          <a:p>
            <a:pPr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832125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7ddd94a-cbfa-4b1e-8bf0-3aa5bb02ce0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04562587EF6804A9B1FD27E8542661C" ma:contentTypeVersion="14" ma:contentTypeDescription="Creare un nuovo documento." ma:contentTypeScope="" ma:versionID="35c866c9400111b7479a512e7807ebe9">
  <xsd:schema xmlns:xsd="http://www.w3.org/2001/XMLSchema" xmlns:xs="http://www.w3.org/2001/XMLSchema" xmlns:p="http://schemas.microsoft.com/office/2006/metadata/properties" xmlns:ns3="77ddd94a-cbfa-4b1e-8bf0-3aa5bb02ce07" targetNamespace="http://schemas.microsoft.com/office/2006/metadata/properties" ma:root="true" ma:fieldsID="f4793f93309e3648f270896366ce74c5" ns3:_="">
    <xsd:import namespace="77ddd94a-cbfa-4b1e-8bf0-3aa5bb02ce0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  <xsd:element ref="ns3:MediaServiceLocation" minOccurs="0"/>
                <xsd:element ref="ns3:MediaServiceSearchPropertie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ddd94a-cbfa-4b1e-8bf0-3aa5bb02ce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4D60533-B3AD-4550-BE8F-64A6BFD72E00}">
  <ds:schemaRefs>
    <ds:schemaRef ds:uri="77ddd94a-cbfa-4b1e-8bf0-3aa5bb02ce07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07C17FE-7448-403D-8D05-2799200334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ddd94a-cbfa-4b1e-8bf0-3aa5bb02c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F125CA1-D74C-4715-AB42-62257761657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761</Words>
  <Application>Microsoft Office PowerPoint</Application>
  <PresentationFormat>Widescreen</PresentationFormat>
  <Paragraphs>60</Paragraphs>
  <Slides>9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di Office</vt:lpstr>
      <vt:lpstr>Fil Ling 24-25 </vt:lpstr>
      <vt:lpstr>Presentazione standard di PowerPoint</vt:lpstr>
      <vt:lpstr>annuncio</vt:lpstr>
      <vt:lpstr>Rappresentazione della gerarchia dei sensi</vt:lpstr>
      <vt:lpstr>Gerarchia dei sensi e sostituibilità degli identici</vt:lpstr>
      <vt:lpstr>Esistenza e termini singolari non denotanti</vt:lpstr>
      <vt:lpstr>Ancora sul confronto tra contesti intensionali ed estensionali</vt:lpstr>
      <vt:lpstr>Come Frege tratta i termini non denotanti</vt:lpstr>
      <vt:lpstr>Presupposizioni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 Ling 24-25 </dc:title>
  <dc:creator>Francesco Orilia</dc:creator>
  <cp:lastModifiedBy>Francesco Orilia</cp:lastModifiedBy>
  <cp:revision>3</cp:revision>
  <dcterms:created xsi:type="dcterms:W3CDTF">2024-10-26T07:25:27Z</dcterms:created>
  <dcterms:modified xsi:type="dcterms:W3CDTF">2024-11-01T06:32:20Z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0x010100804562587EF6804A9B1FD27E8542661C</vt:lpwstr>
  </property>
</Properties>
</file>