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380" r:id="rId6"/>
    <p:sldId id="381" r:id="rId7"/>
    <p:sldId id="312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82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60" r:id="rId24"/>
    <p:sldId id="361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78CF3FF6-9550-4563-90BA-0EBAF7489FBA}"/>
    <pc:docChg chg="custSel addSld delSld modSld">
      <pc:chgData name="Francesco Orilia" userId="faded748-0cb3-44c7-a7fd-0632fa8ccb11" providerId="ADAL" clId="{78CF3FF6-9550-4563-90BA-0EBAF7489FBA}" dt="2024-10-08T05:51:40.070" v="182" actId="20577"/>
      <pc:docMkLst>
        <pc:docMk/>
      </pc:docMkLst>
      <pc:sldChg chg="del">
        <pc:chgData name="Francesco Orilia" userId="faded748-0cb3-44c7-a7fd-0632fa8ccb11" providerId="ADAL" clId="{78CF3FF6-9550-4563-90BA-0EBAF7489FBA}" dt="2024-10-08T05:40:10.565" v="0" actId="2696"/>
        <pc:sldMkLst>
          <pc:docMk/>
          <pc:sldMk cId="0" sldId="294"/>
        </pc:sldMkLst>
      </pc:sldChg>
      <pc:sldChg chg="modSp add">
        <pc:chgData name="Francesco Orilia" userId="faded748-0cb3-44c7-a7fd-0632fa8ccb11" providerId="ADAL" clId="{78CF3FF6-9550-4563-90BA-0EBAF7489FBA}" dt="2024-10-08T05:51:40.070" v="182" actId="20577"/>
        <pc:sldMkLst>
          <pc:docMk/>
          <pc:sldMk cId="48276065" sldId="381"/>
        </pc:sldMkLst>
        <pc:spChg chg="mod">
          <ac:chgData name="Francesco Orilia" userId="faded748-0cb3-44c7-a7fd-0632fa8ccb11" providerId="ADAL" clId="{78CF3FF6-9550-4563-90BA-0EBAF7489FBA}" dt="2024-10-08T05:40:43.740" v="9" actId="20577"/>
          <ac:spMkLst>
            <pc:docMk/>
            <pc:sldMk cId="48276065" sldId="381"/>
            <ac:spMk id="2" creationId="{C223957A-5360-4A50-B47B-2CD85EBC4B6C}"/>
          </ac:spMkLst>
        </pc:spChg>
        <pc:spChg chg="mod">
          <ac:chgData name="Francesco Orilia" userId="faded748-0cb3-44c7-a7fd-0632fa8ccb11" providerId="ADAL" clId="{78CF3FF6-9550-4563-90BA-0EBAF7489FBA}" dt="2024-10-08T05:51:40.070" v="182" actId="20577"/>
          <ac:spMkLst>
            <pc:docMk/>
            <pc:sldMk cId="48276065" sldId="381"/>
            <ac:spMk id="3" creationId="{2984A340-66B9-44D9-8352-F7E5D80CDB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47644-51D6-406A-9C7E-CAFD8045544B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96CEE-12C3-403E-B680-B6EE3B2570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00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8592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073E6-E0B9-432E-A28F-7158EFB51D6A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8441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5A6B8-A862-49AC-B154-D74F4089000E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694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6308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3863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494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67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53418B-656A-4F64-8763-0883DC46E0BA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25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FBBDF6-6C66-44ED-9F7B-440FFE1176C2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6295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2BB4F7-C097-4686-A260-B40BB3BD0A5A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4595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FDFD58-24A1-4A66-9CEF-BF49EF86C373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445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52978-C145-4BAE-9E14-4FFCDC58B8E7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1284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21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02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46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41F4E7-1DC7-4E30-913A-B7FC6184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2F9B4A5-5820-4912-B4C2-6FEA6CD46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F52DF4-4EFF-47CF-8316-75EF7771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D1C79A-6FEB-4F32-B18C-1A1A0FA06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A2A694-B454-4014-8A45-03C80ABF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23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878117-D717-413D-9ADA-23BB62127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64F2B1-82E8-4744-ADCA-B2A863756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B16C05-8D91-4709-A0F1-D1F9C93D7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A8A0C1-0E9F-4EFB-83F4-CE93F8B72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6115E8-8A12-4B3A-A515-A4C354F76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07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CD5D4BA-1E6E-4CA4-B108-5B5743BFF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FC54CEE-17A7-4474-B230-C75FCFD41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FE585B-B6F6-417C-BE7F-43EC03BE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BCEE67-C288-415A-9981-3431811D8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54A667-4C5E-495B-9E18-BD179E23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16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8616B8-F1C6-4073-B852-BC3208A29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A78D75-B91D-400C-8C0E-15D57D5B1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3286D2-96A5-40CE-83C0-593FA50F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9AA876-074F-4270-B84B-B93448BD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E8A4D7-658D-4D5B-AEA5-AE8391BD6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36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178CC9-1E0C-4CFC-8EB9-8D8C9F4E9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D2521B-91EF-40A3-9273-9BFB8F73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5B0D9F-E84D-4B69-9B37-21ED6A2A8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3E5088-1193-450A-B58B-E0641392D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3FB015-1BF1-4B30-A980-4F374039D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57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F220A0-4E49-4674-8ACD-DA6480290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823C95-8D5D-49EC-A51D-101DBBFB65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1D0F46-2089-4AA5-A9D0-48D37F8DA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EB7218-0C04-49EF-BB98-EB082BA69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B63618-5FDC-4FB2-BFB3-2C255A83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F040386-48BF-41A4-86D3-A2D354DC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93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412AAA-947C-4205-A64E-E93CB2366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BAF8557-938E-434D-B3AE-0397A238B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1E068C2-D929-4275-B969-E90C664FA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BA1816-AE91-430C-A27E-616507758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2C0DD57-702F-47DA-8565-61C61A4F4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CE0224F-FAE8-4391-AEB6-1E903D1D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DC00AB6-F595-4974-8077-8CE85041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7CEB054-BC08-41A7-A43D-A2AC8865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425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897E9-B6D0-4F3C-82BA-85B08F46C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5FB0D66-109D-45E5-9198-6B30298E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37FF91-2234-4D67-AAFE-59715DBC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97F6963-13E2-44F0-814B-4C038CB21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46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4F3913-9046-495A-9AB4-7DAB82D11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56258D4-C202-48CE-ADF8-8C73A4C40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3DDED6B-1282-4532-A305-CB5CCA39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66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A9D9E5-CAA2-4607-88A7-E5ED1B78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A0EAAD-0F55-44DA-9BA0-A8399D174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A835423-691F-4D1C-9A7F-FF35254EB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035CC8-8A1D-44A1-9EA6-EAA651EBF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B73175-A4B1-4A83-A896-9147F05A8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7AB957-738B-4F9B-9034-94FDB9FCB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716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67BA60-E6B0-46AB-9FDF-BFF2EFAAA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F70D627-C45A-49CF-9566-98E21BA79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3B2B9A8-247D-42CE-97CB-ADD004545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0CF57A-085B-4D0C-9F5B-43D6BA26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5AFA2D-1287-4EB4-93F1-FF040B9C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471952-E4D6-4DD9-B790-CAD3F664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8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5767F6D-BC6B-45D8-9DF4-35491BB4B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AACED7-D3E2-4174-A8F7-934DBFFD7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173730-10BB-458B-9F2E-8FC2878CC8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6B723-A696-4836-818F-1380DEE85425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04B647-75EE-4447-8E01-9A3B1E4A49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F722D5-45A7-4BFB-B02D-7478D6ACD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E0527-73C0-4995-ADF0-B8D26AD8B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62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25" TargetMode="External"/><Relationship Id="rId13" Type="http://schemas.openxmlformats.org/officeDocument/2006/relationships/hyperlink" Target="http://it.wikipedia.org/wiki/Logica_matematica" TargetMode="External"/><Relationship Id="rId3" Type="http://schemas.openxmlformats.org/officeDocument/2006/relationships/hyperlink" Target="http://it.wikipedia.org/wiki/Wismar" TargetMode="External"/><Relationship Id="rId7" Type="http://schemas.openxmlformats.org/officeDocument/2006/relationships/hyperlink" Target="http://it.wikipedia.org/wiki/26_luglio" TargetMode="External"/><Relationship Id="rId12" Type="http://schemas.openxmlformats.org/officeDocument/2006/relationships/hyperlink" Target="http://it.wikipedia.org/wiki/Germani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/index.php?title=Bad_Kleinen&amp;action=edit&amp;redlink=1" TargetMode="External"/><Relationship Id="rId11" Type="http://schemas.openxmlformats.org/officeDocument/2006/relationships/hyperlink" Target="http://it.wikipedia.org/wiki/Filosofo" TargetMode="External"/><Relationship Id="rId5" Type="http://schemas.openxmlformats.org/officeDocument/2006/relationships/hyperlink" Target="http://it.wikipedia.org/wiki/1848" TargetMode="External"/><Relationship Id="rId15" Type="http://schemas.openxmlformats.org/officeDocument/2006/relationships/image" Target="../media/image1.jpeg"/><Relationship Id="rId10" Type="http://schemas.openxmlformats.org/officeDocument/2006/relationships/hyperlink" Target="http://it.wikipedia.org/wiki/Logica" TargetMode="External"/><Relationship Id="rId4" Type="http://schemas.openxmlformats.org/officeDocument/2006/relationships/hyperlink" Target="http://it.wikipedia.org/wiki/8_novembre" TargetMode="External"/><Relationship Id="rId9" Type="http://schemas.openxmlformats.org/officeDocument/2006/relationships/hyperlink" Target="http://it.wikipedia.org/wiki/Matematico" TargetMode="External"/><Relationship Id="rId14" Type="http://schemas.openxmlformats.org/officeDocument/2006/relationships/hyperlink" Target="http://it.wikipedia.org/wiki/Filosofia_analitic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AD0A33-29C7-42BE-B152-32C03A7BAE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288A12-5E92-4440-B815-0BA62D5BDD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5-8</a:t>
            </a:r>
          </a:p>
        </p:txBody>
      </p:sp>
    </p:spTree>
    <p:extLst>
      <p:ext uri="{BB962C8B-B14F-4D97-AF65-F5344CB8AC3E}">
        <p14:creationId xmlns:p14="http://schemas.microsoft.com/office/powerpoint/2010/main" val="1622205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nostro obiettivo è semplicemente impadronirsi a livello basilare di questo linguaggio al fine di capire</a:t>
            </a:r>
          </a:p>
          <a:p>
            <a:r>
              <a:rPr lang="it-IT" dirty="0"/>
              <a:t>in che senso permette di evitare l'ambiguità strutturale</a:t>
            </a:r>
          </a:p>
          <a:p>
            <a:r>
              <a:rPr lang="it-IT" dirty="0"/>
              <a:t>apprezzare la distinzione tra forma grammaticale e forma logica, cruciale per Frege e Russell.</a:t>
            </a:r>
          </a:p>
          <a:p>
            <a:r>
              <a:rPr lang="it-IT" dirty="0"/>
              <a:t>Simboli equivalenti: </a:t>
            </a:r>
            <a:r>
              <a:rPr lang="it-IT" b="1" dirty="0"/>
              <a:t>Negazione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, </a:t>
            </a:r>
            <a:r>
              <a:rPr lang="it-IT" dirty="0"/>
              <a:t>; </a:t>
            </a:r>
            <a:r>
              <a:rPr lang="it-IT" b="1" dirty="0"/>
              <a:t>Cong</a:t>
            </a:r>
            <a:r>
              <a:rPr lang="it-IT" dirty="0"/>
              <a:t>.: &amp;, </a:t>
            </a:r>
            <a:r>
              <a:rPr lang="it-IT" dirty="0">
                <a:sym typeface="Symbol"/>
              </a:rPr>
              <a:t>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348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atomici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(1) Napolitano è italiano</a:t>
            </a:r>
          </a:p>
          <a:p>
            <a:r>
              <a:rPr lang="it-IT" dirty="0"/>
              <a:t>(1a) In </a:t>
            </a:r>
          </a:p>
          <a:p>
            <a:r>
              <a:rPr lang="it-IT" dirty="0"/>
              <a:t>        I(n)   </a:t>
            </a:r>
          </a:p>
          <a:p>
            <a:r>
              <a:rPr lang="it-IT" dirty="0"/>
              <a:t>(2) Napolitano è un presidente</a:t>
            </a:r>
          </a:p>
          <a:p>
            <a:r>
              <a:rPr lang="it-IT" dirty="0"/>
              <a:t>(2a)   </a:t>
            </a:r>
            <a:r>
              <a:rPr lang="it-IT" dirty="0" err="1"/>
              <a:t>Pn</a:t>
            </a:r>
            <a:endParaRPr lang="it-IT" dirty="0"/>
          </a:p>
          <a:p>
            <a:r>
              <a:rPr lang="it-IT" dirty="0"/>
              <a:t>       P(n)        </a:t>
            </a:r>
          </a:p>
          <a:p>
            <a:r>
              <a:rPr lang="it-IT" dirty="0"/>
              <a:t>(3) Romeo ama Giulietta</a:t>
            </a:r>
          </a:p>
          <a:p>
            <a:r>
              <a:rPr lang="it-IT" dirty="0"/>
              <a:t>(3a) </a:t>
            </a:r>
            <a:r>
              <a:rPr lang="it-IT" dirty="0" err="1"/>
              <a:t>Arg</a:t>
            </a:r>
            <a:r>
              <a:rPr lang="it-IT" dirty="0"/>
              <a:t>  </a:t>
            </a:r>
          </a:p>
          <a:p>
            <a:r>
              <a:rPr lang="it-IT" dirty="0"/>
              <a:t>       A(</a:t>
            </a:r>
            <a:r>
              <a:rPr lang="it-IT" dirty="0" err="1"/>
              <a:t>r,g</a:t>
            </a:r>
            <a:r>
              <a:rPr lang="it-IT" dirty="0"/>
              <a:t>)</a:t>
            </a:r>
          </a:p>
          <a:p>
            <a:endParaRPr lang="it-IT" dirty="0"/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9464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47786C-1777-44A7-AFCD-661B37DC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3D9510-7D54-4615-9A4C-33F3389FB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7-8</a:t>
            </a:r>
          </a:p>
          <a:p>
            <a:r>
              <a:rPr lang="it-IT" dirty="0"/>
              <a:t>11/10/24</a:t>
            </a:r>
          </a:p>
        </p:txBody>
      </p:sp>
    </p:spTree>
    <p:extLst>
      <p:ext uri="{BB962C8B-B14F-4D97-AF65-F5344CB8AC3E}">
        <p14:creationId xmlns:p14="http://schemas.microsoft.com/office/powerpoint/2010/main" val="260816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molecolari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(0) Romeo non ama Giulietta</a:t>
            </a:r>
          </a:p>
          <a:p>
            <a:r>
              <a:rPr lang="it-IT" dirty="0"/>
              <a:t>(0a)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(1) se Napolitano è italiano allora Romeo ama Giulietta</a:t>
            </a:r>
          </a:p>
          <a:p>
            <a:r>
              <a:rPr lang="it-IT" dirty="0"/>
              <a:t>(1a) In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(2) Napolitano è italiano e Romeo ama Giulietta</a:t>
            </a:r>
          </a:p>
          <a:p>
            <a:r>
              <a:rPr lang="it-IT" dirty="0"/>
              <a:t>(2a) In &amp;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(3) Napolitano è italiano oppure Romeo non ama Giulietta</a:t>
            </a:r>
          </a:p>
          <a:p>
            <a:r>
              <a:rPr lang="it-IT" dirty="0"/>
              <a:t>(3a) In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9604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</p:txBody>
      </p:sp>
    </p:spTree>
    <p:extLst>
      <p:ext uri="{BB962C8B-B14F-4D97-AF65-F5344CB8AC3E}">
        <p14:creationId xmlns:p14="http://schemas.microsoft.com/office/powerpoint/2010/main" val="1493087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  <a:p>
            <a:r>
              <a:rPr lang="it-IT" dirty="0"/>
              <a:t>(1a) Sn v (In &amp; </a:t>
            </a:r>
            <a:r>
              <a:rPr lang="it-IT" dirty="0" err="1"/>
              <a:t>Cn</a:t>
            </a:r>
            <a:r>
              <a:rPr lang="it-IT" dirty="0"/>
              <a:t>)</a:t>
            </a:r>
          </a:p>
          <a:p>
            <a:r>
              <a:rPr lang="it-IT" dirty="0"/>
              <a:t>(1b) (Sn v In) &amp; </a:t>
            </a:r>
            <a:r>
              <a:rPr lang="it-IT" dirty="0" err="1"/>
              <a:t>Cn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3642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Quantificatori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ogni cosa è fisica</a:t>
            </a:r>
          </a:p>
          <a:p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  <a:p>
            <a:r>
              <a:rPr lang="it-IT" dirty="0"/>
              <a:t>qualche cosa è fisica</a:t>
            </a:r>
          </a:p>
          <a:p>
            <a:r>
              <a:rPr lang="it-IT" dirty="0">
                <a:sym typeface="Symbol" pitchFamily="18" charset="2"/>
              </a:rPr>
              <a:t> 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8346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Forma grammaticale vs. forma logica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(1) Giorgio è un uomo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Ug</a:t>
            </a:r>
            <a:endParaRPr lang="it-IT" dirty="0"/>
          </a:p>
          <a:p>
            <a:pPr>
              <a:defRPr/>
            </a:pPr>
            <a:r>
              <a:rPr lang="it-IT" dirty="0"/>
              <a:t>(2) Giorgio cammina</a:t>
            </a:r>
          </a:p>
          <a:p>
            <a:pPr>
              <a:defRPr/>
            </a:pPr>
            <a:r>
              <a:rPr lang="it-IT" dirty="0"/>
              <a:t>(2a) </a:t>
            </a:r>
            <a:r>
              <a:rPr lang="it-IT" dirty="0" err="1"/>
              <a:t>Cg</a:t>
            </a:r>
            <a:endParaRPr lang="it-IT" dirty="0"/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(3) ogni uomo è mortale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(4) qualche uomo è mortale</a:t>
            </a:r>
          </a:p>
          <a:p>
            <a:pPr>
              <a:defRPr/>
            </a:pPr>
            <a:r>
              <a:rPr lang="it-IT" b="1" dirty="0">
                <a:solidFill>
                  <a:srgbClr val="FF0000"/>
                </a:solidFill>
              </a:rPr>
              <a:t>stessa forma grammaticale, ma diversa forma logica</a:t>
            </a:r>
          </a:p>
        </p:txBody>
      </p:sp>
    </p:spTree>
    <p:extLst>
      <p:ext uri="{BB962C8B-B14F-4D97-AF65-F5344CB8AC3E}">
        <p14:creationId xmlns:p14="http://schemas.microsoft.com/office/powerpoint/2010/main" val="657731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	ogni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x(</a:t>
            </a:r>
            <a:r>
              <a:rPr lang="en-US" dirty="0" err="1"/>
              <a:t>Ux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en-US" dirty="0"/>
              <a:t>Mx);</a:t>
            </a:r>
          </a:p>
          <a:p>
            <a:r>
              <a:rPr lang="it-IT" dirty="0"/>
              <a:t>(2)	qualche uomo è mortale;</a:t>
            </a:r>
          </a:p>
          <a:p>
            <a:r>
              <a:rPr lang="en-US" dirty="0"/>
              <a:t>(2a)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/>
              <a:t>x(</a:t>
            </a:r>
            <a:r>
              <a:rPr lang="en-US" dirty="0" err="1"/>
              <a:t>Ux</a:t>
            </a:r>
            <a:r>
              <a:rPr lang="en-US" dirty="0"/>
              <a:t> &amp; Mx)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6274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   nessun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/>
              <a:t>x(</a:t>
            </a:r>
            <a:r>
              <a:rPr lang="en-US" dirty="0" err="1"/>
              <a:t>Ux</a:t>
            </a:r>
            <a:r>
              <a:rPr lang="en-US" dirty="0"/>
              <a:t> &amp; Mx);</a:t>
            </a:r>
          </a:p>
          <a:p>
            <a:r>
              <a:rPr lang="en-US" dirty="0"/>
              <a:t>(1b)         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x(</a:t>
            </a:r>
            <a:r>
              <a:rPr lang="en-US" dirty="0" err="1"/>
              <a:t>Ux</a:t>
            </a:r>
            <a:r>
              <a:rPr lang="en-US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</a:t>
            </a:r>
            <a:r>
              <a:rPr lang="en-US" dirty="0">
                <a:sym typeface="Symbol"/>
              </a:rPr>
              <a:t>M</a:t>
            </a:r>
            <a:r>
              <a:rPr lang="en-US" dirty="0"/>
              <a:t>x); </a:t>
            </a:r>
            <a:endParaRPr lang="it-IT" dirty="0"/>
          </a:p>
          <a:p>
            <a:r>
              <a:rPr lang="it-IT" dirty="0"/>
              <a:t>(2)   qualche uomo non è mortale.</a:t>
            </a:r>
          </a:p>
          <a:p>
            <a:r>
              <a:rPr lang="it-IT" dirty="0"/>
              <a:t>(2a) 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&amp; </a:t>
            </a:r>
            <a:r>
              <a:rPr lang="it-IT" dirty="0">
                <a:sym typeface="Symbol"/>
              </a:rPr>
              <a:t></a:t>
            </a:r>
            <a:r>
              <a:rPr lang="it-IT" dirty="0" err="1">
                <a:sym typeface="Symbol"/>
              </a:rPr>
              <a:t>M</a:t>
            </a:r>
            <a:r>
              <a:rPr lang="it-IT" dirty="0" err="1"/>
              <a:t>x</a:t>
            </a:r>
            <a:r>
              <a:rPr lang="it-IT" dirty="0"/>
              <a:t>).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954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92329E-D3A9-42F0-AA4F-43D340C8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3E5B0-6DF4-4E75-BC1A-5CA1AA799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10/10/2024</a:t>
            </a:r>
          </a:p>
        </p:txBody>
      </p:sp>
    </p:spTree>
    <p:extLst>
      <p:ext uri="{BB962C8B-B14F-4D97-AF65-F5344CB8AC3E}">
        <p14:creationId xmlns:p14="http://schemas.microsoft.com/office/powerpoint/2010/main" val="3166647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(1) Giorgio ama Maria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Agm</a:t>
            </a:r>
            <a:endParaRPr lang="it-IT" dirty="0"/>
          </a:p>
          <a:p>
            <a:r>
              <a:rPr lang="it-IT" dirty="0"/>
              <a:t>(2) ogni uomo ama una donna</a:t>
            </a:r>
          </a:p>
          <a:p>
            <a:r>
              <a:rPr lang="it-IT" dirty="0"/>
              <a:t>stessa forma grammaticale, ma diversa forma logica</a:t>
            </a:r>
          </a:p>
          <a:p>
            <a:r>
              <a:rPr lang="it-IT" dirty="0"/>
              <a:t>ambiguità sintattica di (2): due diverse forme logiche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0731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(2) ogni uomo ama una donna</a:t>
            </a:r>
          </a:p>
          <a:p>
            <a:r>
              <a:rPr lang="it-IT" dirty="0"/>
              <a:t>(2a)  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(2a') Dato un qualsiasi individuo, chiamiamolo "x", se x è un uomo allora c'è qualche individuo, per esempio quello che potremmo chiamare "y", tale che y è una donna e x ama y</a:t>
            </a:r>
          </a:p>
          <a:p>
            <a:r>
              <a:rPr lang="it-IT" dirty="0"/>
              <a:t>(2b)   </a:t>
            </a:r>
            <a:r>
              <a:rPr lang="it-IT" dirty="0">
                <a:sym typeface="Symbol" pitchFamily="18" charset="2"/>
              </a:rPr>
              <a:t>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(2b') c'è qualche individuo, per esempio quello che potremmo chiamare "y", tale che y è una donna e, dato un qualsiasi individuo, chiamiamolo "x", se x è un uomo allora x ama y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369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23957A-5360-4A50-B47B-2CD85EBC4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84A340-66B9-44D9-8352-F7E5D80CD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lezioni del 17 e 18 ottobre sono rimandate in occasione del Festival delle </a:t>
            </a:r>
            <a:r>
              <a:rPr lang="it-IT" dirty="0" err="1"/>
              <a:t>Humanities</a:t>
            </a:r>
            <a:endParaRPr lang="it-IT" dirty="0"/>
          </a:p>
          <a:p>
            <a:r>
              <a:rPr lang="it-IT" dirty="0"/>
              <a:t>Saranno recuperate in coda al corso secondo l'orario consueto</a:t>
            </a:r>
          </a:p>
        </p:txBody>
      </p:sp>
    </p:spTree>
    <p:extLst>
      <p:ext uri="{BB962C8B-B14F-4D97-AF65-F5344CB8AC3E}">
        <p14:creationId xmlns:p14="http://schemas.microsoft.com/office/powerpoint/2010/main" val="48276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Dottrine ontologiche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Meinonghismo</a:t>
            </a:r>
            <a:endParaRPr lang="it-IT" dirty="0"/>
          </a:p>
          <a:p>
            <a:pPr>
              <a:defRPr/>
            </a:pPr>
            <a:r>
              <a:rPr lang="it-IT" dirty="0"/>
              <a:t>Possibilismo (Russell 1903)</a:t>
            </a:r>
          </a:p>
          <a:p>
            <a:pPr>
              <a:defRPr/>
            </a:pPr>
            <a:r>
              <a:rPr lang="it-IT" dirty="0"/>
              <a:t>Attualismo (Russell 1905)</a:t>
            </a:r>
          </a:p>
          <a:p>
            <a:pPr>
              <a:defRPr/>
            </a:pPr>
            <a:r>
              <a:rPr lang="it-IT" dirty="0" err="1"/>
              <a:t>Presentismo</a:t>
            </a:r>
            <a:r>
              <a:rPr lang="it-IT" dirty="0"/>
              <a:t> (Agostino (</a:t>
            </a:r>
            <a:r>
              <a:rPr lang="pt-BR" dirty="0"/>
              <a:t>354 –430</a:t>
            </a:r>
            <a:r>
              <a:rPr lang="it-IT" dirty="0"/>
              <a:t>) </a:t>
            </a:r>
            <a:r>
              <a:rPr lang="it-IT" dirty="0">
                <a:solidFill>
                  <a:srgbClr val="FF0000"/>
                </a:solidFill>
              </a:rPr>
              <a:t>?</a:t>
            </a:r>
            <a:r>
              <a:rPr lang="it-IT" dirty="0"/>
              <a:t>, A. N. </a:t>
            </a:r>
            <a:r>
              <a:rPr lang="it-IT" dirty="0" err="1"/>
              <a:t>Prior</a:t>
            </a:r>
            <a:r>
              <a:rPr lang="it-IT" dirty="0"/>
              <a:t> ((</a:t>
            </a:r>
            <a:r>
              <a:rPr lang="it-IT" dirty="0" err="1"/>
              <a:t>Masterton</a:t>
            </a:r>
            <a:r>
              <a:rPr lang="it-IT" dirty="0"/>
              <a:t> New </a:t>
            </a:r>
            <a:r>
              <a:rPr lang="it-IT" dirty="0" err="1"/>
              <a:t>Zealand</a:t>
            </a:r>
            <a:r>
              <a:rPr lang="it-IT" dirty="0"/>
              <a:t>, 1914-1969))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Cenni di logica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08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Frege</a:t>
            </a:r>
          </a:p>
        </p:txBody>
      </p:sp>
      <p:sp>
        <p:nvSpPr>
          <p:cNvPr id="1843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b="1"/>
              <a:t>Friedrich Ludwig Gottlob Frege</a:t>
            </a:r>
            <a:r>
              <a:rPr lang="it-IT"/>
              <a:t> (</a:t>
            </a:r>
            <a:r>
              <a:rPr lang="it-IT">
                <a:hlinkClick r:id="rId3" tooltip="Wismar"/>
              </a:rPr>
              <a:t>Wismar</a:t>
            </a:r>
            <a:r>
              <a:rPr lang="it-IT"/>
              <a:t>, </a:t>
            </a:r>
            <a:r>
              <a:rPr lang="it-IT">
                <a:hlinkClick r:id="rId4" tooltip="8 novembre"/>
              </a:rPr>
              <a:t>8 novembre</a:t>
            </a:r>
            <a:r>
              <a:rPr lang="it-IT"/>
              <a:t> </a:t>
            </a:r>
            <a:r>
              <a:rPr lang="it-IT">
                <a:hlinkClick r:id="rId5" tooltip="1848"/>
              </a:rPr>
              <a:t>1848</a:t>
            </a:r>
            <a:r>
              <a:rPr lang="it-IT"/>
              <a:t> – </a:t>
            </a:r>
            <a:r>
              <a:rPr lang="it-IT">
                <a:hlinkClick r:id="rId6" tooltip="Bad Kleinen (pagina inesistente)"/>
              </a:rPr>
              <a:t>Bad Kleinen</a:t>
            </a:r>
            <a:r>
              <a:rPr lang="it-IT"/>
              <a:t>, </a:t>
            </a:r>
            <a:r>
              <a:rPr lang="it-IT">
                <a:hlinkClick r:id="rId7" tooltip="26 luglio"/>
              </a:rPr>
              <a:t>26 luglio</a:t>
            </a:r>
            <a:r>
              <a:rPr lang="it-IT"/>
              <a:t> </a:t>
            </a:r>
            <a:r>
              <a:rPr lang="it-IT">
                <a:hlinkClick r:id="rId8" tooltip="1925"/>
              </a:rPr>
              <a:t>1925</a:t>
            </a:r>
            <a:r>
              <a:rPr lang="it-IT"/>
              <a:t>) è stato un </a:t>
            </a:r>
            <a:r>
              <a:rPr lang="it-IT">
                <a:hlinkClick r:id="rId9" tooltip="Matematico"/>
              </a:rPr>
              <a:t>matematico</a:t>
            </a:r>
            <a:r>
              <a:rPr lang="it-IT"/>
              <a:t>, </a:t>
            </a:r>
            <a:r>
              <a:rPr lang="it-IT">
                <a:hlinkClick r:id="rId10" tooltip="Logica"/>
              </a:rPr>
              <a:t>logico</a:t>
            </a:r>
            <a:r>
              <a:rPr lang="it-IT"/>
              <a:t> e </a:t>
            </a:r>
            <a:r>
              <a:rPr lang="it-IT">
                <a:hlinkClick r:id="rId11" tooltip="Filosofo"/>
              </a:rPr>
              <a:t>filosofo</a:t>
            </a:r>
            <a:r>
              <a:rPr lang="it-IT"/>
              <a:t> </a:t>
            </a:r>
            <a:r>
              <a:rPr lang="it-IT">
                <a:hlinkClick r:id="rId12" tooltip="Germania"/>
              </a:rPr>
              <a:t>tedesco</a:t>
            </a:r>
            <a:r>
              <a:rPr lang="it-IT"/>
              <a:t>, padre della </a:t>
            </a:r>
            <a:r>
              <a:rPr lang="it-IT">
                <a:hlinkClick r:id="rId13" tooltip="Logica matematica"/>
              </a:rPr>
              <a:t>logica matematica</a:t>
            </a:r>
            <a:r>
              <a:rPr lang="it-IT"/>
              <a:t> moderna e della </a:t>
            </a:r>
            <a:r>
              <a:rPr lang="it-IT">
                <a:hlinkClick r:id="rId14" tooltip="Filosofia analitica"/>
              </a:rPr>
              <a:t>filosofia analitica</a:t>
            </a:r>
            <a:r>
              <a:rPr lang="it-IT"/>
              <a:t>.</a:t>
            </a:r>
          </a:p>
          <a:p>
            <a:pPr eaLnBrk="1" hangingPunct="1"/>
            <a:endParaRPr lang="it-IT"/>
          </a:p>
          <a:p>
            <a:pPr eaLnBrk="1" hangingPunct="1"/>
            <a:endParaRPr lang="it-IT"/>
          </a:p>
        </p:txBody>
      </p:sp>
      <p:pic>
        <p:nvPicPr>
          <p:cNvPr id="18436" name="Picture 2" descr="C:\Users\utente\Pictures\frege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31595" y="4018361"/>
            <a:ext cx="1446610" cy="184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685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Il sogno di </a:t>
            </a:r>
            <a:r>
              <a:rPr lang="it-IT" dirty="0" err="1"/>
              <a:t>Leibniz</a:t>
            </a:r>
            <a:r>
              <a:rPr lang="it-IT" dirty="0"/>
              <a:t> (1646-1716)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09900" y="1646635"/>
            <a:ext cx="6172200" cy="3805238"/>
          </a:xfrm>
        </p:spPr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it-IT" dirty="0"/>
              <a:t>Una caratteristica della ragione, mediante la quale le verità, in qualsiasi dominio, si presenterebbero alla ragione in virtù di un metodo di calcolo come nell’aritmetica e nell’algebra, purché essa si sottoponga al corso della deduzione. Di conseguenza, quando sorgeranno controversie fra due filosofi, non sarà più necessaria una discussione, come [non lo è] fra due calcolatori. Sarà sufficiente, infatti, che essi prendano in mano le penne, si siedano di fronte agli abachi e (se così piace, su invito di un amico) si dicano l’un l’altro: </a:t>
            </a:r>
            <a:r>
              <a:rPr lang="it-IT" dirty="0" err="1"/>
              <a:t>Calculemus</a:t>
            </a:r>
            <a:r>
              <a:rPr lang="it-IT" dirty="0"/>
              <a:t>!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Frege in qualche modo cerca di realizzare il sogno di </a:t>
            </a:r>
            <a:r>
              <a:rPr lang="it-IT" dirty="0" err="1">
                <a:solidFill>
                  <a:srgbClr val="FF0000"/>
                </a:solidFill>
              </a:rPr>
              <a:t>Leibniz</a:t>
            </a:r>
            <a:r>
              <a:rPr lang="it-IT" dirty="0">
                <a:solidFill>
                  <a:srgbClr val="FF0000"/>
                </a:solidFill>
              </a:rPr>
              <a:t>, ma deve scontrarsi con due grossi problemi: </a:t>
            </a:r>
            <a:r>
              <a:rPr lang="it-IT" u="sng" dirty="0">
                <a:solidFill>
                  <a:srgbClr val="FF0000"/>
                </a:solidFill>
              </a:rPr>
              <a:t>contesti intensionali</a:t>
            </a:r>
            <a:r>
              <a:rPr lang="it-IT" dirty="0">
                <a:solidFill>
                  <a:srgbClr val="FF0000"/>
                </a:solidFill>
              </a:rPr>
              <a:t> e </a:t>
            </a:r>
            <a:r>
              <a:rPr lang="it-IT" u="sng" dirty="0">
                <a:solidFill>
                  <a:srgbClr val="FF0000"/>
                </a:solidFill>
              </a:rPr>
              <a:t>paradosso di Russell</a:t>
            </a:r>
          </a:p>
        </p:txBody>
      </p:sp>
    </p:spTree>
    <p:extLst>
      <p:ext uri="{BB962C8B-B14F-4D97-AF65-F5344CB8AC3E}">
        <p14:creationId xmlns:p14="http://schemas.microsoft.com/office/powerpoint/2010/main" val="338310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Argomentazioni</a:t>
            </a:r>
          </a:p>
        </p:txBody>
      </p:sp>
      <p:sp>
        <p:nvSpPr>
          <p:cNvPr id="2048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/>
              <a:t>Deduttive (la verità delle premesse garantisce la verità della conclusione)</a:t>
            </a:r>
          </a:p>
          <a:p>
            <a:pPr eaLnBrk="1" hangingPunct="1"/>
            <a:r>
              <a:rPr lang="it-IT"/>
              <a:t>Induttive (la verità delle premesse NON garantisce la verità della conclusione)</a:t>
            </a:r>
          </a:p>
          <a:p>
            <a:pPr eaLnBrk="1" hangingPunct="1"/>
            <a:r>
              <a:rPr lang="it-IT"/>
              <a:t>analisi delle argomentazioni deduttive e analisi del linguaggio vanno di pari passo in Frege</a:t>
            </a:r>
          </a:p>
        </p:txBody>
      </p:sp>
    </p:spTree>
    <p:extLst>
      <p:ext uri="{BB962C8B-B14F-4D97-AF65-F5344CB8AC3E}">
        <p14:creationId xmlns:p14="http://schemas.microsoft.com/office/powerpoint/2010/main" val="131962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Logica del prim'ordine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Viene elaborata da Frege nella sua analisi delle argomentazioni deduttive più fondamentali, quelle basate sui "connettivi proposizionali" e i "quantificatori"</a:t>
            </a:r>
            <a:endParaRPr lang="it-IT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dirty="0"/>
              <a:t>Si utilizza un linguaggio formale privo di ambiguità sintattiche, per non correre il rischio che un enunciato sia interpretato in modo diverso nel passare dalle premesse alla conclusione</a:t>
            </a:r>
          </a:p>
          <a:p>
            <a:pPr>
              <a:defRPr/>
            </a:pP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(</a:t>
            </a:r>
            <a:r>
              <a:rPr lang="it-IT" i="1" dirty="0"/>
              <a:t>Q</a:t>
            </a:r>
            <a:r>
              <a:rPr lang="it-IT" dirty="0"/>
              <a:t> &amp; </a:t>
            </a:r>
            <a:r>
              <a:rPr lang="it-IT" i="1" dirty="0"/>
              <a:t>R</a:t>
            </a:r>
            <a:r>
              <a:rPr lang="it-IT" dirty="0"/>
              <a:t>) versus (</a:t>
            </a: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i="1" dirty="0"/>
              <a:t>Q</a:t>
            </a:r>
            <a:r>
              <a:rPr lang="it-IT" dirty="0"/>
              <a:t>) &amp; </a:t>
            </a:r>
            <a:r>
              <a:rPr lang="it-IT" i="1" dirty="0"/>
              <a:t>R</a:t>
            </a:r>
            <a:endParaRPr lang="it-IT" dirty="0"/>
          </a:p>
          <a:p>
            <a:pPr>
              <a:defRPr/>
            </a:pPr>
            <a:r>
              <a:rPr lang="it-IT" dirty="0"/>
              <a:t>ambiguità lessicale vs. ambiguità sintattica</a:t>
            </a:r>
          </a:p>
          <a:p>
            <a:pPr>
              <a:defRPr/>
            </a:pPr>
            <a:r>
              <a:rPr lang="it-IT" dirty="0"/>
              <a:t>enunciato vs. proposizione (pensiero)</a:t>
            </a:r>
          </a:p>
        </p:txBody>
      </p:sp>
    </p:spTree>
    <p:extLst>
      <p:ext uri="{BB962C8B-B14F-4D97-AF65-F5344CB8AC3E}">
        <p14:creationId xmlns:p14="http://schemas.microsoft.com/office/powerpoint/2010/main" val="40036822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4" ma:contentTypeDescription="Creare un nuovo documento." ma:contentTypeScope="" ma:versionID="35c866c9400111b7479a512e7807ebe9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f4793f93309e3648f270896366ce74c5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dd94a-cbfa-4b1e-8bf0-3aa5bb02ce07" xsi:nil="true"/>
  </documentManagement>
</p:properties>
</file>

<file path=customXml/itemProps1.xml><?xml version="1.0" encoding="utf-8"?>
<ds:datastoreItem xmlns:ds="http://schemas.openxmlformats.org/officeDocument/2006/customXml" ds:itemID="{C593A6DF-B16B-4270-8539-266CB78504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9A8A4B-E42F-47C4-9DA8-AAB9DCA7E7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C20E76-D6C6-4248-9357-A4F1071C46D5}">
  <ds:schemaRefs>
    <ds:schemaRef ds:uri="http://schemas.microsoft.com/office/2006/documentManagement/types"/>
    <ds:schemaRef ds:uri="77ddd94a-cbfa-4b1e-8bf0-3aa5bb02ce07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933</Words>
  <Application>Microsoft Office PowerPoint</Application>
  <PresentationFormat>Widescreen</PresentationFormat>
  <Paragraphs>112</Paragraphs>
  <Slides>21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Tema di Office</vt:lpstr>
      <vt:lpstr>Fil Ling 24-25</vt:lpstr>
      <vt:lpstr>Presentazione standard di PowerPoint</vt:lpstr>
      <vt:lpstr>Annuncio</vt:lpstr>
      <vt:lpstr>Dottrine ontologiche</vt:lpstr>
      <vt:lpstr>Cenni di logica</vt:lpstr>
      <vt:lpstr>Frege</vt:lpstr>
      <vt:lpstr>Il sogno di Leibniz (1646-1716) </vt:lpstr>
      <vt:lpstr>Argomentazioni</vt:lpstr>
      <vt:lpstr>Logica del prim'ordine</vt:lpstr>
      <vt:lpstr>Obiettivo</vt:lpstr>
      <vt:lpstr>Enunciati atomici</vt:lpstr>
      <vt:lpstr>Presentazione standard di PowerPoint</vt:lpstr>
      <vt:lpstr>enunciati molecolari</vt:lpstr>
      <vt:lpstr>Esempio di ambiguità</vt:lpstr>
      <vt:lpstr>Risoluzione dell’ambiguità</vt:lpstr>
      <vt:lpstr>Quantificatori</vt:lpstr>
      <vt:lpstr>Forma grammaticale vs. forma logica</vt:lpstr>
      <vt:lpstr>Enunciati della sillogistica (i)</vt:lpstr>
      <vt:lpstr>Enunciati della sillogistica (ii)</vt:lpstr>
      <vt:lpstr>Esempio di ambiguità</vt:lpstr>
      <vt:lpstr>Risoluzione dell’ambiguità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24-25</dc:title>
  <dc:creator>Francesco Orilia</dc:creator>
  <cp:lastModifiedBy>Francesco Orilia</cp:lastModifiedBy>
  <cp:revision>6</cp:revision>
  <dcterms:created xsi:type="dcterms:W3CDTF">2024-10-08T05:38:55Z</dcterms:created>
  <dcterms:modified xsi:type="dcterms:W3CDTF">2024-10-11T17:13:58Z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