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3"/>
  </p:notesMasterIdLst>
  <p:sldIdLst>
    <p:sldId id="262" r:id="rId5"/>
    <p:sldId id="272" r:id="rId6"/>
    <p:sldId id="274" r:id="rId7"/>
    <p:sldId id="279" r:id="rId8"/>
    <p:sldId id="275" r:id="rId9"/>
    <p:sldId id="340" r:id="rId10"/>
    <p:sldId id="435" r:id="rId11"/>
    <p:sldId id="318" r:id="rId12"/>
    <p:sldId id="339" r:id="rId13"/>
    <p:sldId id="436" r:id="rId14"/>
    <p:sldId id="437" r:id="rId15"/>
    <p:sldId id="439" r:id="rId16"/>
    <p:sldId id="438" r:id="rId17"/>
    <p:sldId id="440" r:id="rId18"/>
    <p:sldId id="434" r:id="rId19"/>
    <p:sldId id="442" r:id="rId20"/>
    <p:sldId id="357" r:id="rId21"/>
    <p:sldId id="358" r:id="rId22"/>
    <p:sldId id="444" r:id="rId23"/>
    <p:sldId id="362" r:id="rId24"/>
    <p:sldId id="368" r:id="rId25"/>
    <p:sldId id="369" r:id="rId26"/>
    <p:sldId id="445" r:id="rId27"/>
    <p:sldId id="367" r:id="rId28"/>
    <p:sldId id="259" r:id="rId29"/>
    <p:sldId id="447" r:id="rId30"/>
    <p:sldId id="454" r:id="rId31"/>
    <p:sldId id="446" r:id="rId32"/>
    <p:sldId id="448" r:id="rId33"/>
    <p:sldId id="449" r:id="rId34"/>
    <p:sldId id="441" r:id="rId35"/>
    <p:sldId id="417" r:id="rId36"/>
    <p:sldId id="455" r:id="rId37"/>
    <p:sldId id="456" r:id="rId38"/>
    <p:sldId id="450" r:id="rId39"/>
    <p:sldId id="451" r:id="rId40"/>
    <p:sldId id="452" r:id="rId41"/>
    <p:sldId id="453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D8742-1294-4CC2-9A9C-899DB81384E9}" v="62" dt="2021-11-03T08:57:23.430"/>
    <p1510:client id="{F71CE77C-8354-4D6F-849F-2BA53AD21E02}" v="5" dt="2021-11-03T08:59:13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.pirani@unimc.it" userId="S::francesco.pirani@unimc.it::30e02c98-410e-4d89-bdeb-3d10c0ccccaa" providerId="AD" clId="Web-{F71CE77C-8354-4D6F-849F-2BA53AD21E02}"/>
    <pc:docChg chg="modSld">
      <pc:chgData name="francesco.pirani@unimc.it" userId="S::francesco.pirani@unimc.it::30e02c98-410e-4d89-bdeb-3d10c0ccccaa" providerId="AD" clId="Web-{F71CE77C-8354-4D6F-849F-2BA53AD21E02}" dt="2021-11-03T08:59:13.652" v="5" actId="20577"/>
      <pc:docMkLst>
        <pc:docMk/>
      </pc:docMkLst>
      <pc:sldChg chg="modSp">
        <pc:chgData name="francesco.pirani@unimc.it" userId="S::francesco.pirani@unimc.it::30e02c98-410e-4d89-bdeb-3d10c0ccccaa" providerId="AD" clId="Web-{F71CE77C-8354-4D6F-849F-2BA53AD21E02}" dt="2021-11-03T08:59:13.652" v="5" actId="20577"/>
        <pc:sldMkLst>
          <pc:docMk/>
          <pc:sldMk cId="4019903952" sldId="452"/>
        </pc:sldMkLst>
        <pc:spChg chg="mod">
          <ac:chgData name="francesco.pirani@unimc.it" userId="S::francesco.pirani@unimc.it::30e02c98-410e-4d89-bdeb-3d10c0ccccaa" providerId="AD" clId="Web-{F71CE77C-8354-4D6F-849F-2BA53AD21E02}" dt="2021-11-03T08:59:13.652" v="5" actId="20577"/>
          <ac:spMkLst>
            <pc:docMk/>
            <pc:sldMk cId="4019903952" sldId="452"/>
            <ac:spMk id="7" creationId="{3E63E767-CDB0-48CB-A678-6F88BF9234E5}"/>
          </ac:spMkLst>
        </pc:spChg>
      </pc:sldChg>
    </pc:docChg>
  </pc:docChgLst>
  <pc:docChgLst>
    <pc:chgData name="francesco.pirani@unimc.it" userId="S::francesco.pirani@unimc.it::30e02c98-410e-4d89-bdeb-3d10c0ccccaa" providerId="AD" clId="Web-{39ED8742-1294-4CC2-9A9C-899DB81384E9}"/>
    <pc:docChg chg="modSld">
      <pc:chgData name="francesco.pirani@unimc.it" userId="S::francesco.pirani@unimc.it::30e02c98-410e-4d89-bdeb-3d10c0ccccaa" providerId="AD" clId="Web-{39ED8742-1294-4CC2-9A9C-899DB81384E9}" dt="2021-11-03T08:57:23.430" v="68" actId="20577"/>
      <pc:docMkLst>
        <pc:docMk/>
      </pc:docMkLst>
      <pc:sldChg chg="addSp delSp modSp">
        <pc:chgData name="francesco.pirani@unimc.it" userId="S::francesco.pirani@unimc.it::30e02c98-410e-4d89-bdeb-3d10c0ccccaa" providerId="AD" clId="Web-{39ED8742-1294-4CC2-9A9C-899DB81384E9}" dt="2021-11-03T08:53:00.658" v="22"/>
        <pc:sldMkLst>
          <pc:docMk/>
          <pc:sldMk cId="480206598" sldId="450"/>
        </pc:sldMkLst>
        <pc:spChg chg="mod">
          <ac:chgData name="francesco.pirani@unimc.it" userId="S::francesco.pirani@unimc.it::30e02c98-410e-4d89-bdeb-3d10c0ccccaa" providerId="AD" clId="Web-{39ED8742-1294-4CC2-9A9C-899DB81384E9}" dt="2021-11-03T08:52:29.204" v="5" actId="20577"/>
          <ac:spMkLst>
            <pc:docMk/>
            <pc:sldMk cId="480206598" sldId="450"/>
            <ac:spMk id="3" creationId="{00000000-0000-0000-0000-000000000000}"/>
          </ac:spMkLst>
        </pc:spChg>
        <pc:spChg chg="add del">
          <ac:chgData name="francesco.pirani@unimc.it" userId="S::francesco.pirani@unimc.it::30e02c98-410e-4d89-bdeb-3d10c0ccccaa" providerId="AD" clId="Web-{39ED8742-1294-4CC2-9A9C-899DB81384E9}" dt="2021-11-03T08:53:00.658" v="22"/>
          <ac:spMkLst>
            <pc:docMk/>
            <pc:sldMk cId="480206598" sldId="450"/>
            <ac:spMk id="5" creationId="{AEF1533F-9CFC-4C57-9020-E6EED7F0343A}"/>
          </ac:spMkLst>
        </pc:spChg>
        <pc:spChg chg="mod">
          <ac:chgData name="francesco.pirani@unimc.it" userId="S::francesco.pirani@unimc.it::30e02c98-410e-4d89-bdeb-3d10c0ccccaa" providerId="AD" clId="Web-{39ED8742-1294-4CC2-9A9C-899DB81384E9}" dt="2021-11-03T08:52:46.517" v="15" actId="1076"/>
          <ac:spMkLst>
            <pc:docMk/>
            <pc:sldMk cId="480206598" sldId="450"/>
            <ac:spMk id="6" creationId="{86B26B22-881F-488D-9FC4-499D94409C44}"/>
          </ac:spMkLst>
        </pc:spChg>
      </pc:sldChg>
      <pc:sldChg chg="addSp delSp modSp">
        <pc:chgData name="francesco.pirani@unimc.it" userId="S::francesco.pirani@unimc.it::30e02c98-410e-4d89-bdeb-3d10c0ccccaa" providerId="AD" clId="Web-{39ED8742-1294-4CC2-9A9C-899DB81384E9}" dt="2021-11-03T08:53:22.284" v="35" actId="1076"/>
        <pc:sldMkLst>
          <pc:docMk/>
          <pc:sldMk cId="526933042" sldId="451"/>
        </pc:sldMkLst>
        <pc:spChg chg="add mod">
          <ac:chgData name="francesco.pirani@unimc.it" userId="S::francesco.pirani@unimc.it::30e02c98-410e-4d89-bdeb-3d10c0ccccaa" providerId="AD" clId="Web-{39ED8742-1294-4CC2-9A9C-899DB81384E9}" dt="2021-11-03T08:53:22.284" v="35" actId="1076"/>
          <ac:spMkLst>
            <pc:docMk/>
            <pc:sldMk cId="526933042" sldId="451"/>
            <ac:spMk id="2" creationId="{7BA0408E-8974-4151-84EB-EDA1EAD18697}"/>
          </ac:spMkLst>
        </pc:spChg>
        <pc:spChg chg="del mod">
          <ac:chgData name="francesco.pirani@unimc.it" userId="S::francesco.pirani@unimc.it::30e02c98-410e-4d89-bdeb-3d10c0ccccaa" providerId="AD" clId="Web-{39ED8742-1294-4CC2-9A9C-899DB81384E9}" dt="2021-11-03T08:53:17.002" v="33"/>
          <ac:spMkLst>
            <pc:docMk/>
            <pc:sldMk cId="526933042" sldId="451"/>
            <ac:spMk id="6" creationId="{86B26B22-881F-488D-9FC4-499D94409C44}"/>
          </ac:spMkLst>
        </pc:spChg>
      </pc:sldChg>
      <pc:sldChg chg="addSp delSp modSp">
        <pc:chgData name="francesco.pirani@unimc.it" userId="S::francesco.pirani@unimc.it::30e02c98-410e-4d89-bdeb-3d10c0ccccaa" providerId="AD" clId="Web-{39ED8742-1294-4CC2-9A9C-899DB81384E9}" dt="2021-11-03T08:57:23.430" v="68" actId="20577"/>
        <pc:sldMkLst>
          <pc:docMk/>
          <pc:sldMk cId="4019903952" sldId="452"/>
        </pc:sldMkLst>
        <pc:spChg chg="add mod">
          <ac:chgData name="francesco.pirani@unimc.it" userId="S::francesco.pirani@unimc.it::30e02c98-410e-4d89-bdeb-3d10c0ccccaa" providerId="AD" clId="Web-{39ED8742-1294-4CC2-9A9C-899DB81384E9}" dt="2021-11-03T08:53:31.409" v="38" actId="1076"/>
          <ac:spMkLst>
            <pc:docMk/>
            <pc:sldMk cId="4019903952" sldId="452"/>
            <ac:spMk id="4" creationId="{F97A41F6-3DEC-47CB-93EE-ACE5C7FA4F15}"/>
          </ac:spMkLst>
        </pc:spChg>
        <pc:spChg chg="del">
          <ac:chgData name="francesco.pirani@unimc.it" userId="S::francesco.pirani@unimc.it::30e02c98-410e-4d89-bdeb-3d10c0ccccaa" providerId="AD" clId="Web-{39ED8742-1294-4CC2-9A9C-899DB81384E9}" dt="2021-11-03T08:53:25.862" v="36"/>
          <ac:spMkLst>
            <pc:docMk/>
            <pc:sldMk cId="4019903952" sldId="452"/>
            <ac:spMk id="6" creationId="{86B26B22-881F-488D-9FC4-499D94409C44}"/>
          </ac:spMkLst>
        </pc:spChg>
        <pc:spChg chg="mod">
          <ac:chgData name="francesco.pirani@unimc.it" userId="S::francesco.pirani@unimc.it::30e02c98-410e-4d89-bdeb-3d10c0ccccaa" providerId="AD" clId="Web-{39ED8742-1294-4CC2-9A9C-899DB81384E9}" dt="2021-11-03T08:57:23.430" v="68" actId="20577"/>
          <ac:spMkLst>
            <pc:docMk/>
            <pc:sldMk cId="4019903952" sldId="452"/>
            <ac:spMk id="7" creationId="{3E63E767-CDB0-48CB-A678-6F88BF9234E5}"/>
          </ac:spMkLst>
        </pc:spChg>
      </pc:sldChg>
      <pc:sldChg chg="addSp delSp modSp">
        <pc:chgData name="francesco.pirani@unimc.it" userId="S::francesco.pirani@unimc.it::30e02c98-410e-4d89-bdeb-3d10c0ccccaa" providerId="AD" clId="Web-{39ED8742-1294-4CC2-9A9C-899DB81384E9}" dt="2021-11-03T08:53:44.393" v="41" actId="1076"/>
        <pc:sldMkLst>
          <pc:docMk/>
          <pc:sldMk cId="4033731020" sldId="453"/>
        </pc:sldMkLst>
        <pc:spChg chg="add mod">
          <ac:chgData name="francesco.pirani@unimc.it" userId="S::francesco.pirani@unimc.it::30e02c98-410e-4d89-bdeb-3d10c0ccccaa" providerId="AD" clId="Web-{39ED8742-1294-4CC2-9A9C-899DB81384E9}" dt="2021-11-03T08:53:44.393" v="41" actId="1076"/>
          <ac:spMkLst>
            <pc:docMk/>
            <pc:sldMk cId="4033731020" sldId="453"/>
            <ac:spMk id="4" creationId="{A25968C7-5573-44D4-93E1-BDAE8AFD9A4B}"/>
          </ac:spMkLst>
        </pc:spChg>
        <pc:spChg chg="del">
          <ac:chgData name="francesco.pirani@unimc.it" userId="S::francesco.pirani@unimc.it::30e02c98-410e-4d89-bdeb-3d10c0ccccaa" providerId="AD" clId="Web-{39ED8742-1294-4CC2-9A9C-899DB81384E9}" dt="2021-11-03T08:53:34.971" v="39"/>
          <ac:spMkLst>
            <pc:docMk/>
            <pc:sldMk cId="4033731020" sldId="453"/>
            <ac:spMk id="6" creationId="{86B26B22-881F-488D-9FC4-499D94409C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53BF-0802-43DB-B8AF-34AD1DA8A377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A269C-1938-4A30-864D-B71F1306CC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60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12/10/2022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219085"/>
            <a:ext cx="8352928" cy="1728192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I caratteri della storia medievale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5727" y="2049658"/>
            <a:ext cx="8362738" cy="12105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Corso interclasse in «Beni culturali e turismo» (L-1/L-15) -  I anno, I </a:t>
            </a:r>
            <a:r>
              <a:rPr lang="it-IT" dirty="0" err="1">
                <a:solidFill>
                  <a:schemeClr val="tx2"/>
                </a:solidFill>
                <a:latin typeface="Arial Rounded MT Bold" pitchFamily="34" charset="0"/>
              </a:rPr>
              <a:t>sem</a:t>
            </a: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400"/>
              </a:spcAft>
            </a:pPr>
            <a:r>
              <a:rPr lang="it-IT" dirty="0" err="1">
                <a:solidFill>
                  <a:schemeClr val="tx2"/>
                </a:solidFill>
                <a:latin typeface="Arial Rounded MT Bold" pitchFamily="34" charset="0"/>
              </a:rPr>
              <a:t>a.a</a:t>
            </a: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. </a:t>
            </a:r>
            <a:r>
              <a:rPr lang="it-IT">
                <a:solidFill>
                  <a:schemeClr val="tx2"/>
                </a:solidFill>
                <a:latin typeface="Arial Rounded MT Bold" pitchFamily="34" charset="0"/>
              </a:rPr>
              <a:t>2022-23</a:t>
            </a: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  <a:p>
            <a:pPr algn="ctr">
              <a:spcBef>
                <a:spcPts val="600"/>
              </a:spcBef>
              <a:spcAft>
                <a:spcPts val="400"/>
              </a:spcAft>
            </a:pPr>
            <a:r>
              <a:rPr lang="it-IT" sz="2000" dirty="0">
                <a:solidFill>
                  <a:schemeClr val="tx2"/>
                </a:solidFill>
                <a:latin typeface="Arial Rounded MT Bold" pitchFamily="34" charset="0"/>
              </a:rPr>
              <a:t>Prof. Francesco PIRANI </a:t>
            </a:r>
            <a:endParaRPr lang="it-IT" sz="2000" dirty="0"/>
          </a:p>
        </p:txBody>
      </p:sp>
      <p:pic>
        <p:nvPicPr>
          <p:cNvPr id="1026" name="Picture 2" descr="http://upload.wikimedia.org/wikipedia/commons/d/d9/Calendario_(l'aratura),_1000_circa,_miniatura,_cotton_ms._Tiberius_B._V.,_f._3r.,_Londra,_British_Libr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80764"/>
            <a:ext cx="8352929" cy="34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7808" y="1281323"/>
            <a:ext cx="8964488" cy="2739565"/>
          </a:xfrm>
        </p:spPr>
        <p:txBody>
          <a:bodyPr>
            <a:normAutofit fontScale="70000" lnSpcReduction="20000"/>
          </a:bodyPr>
          <a:lstStyle/>
          <a:p>
            <a:r>
              <a:rPr lang="it-IT" sz="41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Un ritorno alla semplicità: i Cistercensi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1089: fondazione dell’abbazia di </a:t>
            </a:r>
            <a:r>
              <a:rPr lang="it-IT" sz="4000" dirty="0" err="1">
                <a:solidFill>
                  <a:schemeClr val="tx1"/>
                </a:solidFill>
                <a:latin typeface="Arial Rounded MT Bold" pitchFamily="34" charset="0"/>
              </a:rPr>
              <a:t>Cîteaux</a:t>
            </a: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dissodamento e lavoro nei campi (</a:t>
            </a:r>
            <a:r>
              <a:rPr lang="it-IT" sz="4000" i="1" dirty="0">
                <a:solidFill>
                  <a:schemeClr val="tx1"/>
                </a:solidFill>
                <a:latin typeface="Arial Rounded MT Bold" pitchFamily="34" charset="0"/>
              </a:rPr>
              <a:t>grange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collaborazione con l’episcopato locale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diffusione di modelli architettonici</a:t>
            </a: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4F4A6D1-9938-4437-A950-C06BF1157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86" y="4005064"/>
            <a:ext cx="4100028" cy="27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8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964488" cy="5661248"/>
          </a:xfrm>
        </p:spPr>
        <p:txBody>
          <a:bodyPr>
            <a:normAutofit fontScale="70000" lnSpcReduction="20000"/>
          </a:bodyPr>
          <a:lstStyle/>
          <a:p>
            <a:r>
              <a:rPr lang="it-IT" sz="41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 eresie dei secoli XII-XIII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Il pauperismo eterodosso di Pietro Valdo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I catari: una chiesa ‘separata’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Il contrasto alle eresie da parte della Chiesa</a:t>
            </a: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i="1" dirty="0">
                <a:solidFill>
                  <a:schemeClr val="tx1"/>
                </a:solidFill>
                <a:latin typeface="Arial Rounded MT Bold" pitchFamily="34" charset="0"/>
              </a:rPr>
              <a:t>in negativo 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- la repressione:</a:t>
            </a:r>
          </a:p>
          <a:p>
            <a:pPr algn="l"/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eresia da ‘reato d’opinione’ a crimine penalmente perseguibile:  il Tribunale dell’Inquisizione (1231)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i="1" dirty="0">
                <a:solidFill>
                  <a:schemeClr val="tx1"/>
                </a:solidFill>
                <a:latin typeface="Arial Rounded MT Bold" pitchFamily="34" charset="0"/>
              </a:rPr>
              <a:t>in positivo 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- istituzione degli Ordini Mendicanti, tesi a contrastare le eresie sul piano dottrinale e pastorale.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4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964488" cy="5661248"/>
          </a:xfrm>
        </p:spPr>
        <p:txBody>
          <a:bodyPr>
            <a:normAutofit fontScale="92500" lnSpcReduction="10000"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Gli Ordini Mendicanti</a:t>
            </a:r>
          </a:p>
          <a:p>
            <a:pPr algn="l"/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I principali: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Minori (istituiti da Francesco d’Assisi);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Predicatori (istituiti da Domenico di </a:t>
            </a:r>
            <a:r>
              <a:rPr lang="it-IT" sz="2800" dirty="0" err="1">
                <a:solidFill>
                  <a:schemeClr val="tx1"/>
                </a:solidFill>
                <a:latin typeface="Arial Rounded MT Bold" pitchFamily="34" charset="0"/>
              </a:rPr>
              <a:t>Guzmán</a:t>
            </a: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).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Montefalco (PG)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Benozzo Gozzoli, </a:t>
            </a:r>
          </a:p>
          <a:p>
            <a:pPr algn="l"/>
            <a:r>
              <a:rPr lang="it-IT" sz="2400" i="1" dirty="0">
                <a:solidFill>
                  <a:schemeClr val="tx1"/>
                </a:solidFill>
                <a:latin typeface="Arial Rounded MT Bold" pitchFamily="34" charset="0"/>
              </a:rPr>
              <a:t>Incontro tra S. Domenico </a:t>
            </a:r>
          </a:p>
          <a:p>
            <a:pPr algn="l"/>
            <a:r>
              <a:rPr lang="it-IT" sz="2400" i="1" dirty="0">
                <a:solidFill>
                  <a:schemeClr val="tx1"/>
                </a:solidFill>
                <a:latin typeface="Arial Rounded MT Bold" pitchFamily="34" charset="0"/>
              </a:rPr>
              <a:t>e S. Francesco </a:t>
            </a: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(1450 ca.)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La guerra 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A126CE-79FE-4915-A2F5-B4DD1AFEC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448145"/>
            <a:ext cx="4226450" cy="31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2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1187624" y="15001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B60B1392-8D45-4D49-A59B-D2AE3F0A2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49000"/>
            <a:ext cx="8820472" cy="509000"/>
          </a:xfrm>
        </p:spPr>
        <p:txBody>
          <a:bodyPr>
            <a:normAutofit fontScale="92500"/>
          </a:bodyPr>
          <a:lstStyle/>
          <a:p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San Domenico e gli eretici (Firenze, S. Maria Novella, ca. 1350)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DBA753-8150-4FDD-BDFA-2FA70246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2" y="965765"/>
            <a:ext cx="6986622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B7F1565-9F48-4E1E-8E87-1E11CB77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857"/>
            <a:ext cx="9144000" cy="594114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F065F7-5064-49B1-89E4-7BC7C546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6632"/>
            <a:ext cx="659034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982" y="752676"/>
            <a:ext cx="8784976" cy="1368152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effectLst/>
                <a:latin typeface="Georgia" panose="02040502050405020303" pitchFamily="18" charset="0"/>
              </a:rPr>
              <a:t>Premessa: il ciclo demografico in Europa</a:t>
            </a:r>
            <a:endParaRPr lang="en-US" sz="360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08504" cy="1368152"/>
          </a:xfrm>
        </p:spPr>
        <p:txBody>
          <a:bodyPr>
            <a:normAutofit fontScale="85000" lnSpcReduction="10000"/>
          </a:bodyPr>
          <a:lstStyle/>
          <a:p>
            <a:endParaRPr lang="it-IT" dirty="0"/>
          </a:p>
          <a:p>
            <a:pPr algn="l"/>
            <a:r>
              <a:rPr lang="it-IT" b="1" dirty="0"/>
              <a:t>Secoli</a:t>
            </a:r>
          </a:p>
          <a:p>
            <a:pPr algn="l"/>
            <a:r>
              <a:rPr lang="it-IT" dirty="0"/>
              <a:t>V       VI      VII      VIII      IX        X        XI        XII       XIII      XIV     XV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" y="4585914"/>
            <a:ext cx="8331899" cy="11444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Pentagono 3"/>
          <p:cNvSpPr/>
          <p:nvPr/>
        </p:nvSpPr>
        <p:spPr>
          <a:xfrm>
            <a:off x="0" y="3429000"/>
            <a:ext cx="8964488" cy="864096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13909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55784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28383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8928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7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35792"/>
            <a:ext cx="127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846057"/>
            <a:ext cx="127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95536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55784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75373" y="4750985"/>
            <a:ext cx="2264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RECESSIONE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339752" y="4750985"/>
            <a:ext cx="238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STAGNAZIONE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788024" y="4750985"/>
            <a:ext cx="221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ESPANSIONE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308304" y="475345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CRISI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5373" y="5877272"/>
            <a:ext cx="822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/>
              <a:t>Trend</a:t>
            </a:r>
            <a:r>
              <a:rPr lang="it-IT" dirty="0"/>
              <a:t>:   </a:t>
            </a:r>
            <a:r>
              <a:rPr lang="it-IT" sz="4000" dirty="0"/>
              <a:t>-                 =               +                - </a:t>
            </a:r>
            <a:endParaRPr lang="en-US" sz="40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2808927"/>
            <a:ext cx="127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9BB92411-9339-40B4-BA29-14A510B02066}"/>
              </a:ext>
            </a:extLst>
          </p:cNvPr>
          <p:cNvSpPr txBox="1">
            <a:spLocks/>
          </p:cNvSpPr>
          <p:nvPr/>
        </p:nvSpPr>
        <p:spPr>
          <a:xfrm>
            <a:off x="3070346" y="279089"/>
            <a:ext cx="2304256" cy="71194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Le città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828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90A42F5-1BC2-444F-982B-5ECB2986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147" y="0"/>
            <a:ext cx="2414225" cy="8900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1A7994-A528-4D29-AD35-155F605738F5}"/>
              </a:ext>
            </a:extLst>
          </p:cNvPr>
          <p:cNvSpPr txBox="1"/>
          <p:nvPr/>
        </p:nvSpPr>
        <p:spPr>
          <a:xfrm>
            <a:off x="323528" y="1271494"/>
            <a:ext cx="806489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 Rounded MT Bold" pitchFamily="34" charset="0"/>
              </a:rPr>
              <a:t>Isidoro di Siviglia,</a:t>
            </a:r>
            <a:r>
              <a:rPr lang="it-IT" sz="2500" dirty="0">
                <a:latin typeface="Arial Rounded MT Bold" pitchFamily="34" charset="0"/>
              </a:rPr>
              <a:t> VII sec. (</a:t>
            </a:r>
            <a:r>
              <a:rPr lang="it-IT" sz="2500" i="1" dirty="0" err="1">
                <a:latin typeface="Arial Rounded MT Bold" pitchFamily="34" charset="0"/>
              </a:rPr>
              <a:t>Etymologiae</a:t>
            </a:r>
            <a:r>
              <a:rPr lang="it-IT" sz="2500" dirty="0">
                <a:latin typeface="Arial Rounded MT Bold" pitchFamily="34" charset="0"/>
              </a:rPr>
              <a:t>, XV, 2) distingue fra:</a:t>
            </a:r>
          </a:p>
          <a:p>
            <a:endParaRPr lang="it-IT" sz="2500" dirty="0">
              <a:latin typeface="Arial Rounded MT Bold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i="1" dirty="0" err="1">
                <a:latin typeface="Arial Rounded MT Bold" pitchFamily="34" charset="0"/>
              </a:rPr>
              <a:t>urbs</a:t>
            </a:r>
            <a:r>
              <a:rPr lang="it-IT" sz="2500" i="1" dirty="0">
                <a:latin typeface="Arial Rounded MT Bold" pitchFamily="34" charset="0"/>
              </a:rPr>
              <a:t> </a:t>
            </a:r>
            <a:r>
              <a:rPr lang="it-IT" sz="2500" dirty="0">
                <a:latin typeface="Arial Rounded MT Bold" pitchFamily="34" charset="0"/>
              </a:rPr>
              <a:t>(città «di pietra», ossia il costruito)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i="1" dirty="0">
                <a:latin typeface="Arial Rounded MT Bold" pitchFamily="34" charset="0"/>
              </a:rPr>
              <a:t>civitas </a:t>
            </a:r>
            <a:r>
              <a:rPr lang="it-IT" sz="2500" dirty="0">
                <a:latin typeface="Arial Rounded MT Bold" pitchFamily="34" charset="0"/>
              </a:rPr>
              <a:t>(città «degli abitanti», ossia la comunità)</a:t>
            </a:r>
          </a:p>
          <a:p>
            <a:endParaRPr lang="it-IT" sz="2500" dirty="0">
              <a:latin typeface="Arial Rounded MT Bold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731F20-3A8B-46BC-8674-F2B780C8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429000"/>
            <a:ext cx="430107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5515" y="1483644"/>
            <a:ext cx="8712968" cy="5040560"/>
          </a:xfrm>
        </p:spPr>
        <p:txBody>
          <a:bodyPr>
            <a:normAutofit fontScale="62500" lnSpcReduction="20000"/>
          </a:bodyPr>
          <a:lstStyle/>
          <a:p>
            <a:r>
              <a:rPr lang="it-IT" sz="5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città vescovile (secoli XI-XI)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continuità e trasformazione dell’antico </a:t>
            </a:r>
            <a:r>
              <a:rPr lang="it-IT" sz="4000" i="1" dirty="0">
                <a:solidFill>
                  <a:schemeClr val="tx1"/>
                </a:solidFill>
                <a:latin typeface="Arial Rounded MT Bold" pitchFamily="34" charset="0"/>
              </a:rPr>
              <a:t>municipium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comunità urbana e comunità dei fedeli;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prestigio morale e carisma dei vescovi;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l’esercizio dei poteri pubblici dei vescovi sulla città e sul territorio (</a:t>
            </a:r>
            <a:r>
              <a:rPr lang="it-IT" sz="4000" i="1" dirty="0" err="1">
                <a:solidFill>
                  <a:schemeClr val="tx1"/>
                </a:solidFill>
                <a:latin typeface="Arial Rounded MT Bold" pitchFamily="34" charset="0"/>
              </a:rPr>
              <a:t>districtus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);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affermazione dei culti civici;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crescita e riorganizzazione degli spazi urbani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una società urbana articolata.</a:t>
            </a:r>
          </a:p>
          <a:p>
            <a:pPr algn="l"/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EA045F-E1C0-4BD5-AFB1-FF481375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7" y="306659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7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2519" y="6021288"/>
            <a:ext cx="4609962" cy="836712"/>
          </a:xfrm>
        </p:spPr>
        <p:txBody>
          <a:bodyPr>
            <a:normAutofit/>
          </a:bodyPr>
          <a:lstStyle/>
          <a:p>
            <a:r>
              <a:rPr lang="it-IT" sz="1600" i="1" dirty="0">
                <a:solidFill>
                  <a:schemeClr val="tx2"/>
                </a:solidFill>
                <a:latin typeface="Arial Rounded MT Bold" pitchFamily="34" charset="0"/>
              </a:rPr>
              <a:t>Cittadini e cavalieri davanti al sepolcro di San Geminiano</a:t>
            </a:r>
            <a:r>
              <a:rPr lang="it-IT" sz="1600" dirty="0">
                <a:solidFill>
                  <a:schemeClr val="tx2"/>
                </a:solidFill>
                <a:latin typeface="Arial Rounded MT Bold" pitchFamily="34" charset="0"/>
              </a:rPr>
              <a:t>, Modena, Archivio Capitolare (ms. inizio XII sec.)</a:t>
            </a:r>
          </a:p>
        </p:txBody>
      </p:sp>
      <p:pic>
        <p:nvPicPr>
          <p:cNvPr id="2050" name="Picture 2" descr="C:\Users\Francesco\Desktop\Lezioni a.a 2014-2015\2011-12\ultime due lezioni\Città e comuni\mode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2" y="914900"/>
            <a:ext cx="404360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7A851C8-681C-4250-9519-DE710FAB3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96" y="6965"/>
            <a:ext cx="4043607" cy="61347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B2AEAE4-8EE3-4E2C-AC9D-5B1056386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02" y="59443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68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7512" y="1316400"/>
            <a:ext cx="8748973" cy="2544648"/>
          </a:xfrm>
        </p:spPr>
        <p:txBody>
          <a:bodyPr>
            <a:normAutofit fontScale="62500" lnSpcReduction="20000"/>
          </a:bodyPr>
          <a:lstStyle/>
          <a:p>
            <a:r>
              <a:rPr lang="it-IT" sz="5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Città nuove nei secoli XI-XI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Gli empori commerciali nelle Fiandre;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Le città fondate da re e principi nell’Europa centrale e orientale: le «carte di franchigia»</a:t>
            </a: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EA045F-E1C0-4BD5-AFB1-FF481375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7" y="306659"/>
            <a:ext cx="2414225" cy="8900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EF14E5-FCA3-43F4-B83A-5873C985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88" y="4021704"/>
            <a:ext cx="5842223" cy="27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4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52928" cy="1728192"/>
          </a:xfr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781DEB9D-DAE6-4A0D-94F3-D6BBAE0E5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2348880"/>
            <a:ext cx="7560840" cy="3960440"/>
          </a:xfrm>
        </p:spPr>
        <p:txBody>
          <a:bodyPr>
            <a:normAutofit/>
          </a:bodyPr>
          <a:lstStyle/>
          <a:p>
            <a:r>
              <a:rPr lang="it-IT" sz="3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L’Europa nei secoli IV-IX</a:t>
            </a:r>
          </a:p>
          <a:p>
            <a:endParaRPr lang="it-IT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>
              <a:spcBef>
                <a:spcPts val="1200"/>
              </a:spcBef>
            </a:pPr>
            <a:r>
              <a:rPr lang="it-IT" u="sng" dirty="0">
                <a:solidFill>
                  <a:schemeClr val="tx2"/>
                </a:solidFill>
                <a:latin typeface="Arial Rounded MT Bold" pitchFamily="34" charset="0"/>
              </a:rPr>
              <a:t>sintesi</a:t>
            </a: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 culturali fra: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 tradizione romana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 “universo barbarico”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 Rounded MT Bold" pitchFamily="34" charset="0"/>
              </a:rPr>
              <a:t> religione cristiana</a:t>
            </a:r>
          </a:p>
        </p:txBody>
      </p:sp>
    </p:spTree>
    <p:extLst>
      <p:ext uri="{BB962C8B-B14F-4D97-AF65-F5344CB8AC3E}">
        <p14:creationId xmlns:p14="http://schemas.microsoft.com/office/powerpoint/2010/main" val="404961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3036" y="1484784"/>
            <a:ext cx="8843460" cy="5373216"/>
          </a:xfrm>
        </p:spPr>
        <p:txBody>
          <a:bodyPr>
            <a:norm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Uno spazio polifunzionale e policentrico </a:t>
            </a:r>
          </a:p>
          <a:p>
            <a:endParaRPr lang="it-IT" sz="18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8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8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la città e i suoi borghi;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le mura e il loro valore simbolico;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le ripartizioni interne e la loro funzionalità;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le attività produttive e le opere infrastrutturali;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i  palazzi pubblici e la torre civica (XII-XIII sec.);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le fortificazioni urbane (XIV-XV sec.)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0D418D-CD01-47B4-9A46-64E57CC7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33" y="162643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0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6021288"/>
            <a:ext cx="7056784" cy="692696"/>
          </a:xfrm>
        </p:spPr>
        <p:txBody>
          <a:bodyPr>
            <a:normAutofit/>
          </a:bodyPr>
          <a:lstStyle/>
          <a:p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it-IT" sz="1700" dirty="0">
                <a:solidFill>
                  <a:schemeClr val="tx2"/>
                </a:solidFill>
                <a:latin typeface="Arial Rounded MT Bold" pitchFamily="34" charset="0"/>
              </a:rPr>
              <a:t>L’Italia alla fine del XIII secolo: geografia del popolamento urbano</a:t>
            </a:r>
          </a:p>
        </p:txBody>
      </p:sp>
      <p:pic>
        <p:nvPicPr>
          <p:cNvPr id="3075" name="Picture 3" descr="C:\Users\Francesco\Desktop\Lezioni a.a 2014-2015\2011-12\ultime due lezioni\Città e comuni\ginatem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640961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B7D57D-AF58-4BB3-994E-C68C7D9E7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86" y="67330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84169" y="5733256"/>
            <a:ext cx="3168352" cy="980728"/>
          </a:xfrm>
        </p:spPr>
        <p:txBody>
          <a:bodyPr>
            <a:normAutofit fontScale="92500" lnSpcReduction="20000"/>
          </a:bodyPr>
          <a:lstStyle/>
          <a:p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it-IT" sz="1700" dirty="0">
                <a:solidFill>
                  <a:schemeClr val="tx2"/>
                </a:solidFill>
                <a:latin typeface="Arial Rounded MT Bold" pitchFamily="34" charset="0"/>
              </a:rPr>
              <a:t>L’espansione delle mura urbane nell’Europa bassomedievale</a:t>
            </a:r>
          </a:p>
        </p:txBody>
      </p:sp>
      <p:pic>
        <p:nvPicPr>
          <p:cNvPr id="6146" name="Picture 2" descr="C:\Users\Francesco\Desktop\Lezioni a.a 2014-2015\2011-12\ultime due lezioni\21 marzo\3. dati m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90598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0A42F5-1BC2-444F-982B-5ECB2986A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98" y="18627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2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3036" y="6021288"/>
            <a:ext cx="8483420" cy="836712"/>
          </a:xfrm>
        </p:spPr>
        <p:txBody>
          <a:bodyPr>
            <a:normAutofit/>
          </a:bodyPr>
          <a:lstStyle/>
          <a:p>
            <a:r>
              <a:rPr lang="it-IT" sz="1600" i="1" dirty="0">
                <a:solidFill>
                  <a:schemeClr val="tx1"/>
                </a:solidFill>
                <a:latin typeface="Arial Rounded MT Bold" pitchFamily="34" charset="0"/>
              </a:rPr>
              <a:t>Federico Barbarossa espugna Milano (1162)</a:t>
            </a:r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, fregio di Porta Romana,</a:t>
            </a:r>
          </a:p>
          <a:p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 Milano, Musei del Castello sforzesco)</a:t>
            </a:r>
          </a:p>
        </p:txBody>
      </p:sp>
      <p:pic>
        <p:nvPicPr>
          <p:cNvPr id="4099" name="Picture 3" descr="C:\Users\Francesco\Desktop\Lezioni a.a 2014-2015\2011-12\ultime due lezioni\21 marzo\2 bis milano fregio porta romana (117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33" y="1080120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10D418D-CD01-47B4-9A46-64E57CC76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33" y="162643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12968" cy="5688632"/>
          </a:xfrm>
        </p:spPr>
        <p:txBody>
          <a:bodyPr>
            <a:normAutofit fontScale="25000" lnSpcReduction="20000"/>
          </a:bodyPr>
          <a:lstStyle/>
          <a:p>
            <a:r>
              <a:rPr lang="it-IT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crescita demografica delle città:</a:t>
            </a:r>
            <a:br>
              <a:rPr lang="it-IT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it-IT" sz="1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Alba, 1215</a:t>
            </a:r>
          </a:p>
          <a:p>
            <a:pPr algn="l"/>
            <a:r>
              <a:rPr lang="it-IT" sz="8800" dirty="0">
                <a:solidFill>
                  <a:schemeClr val="tx1"/>
                </a:solidFill>
                <a:latin typeface="Arial Rounded MT Bold" pitchFamily="34" charset="0"/>
              </a:rPr>
              <a:t>1215, 3 ottobre. Nel portico dei </a:t>
            </a:r>
            <a:r>
              <a:rPr lang="it-IT" sz="8800" dirty="0" err="1">
                <a:solidFill>
                  <a:schemeClr val="tx1"/>
                </a:solidFill>
                <a:latin typeface="Arial Rounded MT Bold" pitchFamily="34" charset="0"/>
              </a:rPr>
              <a:t>Censoldi</a:t>
            </a:r>
            <a:r>
              <a:rPr lang="it-IT" sz="8800" dirty="0">
                <a:solidFill>
                  <a:schemeClr val="tx1"/>
                </a:solidFill>
                <a:latin typeface="Arial Rounded MT Bold" pitchFamily="34" charset="0"/>
              </a:rPr>
              <a:t> in Alba, alla presenza di Anselmo di Braida e di Guglielmo Crespo, costituiti dal podestà degli Albesi, per ricevere i cittadini che abitano il nuovo borgo che gli Albesi stanno costruendo oltre il ponte.</a:t>
            </a:r>
          </a:p>
          <a:p>
            <a:pPr algn="l"/>
            <a:r>
              <a:rPr lang="it-IT" sz="8800" dirty="0">
                <a:solidFill>
                  <a:schemeClr val="tx1"/>
                </a:solidFill>
                <a:latin typeface="Arial Rounded MT Bold" pitchFamily="34" charset="0"/>
              </a:rPr>
              <a:t>Andrea </a:t>
            </a:r>
            <a:r>
              <a:rPr lang="it-IT" sz="8800" dirty="0" err="1">
                <a:solidFill>
                  <a:schemeClr val="tx1"/>
                </a:solidFill>
                <a:latin typeface="Arial Rounded MT Bold" pitchFamily="34" charset="0"/>
              </a:rPr>
              <a:t>Galopo</a:t>
            </a:r>
            <a:r>
              <a:rPr lang="it-IT" sz="8800" dirty="0">
                <a:solidFill>
                  <a:schemeClr val="tx1"/>
                </a:solidFill>
                <a:latin typeface="Arial Rounded MT Bold" pitchFamily="34" charset="0"/>
              </a:rPr>
              <a:t> di Savigliano davanti ai suddetti che lo ricevevano a nome del comune si fece cittadino e abitatore della città di Alba per sé e per i suoi eredi in perpetuo e per questo egli Andrea agli stessi Anselmo e Guglielmo a nome del comune promise e giurò sui santi Evangeli che avrebbe posto la sua residenza e avrebbe abitato nella città di Alba o nel borgo nuovo di oltre ponte di Alba secondo la volontà e la parola del podestà e dei consoli che nel tempo ci saranno o dei loro inviati; obbligò inoltre tutti i suoi beni a tale scopo, mentre i detti Anselmo e Guglielmo da parte del podestà e del comune di Alba esentarono Andrea </a:t>
            </a:r>
            <a:r>
              <a:rPr lang="it-IT" sz="8800" dirty="0" err="1">
                <a:solidFill>
                  <a:schemeClr val="tx1"/>
                </a:solidFill>
                <a:latin typeface="Arial Rounded MT Bold" pitchFamily="34" charset="0"/>
              </a:rPr>
              <a:t>Galopo</a:t>
            </a:r>
            <a:r>
              <a:rPr lang="it-IT" sz="8800" dirty="0">
                <a:solidFill>
                  <a:schemeClr val="tx1"/>
                </a:solidFill>
                <a:latin typeface="Arial Rounded MT Bold" pitchFamily="34" charset="0"/>
              </a:rPr>
              <a:t> dal fodro per vent’anni completi e gli promisero di fornirgli residenza o area edificabile nel luogo nuovo, se aveva intenzione di accettare, e gli rimisero tutte le esazioni del comune come agli altri cittadini di Alba.</a:t>
            </a:r>
          </a:p>
          <a:p>
            <a:pPr algn="l"/>
            <a:endParaRPr lang="it-IT" sz="88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5226E7-5F05-4CBA-9D91-3F0A251A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7" y="39906"/>
            <a:ext cx="241422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9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719" y="1075567"/>
            <a:ext cx="8084126" cy="612956"/>
          </a:xfrm>
        </p:spPr>
        <p:txBody>
          <a:bodyPr>
            <a:noAutofit/>
          </a:bodyPr>
          <a:lstStyle/>
          <a:p>
            <a:r>
              <a:rPr lang="it-IT" sz="2800" dirty="0">
                <a:latin typeface="Arial Rounded MT Bold" pitchFamily="34" charset="0"/>
                <a:ea typeface="+mn-ea"/>
                <a:cs typeface="+mn-cs"/>
              </a:rPr>
              <a:t>I palazzi comunali nell’Italia del XIII secolo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719" y="1789510"/>
            <a:ext cx="8084126" cy="3785213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>
                <a:solidFill>
                  <a:schemeClr val="tx1"/>
                </a:solidFill>
              </a:rPr>
              <a:t>Area padana</a:t>
            </a:r>
            <a:r>
              <a:rPr lang="it-IT" sz="2400" dirty="0">
                <a:solidFill>
                  <a:schemeClr val="tx1"/>
                </a:solidFill>
              </a:rPr>
              <a:t>: il «broletto» con loggiato alla base, aperto alla socialità civica; un piano superiore chiuso e una torre;         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es. Bergamo, </a:t>
            </a:r>
            <a:r>
              <a:rPr lang="it-IT" sz="2400" i="1" dirty="0">
                <a:solidFill>
                  <a:schemeClr val="tx1"/>
                </a:solidFill>
              </a:rPr>
              <a:t>Palazzo  della Ragione</a:t>
            </a:r>
          </a:p>
          <a:p>
            <a:pPr marL="342900" indent="-342900" algn="l">
              <a:buFontTx/>
              <a:buChar char="-"/>
            </a:pPr>
            <a:endParaRPr lang="it-IT" sz="2400" dirty="0"/>
          </a:p>
          <a:p>
            <a:pPr marL="342900" indent="-342900" algn="l">
              <a:buFontTx/>
              <a:buChar char="-"/>
            </a:pPr>
            <a:endParaRPr lang="it-IT" sz="2400" dirty="0"/>
          </a:p>
          <a:p>
            <a:pPr algn="l"/>
            <a:endParaRPr lang="it-IT" sz="2400" dirty="0"/>
          </a:p>
          <a:p>
            <a:pPr algn="l"/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" y="3140968"/>
            <a:ext cx="6594590" cy="37170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2FF688-45BB-459F-8104-8E18B3E21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839" y="185474"/>
            <a:ext cx="2420322" cy="8900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44A711-CCB7-4081-B29C-1BA221217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820" y="3871626"/>
            <a:ext cx="3938357" cy="2255716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170B145-2950-4F9D-BC9F-7F554FE35181}"/>
              </a:ext>
            </a:extLst>
          </p:cNvPr>
          <p:cNvCxnSpPr/>
          <p:nvPr/>
        </p:nvCxnSpPr>
        <p:spPr>
          <a:xfrm flipV="1">
            <a:off x="3059832" y="5088504"/>
            <a:ext cx="2160240" cy="693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56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719" y="1075567"/>
            <a:ext cx="8084126" cy="612956"/>
          </a:xfrm>
        </p:spPr>
        <p:txBody>
          <a:bodyPr>
            <a:noAutofit/>
          </a:bodyPr>
          <a:lstStyle/>
          <a:p>
            <a:r>
              <a:rPr lang="it-IT" sz="3200" b="1" dirty="0">
                <a:latin typeface="+mn-lt"/>
                <a:ea typeface="+mn-ea"/>
                <a:cs typeface="+mn-cs"/>
              </a:rPr>
              <a:t>I palazzi comunali nell’Italia del XIII secolo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719" y="1789510"/>
            <a:ext cx="8084126" cy="3785213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>
                <a:solidFill>
                  <a:schemeClr val="tx1"/>
                </a:solidFill>
              </a:rPr>
              <a:t>Italia centrale</a:t>
            </a:r>
            <a:r>
              <a:rPr lang="it-IT" sz="2400" dirty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modello del palazzo fortificato,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che si perfeziona alla fine del secolo;                                                   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es. Volterra, </a:t>
            </a:r>
            <a:r>
              <a:rPr lang="it-IT" sz="2400" i="1" dirty="0">
                <a:solidFill>
                  <a:schemeClr val="tx1"/>
                </a:solidFill>
              </a:rPr>
              <a:t>Palazzo comunale</a:t>
            </a:r>
            <a:endParaRPr lang="it-IT" sz="2400" dirty="0"/>
          </a:p>
          <a:p>
            <a:pPr algn="l"/>
            <a:endParaRPr lang="it-IT" sz="2400" dirty="0"/>
          </a:p>
          <a:p>
            <a:pPr algn="l"/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00FD25-5E19-4CEC-8240-5915D442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21" y="134980"/>
            <a:ext cx="2420322" cy="8900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8B8124-EC13-4DAD-8487-1F579E49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1" y="1789509"/>
            <a:ext cx="3373209" cy="50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1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949981"/>
            <a:ext cx="8784976" cy="612956"/>
          </a:xfrm>
        </p:spPr>
        <p:txBody>
          <a:bodyPr>
            <a:noAutofit/>
          </a:bodyPr>
          <a:lstStyle/>
          <a:p>
            <a:r>
              <a:rPr lang="it-IT" sz="3200" b="1" dirty="0">
                <a:latin typeface="+mn-lt"/>
                <a:ea typeface="+mn-ea"/>
                <a:cs typeface="+mn-cs"/>
              </a:rPr>
              <a:t>Le chiese degli Ordini Mendicanti nel XIII secolo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8104" y="5858924"/>
            <a:ext cx="3327566" cy="86409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2400" b="1" dirty="0">
                <a:solidFill>
                  <a:schemeClr val="tx1"/>
                </a:solidFill>
              </a:rPr>
              <a:t>Bologna, Basilica di S. Domenico 				</a:t>
            </a:r>
            <a:endParaRPr lang="it-IT" sz="2400" dirty="0"/>
          </a:p>
          <a:p>
            <a:pPr algn="l"/>
            <a:endParaRPr lang="it-IT" sz="2400" dirty="0"/>
          </a:p>
          <a:p>
            <a:pPr algn="l"/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00FD25-5E19-4CEC-8240-5915D442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21" y="134980"/>
            <a:ext cx="2420322" cy="8900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371500-0445-49AA-BC95-4846CE609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4" y="1703065"/>
            <a:ext cx="3894501" cy="25900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00A158-E5CC-47E8-817B-93BD8F24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27538"/>
            <a:ext cx="5112568" cy="2377577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0F8099B2-F578-4F37-AB3D-7E4FA6815347}"/>
              </a:ext>
            </a:extLst>
          </p:cNvPr>
          <p:cNvSpPr txBox="1">
            <a:spLocks/>
          </p:cNvSpPr>
          <p:nvPr/>
        </p:nvSpPr>
        <p:spPr>
          <a:xfrm>
            <a:off x="4355976" y="3645024"/>
            <a:ext cx="3744416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b="1" dirty="0">
                <a:solidFill>
                  <a:schemeClr val="tx1"/>
                </a:solidFill>
              </a:rPr>
              <a:t>Firenze, Basilica di Santa Croce				</a:t>
            </a:r>
            <a:endParaRPr lang="it-IT" sz="2400" dirty="0"/>
          </a:p>
          <a:p>
            <a:pPr algn="l"/>
            <a:endParaRPr lang="it-IT" sz="2400" dirty="0"/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81351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94808" y="5729131"/>
            <a:ext cx="2808312" cy="890094"/>
          </a:xfrm>
        </p:spPr>
        <p:txBody>
          <a:bodyPr>
            <a:normAutofit/>
          </a:bodyPr>
          <a:lstStyle/>
          <a:p>
            <a:r>
              <a:rPr lang="it-IT" sz="1600" i="1" dirty="0">
                <a:solidFill>
                  <a:schemeClr val="tx1"/>
                </a:solidFill>
                <a:latin typeface="Arial Rounded MT Bold" pitchFamily="34" charset="0"/>
              </a:rPr>
              <a:t>Il mercato di Porta Ravegnana a Bologna</a:t>
            </a:r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, miniatura, sec. XIV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0D418D-CD01-47B4-9A46-64E57CC7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51" y="123123"/>
            <a:ext cx="2414225" cy="890093"/>
          </a:xfrm>
          <a:prstGeom prst="rect">
            <a:avLst/>
          </a:prstGeom>
        </p:spPr>
      </p:pic>
      <p:pic>
        <p:nvPicPr>
          <p:cNvPr id="5" name="Immagine 4" descr="Immagine che contiene testo, lenzuola, decorato, tessuto&#10;&#10;Descrizione generata automaticamente">
            <a:extLst>
              <a:ext uri="{FF2B5EF4-FFF2-40B4-BE49-F238E27FC236}">
                <a16:creationId xmlns:a16="http://schemas.microsoft.com/office/drawing/2014/main" id="{428DC9E8-B842-4AAE-88F4-5289BF49E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3123"/>
            <a:ext cx="4936377" cy="66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42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94808" y="6237311"/>
            <a:ext cx="8025664" cy="38191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Arial Rounded MT Bold" pitchFamily="34" charset="0"/>
              </a:rPr>
              <a:t>Siena, </a:t>
            </a:r>
            <a:r>
              <a:rPr lang="it-IT" sz="1800" i="1" dirty="0">
                <a:solidFill>
                  <a:schemeClr val="tx1"/>
                </a:solidFill>
                <a:latin typeface="Arial Rounded MT Bold" pitchFamily="34" charset="0"/>
              </a:rPr>
              <a:t>Piazza del Campo e il Palazzo Pubblico</a:t>
            </a:r>
            <a:endParaRPr lang="it-IT" sz="18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0D418D-CD01-47B4-9A46-64E57CC7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7" y="238776"/>
            <a:ext cx="2414225" cy="890093"/>
          </a:xfrm>
          <a:prstGeom prst="rect">
            <a:avLst/>
          </a:prstGeom>
        </p:spPr>
      </p:pic>
      <p:pic>
        <p:nvPicPr>
          <p:cNvPr id="6" name="Immagine 5" descr="Immagine che contiene edificio, esterni, vecchio, torre&#10;&#10;Descrizione generata automaticamente">
            <a:extLst>
              <a:ext uri="{FF2B5EF4-FFF2-40B4-BE49-F238E27FC236}">
                <a16:creationId xmlns:a16="http://schemas.microsoft.com/office/drawing/2014/main" id="{302C2BDB-842A-4799-80C8-A20AD3184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1618"/>
            <a:ext cx="5021401" cy="45301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F876B5-B941-4595-A95B-EFF8CA64F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17482"/>
            <a:ext cx="2664296" cy="45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0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 fontScale="92500" lnSpcReduction="10000"/>
          </a:bodyPr>
          <a:lstStyle/>
          <a:p>
            <a:r>
              <a:rPr lang="it-IT" sz="3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diffusione del Cristianesimo </a:t>
            </a:r>
            <a:br>
              <a:rPr lang="it-IT" sz="3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it-IT" sz="3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 Europa (secoli IV-IX)</a:t>
            </a:r>
          </a:p>
          <a:p>
            <a:pPr algn="l"/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Due vie per la cristianizzazione: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ecclesiale (diocesi, chiese urbane, pievi rurali)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monastica (cenobitismo)</a:t>
            </a:r>
          </a:p>
          <a:p>
            <a:pPr algn="l"/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		Processi di acculturazione fra:</a:t>
            </a:r>
          </a:p>
          <a:p>
            <a:pPr algn="l"/>
            <a:r>
              <a:rPr lang="it-IT" sz="2800" b="1" dirty="0">
                <a:solidFill>
                  <a:schemeClr val="tx1"/>
                </a:solidFill>
                <a:latin typeface="Arial Rounded MT Bold" pitchFamily="34" charset="0"/>
              </a:rPr>
              <a:t>Tradizione romana: 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attitudine alla speculazione teologica e filosofica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rete urbana e organizzazione territoriale</a:t>
            </a:r>
          </a:p>
          <a:p>
            <a:pPr algn="l"/>
            <a:r>
              <a:rPr lang="it-IT" sz="2800" b="1" dirty="0">
                <a:solidFill>
                  <a:schemeClr val="tx1"/>
                </a:solidFill>
                <a:latin typeface="Arial Rounded MT Bold" pitchFamily="34" charset="0"/>
              </a:rPr>
              <a:t>Cultura ‘barbarica’: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culto delle reliquie e dei santi (religione </a:t>
            </a:r>
            <a:r>
              <a:rPr lang="it-IT" sz="2800" i="1" dirty="0">
                <a:solidFill>
                  <a:schemeClr val="tx1"/>
                </a:solidFill>
                <a:latin typeface="Arial Rounded MT Bold" pitchFamily="34" charset="0"/>
              </a:rPr>
              <a:t>locativa</a:t>
            </a: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innesto della terminologia militare (</a:t>
            </a:r>
            <a:r>
              <a:rPr lang="it-IT" sz="2800" i="1" dirty="0" err="1">
                <a:solidFill>
                  <a:schemeClr val="tx1"/>
                </a:solidFill>
                <a:latin typeface="Arial Rounded MT Bold" pitchFamily="34" charset="0"/>
              </a:rPr>
              <a:t>militia</a:t>
            </a:r>
            <a:r>
              <a:rPr lang="it-IT" sz="2800" i="1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it-IT" sz="2800" i="1" dirty="0" err="1">
                <a:solidFill>
                  <a:schemeClr val="tx1"/>
                </a:solidFill>
                <a:latin typeface="Arial Rounded MT Bold" pitchFamily="34" charset="0"/>
              </a:rPr>
              <a:t>Christi</a:t>
            </a:r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  <a:p>
            <a:pPr algn="l">
              <a:spcBef>
                <a:spcPts val="1200"/>
              </a:spcBef>
            </a:pP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1A8E863-77F4-4B9F-87DC-5345A894C586}"/>
              </a:ext>
            </a:extLst>
          </p:cNvPr>
          <p:cNvSpPr txBox="1">
            <a:spLocks/>
          </p:cNvSpPr>
          <p:nvPr/>
        </p:nvSpPr>
        <p:spPr>
          <a:xfrm>
            <a:off x="1295636" y="33265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859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9167" y="6237311"/>
            <a:ext cx="8025664" cy="381913"/>
          </a:xfrm>
        </p:spPr>
        <p:txBody>
          <a:bodyPr>
            <a:normAutofit fontScale="92500"/>
          </a:bodyPr>
          <a:lstStyle/>
          <a:p>
            <a:r>
              <a:rPr lang="it-IT" sz="1800" dirty="0">
                <a:solidFill>
                  <a:schemeClr val="tx1"/>
                </a:solidFill>
                <a:latin typeface="Arial Rounded MT Bold" pitchFamily="34" charset="0"/>
              </a:rPr>
              <a:t>Affreschi di Duccio di Buoninsegna e di Simone Martini (inizio ‘300, partic.)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0D418D-CD01-47B4-9A46-64E57CC7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86" y="285896"/>
            <a:ext cx="2414225" cy="890093"/>
          </a:xfrm>
          <a:prstGeom prst="rect">
            <a:avLst/>
          </a:prstGeom>
        </p:spPr>
      </p:pic>
      <p:pic>
        <p:nvPicPr>
          <p:cNvPr id="5" name="Immagine 4" descr="Immagine che contiene edificio, esterni, mattone, vecchio&#10;&#10;Descrizione generata automaticamente">
            <a:extLst>
              <a:ext uri="{FF2B5EF4-FFF2-40B4-BE49-F238E27FC236}">
                <a16:creationId xmlns:a16="http://schemas.microsoft.com/office/drawing/2014/main" id="{C4C139A4-77E7-4566-B13D-7AD5A6706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" y="2708920"/>
            <a:ext cx="5307000" cy="3011024"/>
          </a:xfrm>
          <a:prstGeom prst="rect">
            <a:avLst/>
          </a:prstGeom>
        </p:spPr>
      </p:pic>
      <p:pic>
        <p:nvPicPr>
          <p:cNvPr id="9" name="Immagine 8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441A6C9B-7A0C-41BB-BD89-6679E660C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11" y="2708920"/>
            <a:ext cx="3111391" cy="30110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2C3165-C364-4845-BE08-43B42B5144E2}"/>
              </a:ext>
            </a:extLst>
          </p:cNvPr>
          <p:cNvSpPr txBox="1"/>
          <p:nvPr/>
        </p:nvSpPr>
        <p:spPr>
          <a:xfrm>
            <a:off x="218901" y="1638219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rial Rounded MT Bold" pitchFamily="34" charset="0"/>
              </a:rPr>
              <a:t>Il costruito urbano: alcuni dettagli</a:t>
            </a:r>
          </a:p>
        </p:txBody>
      </p:sp>
    </p:spTree>
    <p:extLst>
      <p:ext uri="{BB962C8B-B14F-4D97-AF65-F5344CB8AC3E}">
        <p14:creationId xmlns:p14="http://schemas.microsoft.com/office/powerpoint/2010/main" val="2682575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252536" y="6128811"/>
            <a:ext cx="9505057" cy="797337"/>
          </a:xfrm>
        </p:spPr>
        <p:txBody>
          <a:bodyPr>
            <a:normAutofit fontScale="92500"/>
          </a:bodyPr>
          <a:lstStyle/>
          <a:p>
            <a:endParaRPr lang="it-IT" sz="1700" dirty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it-IT" sz="1700" dirty="0">
                <a:solidFill>
                  <a:schemeClr val="tx1"/>
                </a:solidFill>
                <a:latin typeface="Arial Rounded MT Bold" pitchFamily="34" charset="0"/>
              </a:rPr>
              <a:t>A. Lorenzetti, </a:t>
            </a:r>
            <a:r>
              <a:rPr lang="it-IT" sz="1700" i="1" dirty="0">
                <a:solidFill>
                  <a:schemeClr val="tx1"/>
                </a:solidFill>
                <a:latin typeface="Arial Rounded MT Bold" pitchFamily="34" charset="0"/>
              </a:rPr>
              <a:t>Gli effetti del Buongoverno sulla città </a:t>
            </a:r>
            <a:r>
              <a:rPr lang="it-IT" sz="1700" dirty="0">
                <a:solidFill>
                  <a:schemeClr val="tx1"/>
                </a:solidFill>
                <a:latin typeface="Arial Rounded MT Bold" pitchFamily="34" charset="0"/>
              </a:rPr>
              <a:t>(Siena, Palazzo pubblico, affresco, 1336)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0A42F5-1BC2-444F-982B-5ECB2986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147" y="0"/>
            <a:ext cx="2414225" cy="8900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91BF99-E3FD-4748-8C96-641D3B67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" y="729188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51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6527" y="5109544"/>
            <a:ext cx="4599511" cy="767947"/>
          </a:xfrm>
        </p:spPr>
        <p:txBody>
          <a:bodyPr>
            <a:norm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Masolino da Panicale, scena dagli affreschi della Cappella Brancacci, Firenze.</a:t>
            </a:r>
          </a:p>
        </p:txBody>
      </p:sp>
      <p:pic>
        <p:nvPicPr>
          <p:cNvPr id="3074" name="Picture 2" descr="http://upload.wikimedia.org/wikipedia/commons/c/c1/Masol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0" y="2015517"/>
            <a:ext cx="4368650" cy="30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6A6BC1-0139-4914-9A6B-212B2D8C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59145"/>
            <a:ext cx="2414225" cy="89009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E6629D-60BC-4A82-B8B5-342774C70F8C}"/>
              </a:ext>
            </a:extLst>
          </p:cNvPr>
          <p:cNvSpPr txBox="1"/>
          <p:nvPr/>
        </p:nvSpPr>
        <p:spPr>
          <a:xfrm>
            <a:off x="179512" y="11247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 Black" panose="020B0A04020102020204" pitchFamily="34" charset="0"/>
              </a:rPr>
              <a:t>La povertà «laboriosa» e i mendicanti nelle città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FC00DA9-1612-4884-98C7-AB494762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612785"/>
            <a:ext cx="3331036" cy="45227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3D0064-6A8E-423C-9EC3-4B87A906A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040374"/>
            <a:ext cx="456630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1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40175" y="1079060"/>
            <a:ext cx="3779189" cy="5778939"/>
          </a:xfrm>
        </p:spPr>
        <p:txBody>
          <a:bodyPr>
            <a:normAutofit fontScale="92500" lnSpcReduction="10000"/>
          </a:bodyPr>
          <a:lstStyle/>
          <a:p>
            <a:r>
              <a:rPr lang="it-IT" sz="3500" b="1" dirty="0">
                <a:solidFill>
                  <a:schemeClr val="tx1"/>
                </a:solidFill>
                <a:latin typeface="Arial Rounded MT Bold" pitchFamily="34" charset="0"/>
              </a:rPr>
              <a:t>Cittadelle e residenze fortificate urbane</a:t>
            </a: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r>
              <a:rPr lang="it-IT" sz="1700" dirty="0">
                <a:solidFill>
                  <a:schemeClr val="tx1"/>
                </a:solidFill>
                <a:latin typeface="Arial Rounded MT Bold" pitchFamily="34" charset="0"/>
              </a:rPr>
              <a:t>Verona, Castello Scaligero</a:t>
            </a: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it-IT" sz="1700" dirty="0">
              <a:solidFill>
                <a:schemeClr val="tx1"/>
              </a:solidFill>
              <a:latin typeface="Arial Rounded MT Bold" pitchFamily="34" charset="0"/>
            </a:endParaRPr>
          </a:p>
          <a:p>
            <a:r>
              <a:rPr lang="it-IT" sz="1700" dirty="0">
                <a:solidFill>
                  <a:schemeClr val="tx1"/>
                </a:solidFill>
                <a:latin typeface="Arial Rounded MT Bold" pitchFamily="34" charset="0"/>
              </a:rPr>
              <a:t>Milano, Castello sforzesco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0A42F5-1BC2-444F-982B-5ECB2986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147" y="0"/>
            <a:ext cx="2414225" cy="89009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B0C371E-A864-4710-B421-401F5EDC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89266"/>
            <a:ext cx="4803962" cy="26902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11B478-1DAC-4204-A0EA-36B68A5D3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79060"/>
            <a:ext cx="4803962" cy="27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51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6530" y="1052736"/>
            <a:ext cx="8757957" cy="2376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/>
              </a:rPr>
              <a:t>Qualche concetto preliminare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28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/>
              </a:rPr>
              <a:t>Guerra, assedi, conflitti armati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/>
              </a:rPr>
              <a:t>Violenza (pubblica e privata)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3232105" y="141346"/>
            <a:ext cx="2696129" cy="6582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/>
              </a:rPr>
              <a:t>Guerra e società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EDDF5B-1E02-41DA-A0B1-DF7347F7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3409993"/>
            <a:ext cx="4536504" cy="34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6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6530" y="1052736"/>
            <a:ext cx="8757957" cy="23762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/>
              </a:rPr>
              <a:t>Alto medioevo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28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/>
              </a:rPr>
              <a:t>Nei regni romano-barbarici (V-VIII sec.): identificazione fra «popolo» ed «esercito»;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latin typeface="Arial Rounded MT Bold"/>
              </a:rPr>
              <a:t>Nell’età carolingia e post-carolingia (IX-X sec.):</a:t>
            </a:r>
          </a:p>
          <a:p>
            <a:pPr algn="l"/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      la vocazione militare delle aristocrazie.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3232105" y="141346"/>
            <a:ext cx="2696129" cy="6582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/>
              </a:rPr>
              <a:t>Guerra e società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4B8816-117C-4F7A-B7A5-8C8D72D6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06" y="3429000"/>
            <a:ext cx="7956750" cy="33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6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425" y="980728"/>
            <a:ext cx="9116575" cy="1537884"/>
          </a:xfrm>
        </p:spPr>
        <p:txBody>
          <a:bodyPr>
            <a:normAutofit fontScale="92500" lnSpcReduction="10000"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L’età dei cavalieri (secoli XI-XII)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28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2800" dirty="0">
                <a:solidFill>
                  <a:schemeClr val="tx1"/>
                </a:solidFill>
                <a:latin typeface="Arial Rounded MT Bold" pitchFamily="34" charset="0"/>
              </a:rPr>
              <a:t>Militarizzazione delle élite e prestigio sociale del </a:t>
            </a:r>
            <a:r>
              <a:rPr lang="it-IT" sz="2800" i="1" dirty="0" err="1">
                <a:solidFill>
                  <a:schemeClr val="tx1"/>
                </a:solidFill>
                <a:latin typeface="Arial Rounded MT Bold" pitchFamily="34" charset="0"/>
              </a:rPr>
              <a:t>milites</a:t>
            </a: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5" name="Picture 2" descr="http://upload.wikimedia.org/wikipedia/commons/thumb/b/bb/Bayeux_Tapestry_scene57_Harold_death.jpg/1024px-Bayeux_Tapestry_scene57_Harold_death.jpg">
            <a:extLst>
              <a:ext uri="{FF2B5EF4-FFF2-40B4-BE49-F238E27FC236}">
                <a16:creationId xmlns:a16="http://schemas.microsoft.com/office/drawing/2014/main" id="{A82C1EAC-3F15-4234-A9AE-0EF95FF8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2" y="2518612"/>
            <a:ext cx="4547583" cy="42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3E63E767-CDB0-48CB-A678-6F88BF9234E5}"/>
              </a:ext>
            </a:extLst>
          </p:cNvPr>
          <p:cNvSpPr txBox="1">
            <a:spLocks/>
          </p:cNvSpPr>
          <p:nvPr/>
        </p:nvSpPr>
        <p:spPr>
          <a:xfrm>
            <a:off x="4836583" y="2590619"/>
            <a:ext cx="4228089" cy="41507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Nuove tecniche belliche</a:t>
            </a:r>
            <a:r>
              <a:rPr lang="it-IT" sz="2000" dirty="0">
                <a:solidFill>
                  <a:schemeClr val="tx1"/>
                </a:solidFill>
                <a:latin typeface="Arial Rounded MT Bold" pitchFamily="34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uso della staffa;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carica lancia in resta.</a:t>
            </a: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1600" i="1" dirty="0">
                <a:solidFill>
                  <a:schemeClr val="tx1"/>
                </a:solidFill>
                <a:latin typeface="Arial Rounded MT Bold" pitchFamily="34" charset="0"/>
              </a:rPr>
              <a:t>L’Arazzo di Bayeux </a:t>
            </a:r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(partic.)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http://www.youtube.com/watch?v=TEP4vT9yxRI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A0408E-8974-4151-84EB-EDA1EAD18697}"/>
              </a:ext>
            </a:extLst>
          </p:cNvPr>
          <p:cNvSpPr txBox="1">
            <a:spLocks/>
          </p:cNvSpPr>
          <p:nvPr/>
        </p:nvSpPr>
        <p:spPr>
          <a:xfrm>
            <a:off x="3244462" y="153703"/>
            <a:ext cx="2696129" cy="6582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/>
              </a:rPr>
              <a:t>Guerra e società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933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892480" cy="936104"/>
          </a:xfrm>
        </p:spPr>
        <p:txBody>
          <a:bodyPr>
            <a:norm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Cavalleria, nobiltà, aristocrazia</a:t>
            </a:r>
          </a:p>
          <a:p>
            <a:pPr marL="571500" indent="-571500" algn="l">
              <a:buFont typeface="Wingdings" pitchFamily="2" charset="2"/>
              <a:buChar char="q"/>
            </a:pPr>
            <a:endParaRPr lang="it-IT" sz="28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E63E767-CDB0-48CB-A678-6F88BF9234E5}"/>
              </a:ext>
            </a:extLst>
          </p:cNvPr>
          <p:cNvSpPr txBox="1">
            <a:spLocks/>
          </p:cNvSpPr>
          <p:nvPr/>
        </p:nvSpPr>
        <p:spPr>
          <a:xfrm>
            <a:off x="3945030" y="1816347"/>
            <a:ext cx="4968552" cy="4890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6200" dirty="0">
                <a:solidFill>
                  <a:schemeClr val="tx1"/>
                </a:solidFill>
                <a:latin typeface="Arial Rounded MT Bold"/>
              </a:rPr>
              <a:t>Marc Bloch (1939) distinse fra:</a:t>
            </a:r>
            <a:endParaRPr lang="it-IT" sz="6200" dirty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«nobiltà di fatto» (aristocrazia);</a:t>
            </a:r>
          </a:p>
          <a:p>
            <a:pPr marL="457200" indent="-457200" algn="l">
              <a:buFontTx/>
              <a:buChar char="-"/>
            </a:pPr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«nobiltà di diritto» (dotata di statuto giuridico e di ereditarietà)</a:t>
            </a:r>
          </a:p>
          <a:p>
            <a:pPr algn="l"/>
            <a:endParaRPr lang="it-IT" sz="55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L’etica cortese-cavalleresca </a:t>
            </a:r>
          </a:p>
          <a:p>
            <a:pPr algn="l"/>
            <a:endParaRPr lang="it-IT" sz="62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La nascita del sistema dinastico: figli cadetti (</a:t>
            </a:r>
            <a:r>
              <a:rPr lang="it-IT" sz="6200" i="1" dirty="0" err="1">
                <a:solidFill>
                  <a:schemeClr val="tx1"/>
                </a:solidFill>
                <a:latin typeface="Arial Rounded MT Bold" pitchFamily="34" charset="0"/>
              </a:rPr>
              <a:t>iuvenes</a:t>
            </a:r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) e servizio armato (</a:t>
            </a:r>
            <a:r>
              <a:rPr lang="it-IT" sz="6200" i="1" dirty="0" err="1">
                <a:solidFill>
                  <a:schemeClr val="tx1"/>
                </a:solidFill>
                <a:latin typeface="Arial Rounded MT Bold" pitchFamily="34" charset="0"/>
              </a:rPr>
              <a:t>milites</a:t>
            </a:r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)</a:t>
            </a:r>
          </a:p>
          <a:p>
            <a:pPr algn="l"/>
            <a:endParaRPr lang="it-IT" sz="62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Il rito dell’addobbamento</a:t>
            </a:r>
          </a:p>
          <a:p>
            <a:pPr algn="l"/>
            <a:endParaRPr lang="it-IT" sz="31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34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6200" dirty="0">
                <a:solidFill>
                  <a:schemeClr val="tx1"/>
                </a:solidFill>
                <a:latin typeface="Arial Rounded MT Bold" pitchFamily="34" charset="0"/>
              </a:rPr>
              <a:t>Cavalleria e nobiltà «di sangue»</a:t>
            </a:r>
          </a:p>
          <a:p>
            <a:pPr algn="l"/>
            <a:endParaRPr lang="it-IT" sz="34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34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4900" i="1" dirty="0">
                <a:solidFill>
                  <a:schemeClr val="tx1"/>
                </a:solidFill>
                <a:latin typeface="Arial Rounded MT Bold" pitchFamily="34" charset="0"/>
              </a:rPr>
              <a:t>Codice Manasse, </a:t>
            </a:r>
            <a:r>
              <a:rPr lang="it-IT" sz="4900" dirty="0">
                <a:solidFill>
                  <a:schemeClr val="tx1"/>
                </a:solidFill>
                <a:latin typeface="Arial Rounded MT Bold" pitchFamily="34" charset="0"/>
              </a:rPr>
              <a:t>sec. XIV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8B8114-9B1D-4642-96FD-D51CEE63B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4322"/>
            <a:ext cx="3312368" cy="493254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97A41F6-3DEC-47CB-93EE-ACE5C7FA4F15}"/>
              </a:ext>
            </a:extLst>
          </p:cNvPr>
          <p:cNvSpPr txBox="1">
            <a:spLocks/>
          </p:cNvSpPr>
          <p:nvPr/>
        </p:nvSpPr>
        <p:spPr>
          <a:xfrm>
            <a:off x="3355673" y="252557"/>
            <a:ext cx="2696129" cy="6582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/>
              </a:rPr>
              <a:t>Guerra e società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03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2" y="841760"/>
            <a:ext cx="9116575" cy="1748859"/>
          </a:xfrm>
        </p:spPr>
        <p:txBody>
          <a:bodyPr>
            <a:normAutofit fontScale="85000" lnSpcReduction="10000"/>
          </a:bodyPr>
          <a:lstStyle/>
          <a:p>
            <a:r>
              <a:rPr lang="it-IT" sz="3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L’egemonia delle fanterie (secoli XIV-XV)</a:t>
            </a:r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it-IT" sz="3100" dirty="0">
                <a:solidFill>
                  <a:schemeClr val="tx1"/>
                </a:solidFill>
                <a:latin typeface="Arial Rounded MT Bold" pitchFamily="34" charset="0"/>
              </a:rPr>
              <a:t>centralizzazione dell’attività bellica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it-IT" sz="3100" dirty="0">
                <a:solidFill>
                  <a:schemeClr val="tx1"/>
                </a:solidFill>
                <a:latin typeface="Arial Rounded MT Bold" pitchFamily="34" charset="0"/>
              </a:rPr>
              <a:t>formazione di eserciti permanenti </a:t>
            </a:r>
            <a:endParaRPr lang="it-IT" sz="41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E63E767-CDB0-48CB-A678-6F88BF9234E5}"/>
              </a:ext>
            </a:extLst>
          </p:cNvPr>
          <p:cNvSpPr txBox="1">
            <a:spLocks/>
          </p:cNvSpPr>
          <p:nvPr/>
        </p:nvSpPr>
        <p:spPr>
          <a:xfrm>
            <a:off x="5118482" y="2590619"/>
            <a:ext cx="3946190" cy="4150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Nuove tecniche belliche</a:t>
            </a:r>
            <a:r>
              <a:rPr lang="it-IT" sz="2000" dirty="0">
                <a:solidFill>
                  <a:schemeClr val="tx1"/>
                </a:solidFill>
                <a:latin typeface="Arial Rounded MT Bold" pitchFamily="34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uso di armi da getto;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comparsa dei cannoni.</a:t>
            </a: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endParaRPr lang="it-IT" sz="1600" i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1600" i="1" dirty="0">
                <a:solidFill>
                  <a:schemeClr val="tx1"/>
                </a:solidFill>
                <a:latin typeface="Arial Rounded MT Bold" pitchFamily="34" charset="0"/>
              </a:rPr>
              <a:t>La battaglia di Crécy (1346)</a:t>
            </a:r>
            <a:endParaRPr lang="it-IT" sz="16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Miniatura dalle Cronache di J. Froissart (XV sec.)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https://www.pandoracampus.it/doi/10.978.8860/087997/_84___titoletto_2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E66868-4A67-4301-B96F-F12899D9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8" y="2352423"/>
            <a:ext cx="4988786" cy="4383896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25968C7-5573-44D4-93E1-BDAE8AFD9A4B}"/>
              </a:ext>
            </a:extLst>
          </p:cNvPr>
          <p:cNvSpPr txBox="1">
            <a:spLocks/>
          </p:cNvSpPr>
          <p:nvPr/>
        </p:nvSpPr>
        <p:spPr>
          <a:xfrm>
            <a:off x="3775802" y="104276"/>
            <a:ext cx="2696129" cy="6582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/>
              </a:rPr>
              <a:t>Guerra e società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73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884"/>
            <a:ext cx="8784976" cy="671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8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7504" y="1268760"/>
            <a:ext cx="9036496" cy="5589240"/>
          </a:xfrm>
        </p:spPr>
        <p:txBody>
          <a:bodyPr>
            <a:normAutofit fontScale="55000" lnSpcReduction="20000"/>
          </a:bodyPr>
          <a:lstStyle/>
          <a:p>
            <a:r>
              <a:rPr lang="it-IT" sz="51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L’Europa cristiana: </a:t>
            </a:r>
          </a:p>
          <a:p>
            <a:r>
              <a:rPr lang="it-IT" sz="51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cronologia essenziale (IV-IX secolo)</a:t>
            </a:r>
          </a:p>
          <a:p>
            <a:endParaRPr lang="it-IT" sz="46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313 Editto di Milano (Costantino)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325 concilio ecumenico di Nicea («ortodossia politica»)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380 editto di Tessalonica (Teodosio I)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432 missione di Patrizio in Irlanda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496 battesimo cattolico del re franco Clodoveo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529 Benedetto di Norcia fonda Montecassino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590-604 pontificato di Gregorio I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596 evangelizzazione dell’Inghilterra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612 il monaco irlandese Colombano fonda Bobbio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744 </a:t>
            </a:r>
            <a:r>
              <a:rPr lang="it-IT" sz="4400" dirty="0" err="1">
                <a:solidFill>
                  <a:schemeClr val="tx1"/>
                </a:solidFill>
                <a:latin typeface="Arial Rounded MT Bold" pitchFamily="34" charset="0"/>
              </a:rPr>
              <a:t>Winfrid</a:t>
            </a: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/Bonifacio fonda Fulda (Assia)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4400" dirty="0">
                <a:solidFill>
                  <a:schemeClr val="tx1"/>
                </a:solidFill>
                <a:latin typeface="Arial Rounded MT Bold" pitchFamily="34" charset="0"/>
              </a:rPr>
              <a:t>metà IX sec.: Cirillo e Metodio evangelizzano gli Slavi</a:t>
            </a:r>
            <a:endParaRPr lang="it-IT" sz="40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8C8A21E-B512-470C-96B6-5516B35DD86A}"/>
              </a:ext>
            </a:extLst>
          </p:cNvPr>
          <p:cNvSpPr txBox="1">
            <a:spLocks/>
          </p:cNvSpPr>
          <p:nvPr/>
        </p:nvSpPr>
        <p:spPr>
          <a:xfrm>
            <a:off x="1295636" y="33265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2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877701" cy="4903990"/>
          </a:xfrm>
        </p:spPr>
        <p:txBody>
          <a:bodyPr>
            <a:normAutofit/>
          </a:bodyPr>
          <a:lstStyle/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I monasteri tra aristocrazie e regno (secoli VIII-XI)</a:t>
            </a:r>
          </a:p>
          <a:p>
            <a:pPr algn="l"/>
            <a:endParaRPr lang="it-IT" sz="24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Fondare monasteri = strumento politico polivalente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Omogeneità: il concilio di </a:t>
            </a:r>
            <a:r>
              <a:rPr lang="it-IT" sz="2400" dirty="0" err="1">
                <a:solidFill>
                  <a:schemeClr val="tx1"/>
                </a:solidFill>
                <a:latin typeface="Arial Rounded MT Bold" pitchFamily="34" charset="0"/>
              </a:rPr>
              <a:t>Acquisgrana</a:t>
            </a: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 (817) prescrive a tutti i monasteri l’adozione della regola benedettina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Prerogative: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immunità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esenzione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Arial Rounded MT Bold" pitchFamily="34" charset="0"/>
              </a:rPr>
              <a:t>Un grande monastero di origine ‘privata’: Cluny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2F04DDB-A436-42ED-B133-7A1981054D9F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25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54644" y="6396726"/>
            <a:ext cx="7874577" cy="424096"/>
          </a:xfrm>
        </p:spPr>
        <p:txBody>
          <a:bodyPr>
            <a:normAutofit/>
          </a:bodyPr>
          <a:lstStyle/>
          <a:p>
            <a:pPr algn="l"/>
            <a:r>
              <a:rPr lang="it-IT" sz="1600" dirty="0">
                <a:solidFill>
                  <a:schemeClr val="tx1"/>
                </a:solidFill>
                <a:latin typeface="Arial Rounded MT Bold" pitchFamily="34" charset="0"/>
              </a:rPr>
              <a:t>Urbano II consacra la nuova chiesa abbaziale di Cluny (1095)</a:t>
            </a:r>
          </a:p>
        </p:txBody>
      </p:sp>
      <p:pic>
        <p:nvPicPr>
          <p:cNvPr id="6146" name="Picture 2" descr="C:\Users\Francesco\Desktop\Lezioni a.a 2014-2015\2011-12\secoli centrali\universalismi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4" y="1185506"/>
            <a:ext cx="6480720" cy="52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2F04DDB-A436-42ED-B133-7A1981054D9F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9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856984" cy="1296144"/>
          </a:xfrm>
        </p:spPr>
        <p:txBody>
          <a:bodyPr>
            <a:normAutofit fontScale="70000" lnSpcReduction="20000"/>
          </a:bodyPr>
          <a:lstStyle/>
          <a:p>
            <a:r>
              <a:rPr lang="it-IT" sz="4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</a:t>
            </a:r>
            <a:r>
              <a:rPr lang="it-IT" sz="43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christiana</a:t>
            </a:r>
            <a:r>
              <a:rPr lang="it-IT" sz="43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it-IT" sz="43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societas</a:t>
            </a:r>
            <a:r>
              <a:rPr lang="it-IT" sz="4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nel pieno medioevo:</a:t>
            </a:r>
            <a:br>
              <a:rPr lang="it-IT" sz="4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it-IT" sz="4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teoria «trifuzionale»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(</a:t>
            </a:r>
            <a:r>
              <a:rPr lang="it-IT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Dumézil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) </a:t>
            </a:r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C:\Users\lucia\Desktop\secoli centrali\feudalesimo poteri locali\oratores bellatores laborat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64905"/>
            <a:ext cx="385773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80507" y="4035642"/>
            <a:ext cx="1944688" cy="79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it-IT" i="1" dirty="0" err="1">
                <a:solidFill>
                  <a:prstClr val="black"/>
                </a:solidFill>
              </a:rPr>
              <a:t>oratores</a:t>
            </a:r>
            <a:endParaRPr lang="it-IT" i="1" dirty="0">
              <a:solidFill>
                <a:prstClr val="black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75856" y="6165305"/>
            <a:ext cx="19446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>
              <a:buClr>
                <a:srgbClr val="4F81BD"/>
              </a:buClr>
              <a:buSzPct val="80000"/>
              <a:buFont typeface="Wingdings 2" pitchFamily="18" charset="2"/>
              <a:buNone/>
              <a:defRPr/>
            </a:pPr>
            <a:r>
              <a:rPr lang="it-IT" sz="3200" i="1" dirty="0" err="1">
                <a:solidFill>
                  <a:prstClr val="black"/>
                </a:solidFill>
              </a:rPr>
              <a:t>bellatores</a:t>
            </a:r>
            <a:endParaRPr lang="it-IT" sz="3200" i="1" dirty="0">
              <a:solidFill>
                <a:prstClr val="black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03084" y="4035643"/>
            <a:ext cx="22320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>
              <a:buClr>
                <a:srgbClr val="4F81BD"/>
              </a:buClr>
              <a:buSzPct val="80000"/>
              <a:buFont typeface="Wingdings 2" pitchFamily="18" charset="2"/>
              <a:buNone/>
              <a:defRPr/>
            </a:pPr>
            <a:r>
              <a:rPr lang="it-IT" sz="3200" i="1" dirty="0" err="1">
                <a:solidFill>
                  <a:prstClr val="black"/>
                </a:solidFill>
              </a:rPr>
              <a:t>laboratores</a:t>
            </a:r>
            <a:endParaRPr lang="it-IT" sz="3200" i="1" dirty="0">
              <a:solidFill>
                <a:prstClr val="black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0A0B01D-F4F9-4E7F-9732-082D92FB83A1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6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784976" cy="5661248"/>
          </a:xfrm>
        </p:spPr>
        <p:txBody>
          <a:bodyPr>
            <a:normAutofit fontScale="70000" lnSpcReduction="20000"/>
          </a:bodyPr>
          <a:lstStyle/>
          <a:p>
            <a:r>
              <a:rPr lang="it-IT" sz="4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svolta dell’XI secolo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it-IT" sz="4000" dirty="0">
              <a:solidFill>
                <a:schemeClr val="tx2"/>
              </a:solidFill>
              <a:latin typeface="Arial Rounded MT Bold" pitchFamily="34" charset="0"/>
            </a:endParaRP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Spinte provenienti dal mondo monastico: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la Congregazione cluniacense: una rete gerarchizzata di priorati;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 err="1">
                <a:solidFill>
                  <a:schemeClr val="tx1"/>
                </a:solidFill>
                <a:latin typeface="Arial Rounded MT Bold" pitchFamily="34" charset="0"/>
              </a:rPr>
              <a:t>eremitismo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 e cenobitismo: i Camaldolesi;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«uomini santi» e «</a:t>
            </a:r>
            <a:r>
              <a:rPr lang="it-IT" sz="4000" dirty="0" err="1">
                <a:solidFill>
                  <a:schemeClr val="tx1"/>
                </a:solidFill>
                <a:latin typeface="Arial Rounded MT Bold" pitchFamily="34" charset="0"/>
              </a:rPr>
              <a:t>monastizzazione</a:t>
            </a: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» del clero.</a:t>
            </a:r>
          </a:p>
          <a:p>
            <a:pPr marL="571500" indent="-571500" algn="l">
              <a:buFont typeface="Wingdings" pitchFamily="2" charset="2"/>
              <a:buChar char="q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Moralizzazione dei costumi del clero: 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lotta contro la simonia e il nicolaismo;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affermazione stabile del celibato;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Diffusione delle canoniche in ambito urbano;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it-IT" sz="4000" dirty="0">
                <a:solidFill>
                  <a:schemeClr val="tx1"/>
                </a:solidFill>
                <a:latin typeface="Arial Rounded MT Bold" pitchFamily="34" charset="0"/>
              </a:rPr>
              <a:t>movimenti pauperistici: la «pataria» milanese. </a:t>
            </a:r>
          </a:p>
          <a:p>
            <a:endParaRPr lang="it-IT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6B26B22-881F-488D-9FC4-499D94409C44}"/>
              </a:ext>
            </a:extLst>
          </p:cNvPr>
          <p:cNvSpPr txBox="1">
            <a:spLocks/>
          </p:cNvSpPr>
          <p:nvPr/>
        </p:nvSpPr>
        <p:spPr>
          <a:xfrm>
            <a:off x="1282780" y="249226"/>
            <a:ext cx="6480720" cy="7920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2800" dirty="0">
                <a:solidFill>
                  <a:schemeClr val="tx2"/>
                </a:solidFill>
                <a:latin typeface="Arial Rounded MT Bold" pitchFamily="34" charset="0"/>
                <a:ea typeface="+mn-ea"/>
                <a:cs typeface="+mn-cs"/>
              </a:rPr>
              <a:t>Chiese, monasteri religiosità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36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6C7ACB3634E44DBD17371184D94FF6" ma:contentTypeVersion="12" ma:contentTypeDescription="Creare un nuovo documento." ma:contentTypeScope="" ma:versionID="d8f0055bf1eccfffc72561e41c6a14de">
  <xsd:schema xmlns:xsd="http://www.w3.org/2001/XMLSchema" xmlns:xs="http://www.w3.org/2001/XMLSchema" xmlns:p="http://schemas.microsoft.com/office/2006/metadata/properties" xmlns:ns2="fa268080-4957-4e82-9410-b3a3ca122c32" xmlns:ns3="845a0922-afb1-486f-9471-288cc1182b34" targetNamespace="http://schemas.microsoft.com/office/2006/metadata/properties" ma:root="true" ma:fieldsID="9f0f747803e1b254fa661eb911f72895" ns2:_="" ns3:_="">
    <xsd:import namespace="fa268080-4957-4e82-9410-b3a3ca122c32"/>
    <xsd:import namespace="845a0922-afb1-486f-9471-288cc1182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68080-4957-4e82-9410-b3a3ca122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5a0922-afb1-486f-9471-288cc1182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C3C005-3607-4DEA-88F1-CA33B06AC0C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52464E-9136-4078-A881-D7CAFD1FF5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D9D78-C357-4978-A2BD-AF90CD7FA3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68080-4957-4e82-9410-b3a3ca122c32"/>
    <ds:schemaRef ds:uri="845a0922-afb1-486f-9471-288cc1182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1496</Words>
  <Application>Microsoft Office PowerPoint</Application>
  <PresentationFormat>Presentazione su schermo (4:3)</PresentationFormat>
  <Paragraphs>255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Arial Rounded MT Bold</vt:lpstr>
      <vt:lpstr>Calibri</vt:lpstr>
      <vt:lpstr>Georgia</vt:lpstr>
      <vt:lpstr>Wingdings</vt:lpstr>
      <vt:lpstr>Wingdings 2</vt:lpstr>
      <vt:lpstr>Tema di Office</vt:lpstr>
      <vt:lpstr>I caratteri della storia medievale</vt:lpstr>
      <vt:lpstr>Chiese, monasteri religiosità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Premessa: il ciclo demografico in Europa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palazzi comunali nell’Italia del XIII secolo</vt:lpstr>
      <vt:lpstr>I palazzi comunali nell’Italia del XIII secolo</vt:lpstr>
      <vt:lpstr>Le chiese degli Ordini Mendicanti nel XIII secolo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Dalle migrazioni di popoli  ai regni romano-barbarici</dc:title>
  <dc:creator>lucia</dc:creator>
  <cp:lastModifiedBy>Francesco Pirani</cp:lastModifiedBy>
  <cp:revision>145</cp:revision>
  <dcterms:created xsi:type="dcterms:W3CDTF">2014-10-13T13:41:09Z</dcterms:created>
  <dcterms:modified xsi:type="dcterms:W3CDTF">2022-10-12T08:11:32Z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0x010100D06C7ACB3634E44DBD17371184D94FF6</vt:lpwstr>
  </property>
</Properties>
</file>