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6"/>
  </p:notesMasterIdLst>
  <p:sldIdLst>
    <p:sldId id="434" r:id="rId5"/>
    <p:sldId id="340" r:id="rId6"/>
    <p:sldId id="435" r:id="rId7"/>
    <p:sldId id="339" r:id="rId8"/>
    <p:sldId id="350" r:id="rId9"/>
    <p:sldId id="343" r:id="rId10"/>
    <p:sldId id="344" r:id="rId11"/>
    <p:sldId id="345" r:id="rId12"/>
    <p:sldId id="346" r:id="rId13"/>
    <p:sldId id="436" r:id="rId14"/>
    <p:sldId id="349" r:id="rId15"/>
    <p:sldId id="347" r:id="rId16"/>
    <p:sldId id="348" r:id="rId17"/>
    <p:sldId id="381" r:id="rId18"/>
    <p:sldId id="382" r:id="rId19"/>
    <p:sldId id="383" r:id="rId20"/>
    <p:sldId id="355" r:id="rId21"/>
    <p:sldId id="388" r:id="rId22"/>
    <p:sldId id="393" r:id="rId23"/>
    <p:sldId id="394" r:id="rId24"/>
    <p:sldId id="395" r:id="rId25"/>
    <p:sldId id="360" r:id="rId26"/>
    <p:sldId id="362" r:id="rId27"/>
    <p:sldId id="363" r:id="rId28"/>
    <p:sldId id="364" r:id="rId29"/>
    <p:sldId id="365" r:id="rId30"/>
    <p:sldId id="366" r:id="rId31"/>
    <p:sldId id="370" r:id="rId32"/>
    <p:sldId id="371" r:id="rId33"/>
    <p:sldId id="403" r:id="rId34"/>
    <p:sldId id="404" r:id="rId35"/>
    <p:sldId id="396" r:id="rId36"/>
    <p:sldId id="399" r:id="rId37"/>
    <p:sldId id="401" r:id="rId38"/>
    <p:sldId id="400" r:id="rId39"/>
    <p:sldId id="402" r:id="rId40"/>
    <p:sldId id="412" r:id="rId41"/>
    <p:sldId id="413" r:id="rId42"/>
    <p:sldId id="405" r:id="rId43"/>
    <p:sldId id="407" r:id="rId44"/>
    <p:sldId id="408" r:id="rId45"/>
    <p:sldId id="378" r:id="rId46"/>
    <p:sldId id="379" r:id="rId47"/>
    <p:sldId id="431" r:id="rId48"/>
    <p:sldId id="432" r:id="rId49"/>
    <p:sldId id="433" r:id="rId50"/>
    <p:sldId id="406" r:id="rId51"/>
    <p:sldId id="411" r:id="rId52"/>
    <p:sldId id="426" r:id="rId53"/>
    <p:sldId id="428" r:id="rId54"/>
    <p:sldId id="429" r:id="rId55"/>
    <p:sldId id="430" r:id="rId56"/>
    <p:sldId id="409" r:id="rId57"/>
    <p:sldId id="415" r:id="rId58"/>
    <p:sldId id="416" r:id="rId59"/>
    <p:sldId id="420" r:id="rId60"/>
    <p:sldId id="423" r:id="rId61"/>
    <p:sldId id="414" r:id="rId62"/>
    <p:sldId id="410" r:id="rId63"/>
    <p:sldId id="424" r:id="rId64"/>
    <p:sldId id="425" r:id="rId6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7F65C-0218-4936-AFA2-A2DAC352D987}" v="35" dt="2021-11-27T08:14:31.263"/>
    <p1510:client id="{78070629-843B-46EC-A30F-26F89B74A419}" v="48" dt="2021-11-27T08:11:54.197"/>
    <p1510:client id="{C95D3B71-8B4C-4080-8A71-9CC4384ECD1A}" v="8" dt="2021-11-27T08:06:59.073"/>
    <p1510:client id="{D22C63D9-A4C8-4960-917A-A32F9FDEE51F}" v="1" dt="2021-11-29T13:12:21.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0" autoAdjust="0"/>
    <p:restoredTop sz="94660"/>
  </p:normalViewPr>
  <p:slideViewPr>
    <p:cSldViewPr snapToGrid="0">
      <p:cViewPr varScale="1">
        <p:scale>
          <a:sx n="64" d="100"/>
          <a:sy n="64" d="100"/>
        </p:scale>
        <p:origin x="151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pirani@unimc.it" userId="S::francesco.pirani@unimc.it::30e02c98-410e-4d89-bdeb-3d10c0ccccaa" providerId="AD" clId="Web-{6E67F65C-0218-4936-AFA2-A2DAC352D987}"/>
    <pc:docChg chg="addSld delSld modSld sldOrd">
      <pc:chgData name="francesco.pirani@unimc.it" userId="S::francesco.pirani@unimc.it::30e02c98-410e-4d89-bdeb-3d10c0ccccaa" providerId="AD" clId="Web-{6E67F65C-0218-4936-AFA2-A2DAC352D987}" dt="2021-11-27T08:14:31.263" v="30"/>
      <pc:docMkLst>
        <pc:docMk/>
      </pc:docMkLst>
      <pc:sldChg chg="addSp delSp">
        <pc:chgData name="francesco.pirani@unimc.it" userId="S::francesco.pirani@unimc.it::30e02c98-410e-4d89-bdeb-3d10c0ccccaa" providerId="AD" clId="Web-{6E67F65C-0218-4936-AFA2-A2DAC352D987}" dt="2021-11-27T08:14:15.433" v="24"/>
        <pc:sldMkLst>
          <pc:docMk/>
          <pc:sldMk cId="2281966436" sldId="399"/>
        </pc:sldMkLst>
        <pc:picChg chg="add del">
          <ac:chgData name="francesco.pirani@unimc.it" userId="S::francesco.pirani@unimc.it::30e02c98-410e-4d89-bdeb-3d10c0ccccaa" providerId="AD" clId="Web-{6E67F65C-0218-4936-AFA2-A2DAC352D987}" dt="2021-11-27T08:14:15.433" v="24"/>
          <ac:picMkLst>
            <pc:docMk/>
            <pc:sldMk cId="2281966436" sldId="399"/>
            <ac:picMk id="6" creationId="{0599BFC7-0304-4B56-ACC8-1BCEC85544F9}"/>
          </ac:picMkLst>
        </pc:picChg>
      </pc:sldChg>
      <pc:sldChg chg="addSp delSp">
        <pc:chgData name="francesco.pirani@unimc.it" userId="S::francesco.pirani@unimc.it::30e02c98-410e-4d89-bdeb-3d10c0ccccaa" providerId="AD" clId="Web-{6E67F65C-0218-4936-AFA2-A2DAC352D987}" dt="2021-11-27T08:14:10.996" v="20"/>
        <pc:sldMkLst>
          <pc:docMk/>
          <pc:sldMk cId="3690147955" sldId="400"/>
        </pc:sldMkLst>
        <pc:picChg chg="add del">
          <ac:chgData name="francesco.pirani@unimc.it" userId="S::francesco.pirani@unimc.it::30e02c98-410e-4d89-bdeb-3d10c0ccccaa" providerId="AD" clId="Web-{6E67F65C-0218-4936-AFA2-A2DAC352D987}" dt="2021-11-27T08:14:10.996" v="20"/>
          <ac:picMkLst>
            <pc:docMk/>
            <pc:sldMk cId="3690147955" sldId="400"/>
            <ac:picMk id="6" creationId="{95DD5E85-78AA-4D03-BB11-96777853DA0C}"/>
          </ac:picMkLst>
        </pc:picChg>
      </pc:sldChg>
      <pc:sldChg chg="addSp delSp">
        <pc:chgData name="francesco.pirani@unimc.it" userId="S::francesco.pirani@unimc.it::30e02c98-410e-4d89-bdeb-3d10c0ccccaa" providerId="AD" clId="Web-{6E67F65C-0218-4936-AFA2-A2DAC352D987}" dt="2021-11-27T08:14:14.027" v="22"/>
        <pc:sldMkLst>
          <pc:docMk/>
          <pc:sldMk cId="1918322426" sldId="401"/>
        </pc:sldMkLst>
        <pc:picChg chg="add del">
          <ac:chgData name="francesco.pirani@unimc.it" userId="S::francesco.pirani@unimc.it::30e02c98-410e-4d89-bdeb-3d10c0ccccaa" providerId="AD" clId="Web-{6E67F65C-0218-4936-AFA2-A2DAC352D987}" dt="2021-11-27T08:14:14.027" v="22"/>
          <ac:picMkLst>
            <pc:docMk/>
            <pc:sldMk cId="1918322426" sldId="401"/>
            <ac:picMk id="6" creationId="{0599BFC7-0304-4B56-ACC8-1BCEC85544F9}"/>
          </ac:picMkLst>
        </pc:picChg>
      </pc:sldChg>
      <pc:sldChg chg="addSp delSp modSp add ord replId">
        <pc:chgData name="francesco.pirani@unimc.it" userId="S::francesco.pirani@unimc.it::30e02c98-410e-4d89-bdeb-3d10c0ccccaa" providerId="AD" clId="Web-{6E67F65C-0218-4936-AFA2-A2DAC352D987}" dt="2021-11-27T08:14:31.263" v="30"/>
        <pc:sldMkLst>
          <pc:docMk/>
          <pc:sldMk cId="516502285" sldId="404"/>
        </pc:sldMkLst>
        <pc:spChg chg="add del mod">
          <ac:chgData name="francesco.pirani@unimc.it" userId="S::francesco.pirani@unimc.it::30e02c98-410e-4d89-bdeb-3d10c0ccccaa" providerId="AD" clId="Web-{6E67F65C-0218-4936-AFA2-A2DAC352D987}" dt="2021-11-27T08:13:02.272" v="4"/>
          <ac:spMkLst>
            <pc:docMk/>
            <pc:sldMk cId="516502285" sldId="404"/>
            <ac:spMk id="3" creationId="{A8496687-845C-4349-B2BE-11B458C44405}"/>
          </ac:spMkLst>
        </pc:spChg>
        <pc:spChg chg="mod">
          <ac:chgData name="francesco.pirani@unimc.it" userId="S::francesco.pirani@unimc.it::30e02c98-410e-4d89-bdeb-3d10c0ccccaa" providerId="AD" clId="Web-{6E67F65C-0218-4936-AFA2-A2DAC352D987}" dt="2021-11-27T08:14:25.090" v="29" actId="20577"/>
          <ac:spMkLst>
            <pc:docMk/>
            <pc:sldMk cId="516502285" sldId="404"/>
            <ac:spMk id="6" creationId="{3D823278-F62F-4804-8B34-1378ECB7BC6F}"/>
          </ac:spMkLst>
        </pc:spChg>
        <pc:spChg chg="del mod">
          <ac:chgData name="francesco.pirani@unimc.it" userId="S::francesco.pirani@unimc.it::30e02c98-410e-4d89-bdeb-3d10c0ccccaa" providerId="AD" clId="Web-{6E67F65C-0218-4936-AFA2-A2DAC352D987}" dt="2021-11-27T08:12:41.755" v="3"/>
          <ac:spMkLst>
            <pc:docMk/>
            <pc:sldMk cId="516502285" sldId="404"/>
            <ac:spMk id="7" creationId="{CE1EE427-272C-4A2C-8347-6026FF1012D3}"/>
          </ac:spMkLst>
        </pc:spChg>
        <pc:picChg chg="add mod">
          <ac:chgData name="francesco.pirani@unimc.it" userId="S::francesco.pirani@unimc.it::30e02c98-410e-4d89-bdeb-3d10c0ccccaa" providerId="AD" clId="Web-{6E67F65C-0218-4936-AFA2-A2DAC352D987}" dt="2021-11-27T08:13:23.524" v="8" actId="1076"/>
          <ac:picMkLst>
            <pc:docMk/>
            <pc:sldMk cId="516502285" sldId="404"/>
            <ac:picMk id="4" creationId="{F7F8B05F-4878-4B3F-A666-699D59E159CB}"/>
          </ac:picMkLst>
        </pc:picChg>
      </pc:sldChg>
      <pc:sldChg chg="add del replId">
        <pc:chgData name="francesco.pirani@unimc.it" userId="S::francesco.pirani@unimc.it::30e02c98-410e-4d89-bdeb-3d10c0ccccaa" providerId="AD" clId="Web-{6E67F65C-0218-4936-AFA2-A2DAC352D987}" dt="2021-11-27T08:14:14.746" v="23"/>
        <pc:sldMkLst>
          <pc:docMk/>
          <pc:sldMk cId="2502236628" sldId="405"/>
        </pc:sldMkLst>
      </pc:sldChg>
      <pc:sldChg chg="add del replId">
        <pc:chgData name="francesco.pirani@unimc.it" userId="S::francesco.pirani@unimc.it::30e02c98-410e-4d89-bdeb-3d10c0ccccaa" providerId="AD" clId="Web-{6E67F65C-0218-4936-AFA2-A2DAC352D987}" dt="2021-11-27T08:14:13.371" v="21"/>
        <pc:sldMkLst>
          <pc:docMk/>
          <pc:sldMk cId="2825515912" sldId="406"/>
        </pc:sldMkLst>
      </pc:sldChg>
      <pc:sldChg chg="add del replId">
        <pc:chgData name="francesco.pirani@unimc.it" userId="S::francesco.pirani@unimc.it::30e02c98-410e-4d89-bdeb-3d10c0ccccaa" providerId="AD" clId="Web-{6E67F65C-0218-4936-AFA2-A2DAC352D987}" dt="2021-11-27T08:14:10.121" v="19"/>
        <pc:sldMkLst>
          <pc:docMk/>
          <pc:sldMk cId="764935883" sldId="407"/>
        </pc:sldMkLst>
      </pc:sldChg>
    </pc:docChg>
  </pc:docChgLst>
  <pc:docChgLst>
    <pc:chgData name="francesco.pirani@unimc.it" userId="S::francesco.pirani@unimc.it::30e02c98-410e-4d89-bdeb-3d10c0ccccaa" providerId="AD" clId="Web-{D22C63D9-A4C8-4960-917A-A32F9FDEE51F}"/>
    <pc:docChg chg="modSld">
      <pc:chgData name="francesco.pirani@unimc.it" userId="S::francesco.pirani@unimc.it::30e02c98-410e-4d89-bdeb-3d10c0ccccaa" providerId="AD" clId="Web-{D22C63D9-A4C8-4960-917A-A32F9FDEE51F}" dt="2021-11-29T13:12:21.001" v="0"/>
      <pc:docMkLst>
        <pc:docMk/>
      </pc:docMkLst>
      <pc:sldChg chg="addSp">
        <pc:chgData name="francesco.pirani@unimc.it" userId="S::francesco.pirani@unimc.it::30e02c98-410e-4d89-bdeb-3d10c0ccccaa" providerId="AD" clId="Web-{D22C63D9-A4C8-4960-917A-A32F9FDEE51F}" dt="2021-11-29T13:12:21.001" v="0"/>
        <pc:sldMkLst>
          <pc:docMk/>
          <pc:sldMk cId="0" sldId="262"/>
        </pc:sldMkLst>
        <pc:spChg chg="add">
          <ac:chgData name="francesco.pirani@unimc.it" userId="S::francesco.pirani@unimc.it::30e02c98-410e-4d89-bdeb-3d10c0ccccaa" providerId="AD" clId="Web-{D22C63D9-A4C8-4960-917A-A32F9FDEE51F}" dt="2021-11-29T13:12:21.001" v="0"/>
          <ac:spMkLst>
            <pc:docMk/>
            <pc:sldMk cId="0" sldId="262"/>
            <ac:spMk id="3" creationId="{384B309D-796F-43E1-817D-E9F6F7B252C5}"/>
          </ac:spMkLst>
        </pc:spChg>
      </pc:sldChg>
    </pc:docChg>
  </pc:docChgLst>
  <pc:docChgLst>
    <pc:chgData name="francesco.pirani@unimc.it" userId="S::francesco.pirani@unimc.it::30e02c98-410e-4d89-bdeb-3d10c0ccccaa" providerId="AD" clId="Web-{C95D3B71-8B4C-4080-8A71-9CC4384ECD1A}"/>
    <pc:docChg chg="modSld sldOrd">
      <pc:chgData name="francesco.pirani@unimc.it" userId="S::francesco.pirani@unimc.it::30e02c98-410e-4d89-bdeb-3d10c0ccccaa" providerId="AD" clId="Web-{C95D3B71-8B4C-4080-8A71-9CC4384ECD1A}" dt="2021-11-27T08:06:59.073" v="7" actId="20577"/>
      <pc:docMkLst>
        <pc:docMk/>
      </pc:docMkLst>
      <pc:sldChg chg="modSp">
        <pc:chgData name="francesco.pirani@unimc.it" userId="S::francesco.pirani@unimc.it::30e02c98-410e-4d89-bdeb-3d10c0ccccaa" providerId="AD" clId="Web-{C95D3B71-8B4C-4080-8A71-9CC4384ECD1A}" dt="2021-11-27T08:06:59.073" v="7" actId="20577"/>
        <pc:sldMkLst>
          <pc:docMk/>
          <pc:sldMk cId="4105042944" sldId="371"/>
        </pc:sldMkLst>
        <pc:spChg chg="mod">
          <ac:chgData name="francesco.pirani@unimc.it" userId="S::francesco.pirani@unimc.it::30e02c98-410e-4d89-bdeb-3d10c0ccccaa" providerId="AD" clId="Web-{C95D3B71-8B4C-4080-8A71-9CC4384ECD1A}" dt="2021-11-27T08:06:59.073" v="7" actId="20577"/>
          <ac:spMkLst>
            <pc:docMk/>
            <pc:sldMk cId="4105042944" sldId="371"/>
            <ac:spMk id="3" creationId="{00000000-0000-0000-0000-000000000000}"/>
          </ac:spMkLst>
        </pc:spChg>
      </pc:sldChg>
      <pc:sldChg chg="ord">
        <pc:chgData name="francesco.pirani@unimc.it" userId="S::francesco.pirani@unimc.it::30e02c98-410e-4d89-bdeb-3d10c0ccccaa" providerId="AD" clId="Web-{C95D3B71-8B4C-4080-8A71-9CC4384ECD1A}" dt="2021-11-27T08:05:31.321" v="1"/>
        <pc:sldMkLst>
          <pc:docMk/>
          <pc:sldMk cId="2281966436" sldId="399"/>
        </pc:sldMkLst>
      </pc:sldChg>
      <pc:sldChg chg="ord">
        <pc:chgData name="francesco.pirani@unimc.it" userId="S::francesco.pirani@unimc.it::30e02c98-410e-4d89-bdeb-3d10c0ccccaa" providerId="AD" clId="Web-{C95D3B71-8B4C-4080-8A71-9CC4384ECD1A}" dt="2021-11-27T08:05:21.508" v="0"/>
        <pc:sldMkLst>
          <pc:docMk/>
          <pc:sldMk cId="1918322426" sldId="401"/>
        </pc:sldMkLst>
      </pc:sldChg>
    </pc:docChg>
  </pc:docChgLst>
  <pc:docChgLst>
    <pc:chgData name="francesco.pirani@unimc.it" userId="S::francesco.pirani@unimc.it::30e02c98-410e-4d89-bdeb-3d10c0ccccaa" providerId="AD" clId="Web-{78070629-843B-46EC-A30F-26F89B74A419}"/>
    <pc:docChg chg="addSld delSld modSld">
      <pc:chgData name="francesco.pirani@unimc.it" userId="S::francesco.pirani@unimc.it::30e02c98-410e-4d89-bdeb-3d10c0ccccaa" providerId="AD" clId="Web-{78070629-843B-46EC-A30F-26F89B74A419}" dt="2021-11-27T08:11:54.197" v="61" actId="20577"/>
      <pc:docMkLst>
        <pc:docMk/>
      </pc:docMkLst>
      <pc:sldChg chg="add del">
        <pc:chgData name="francesco.pirani@unimc.it" userId="S::francesco.pirani@unimc.it::30e02c98-410e-4d89-bdeb-3d10c0ccccaa" providerId="AD" clId="Web-{78070629-843B-46EC-A30F-26F89B74A419}" dt="2021-11-27T08:08:44.878" v="2"/>
        <pc:sldMkLst>
          <pc:docMk/>
          <pc:sldMk cId="1611826829" sldId="361"/>
        </pc:sldMkLst>
      </pc:sldChg>
      <pc:sldChg chg="modSp">
        <pc:chgData name="francesco.pirani@unimc.it" userId="S::francesco.pirani@unimc.it::30e02c98-410e-4d89-bdeb-3d10c0ccccaa" providerId="AD" clId="Web-{78070629-843B-46EC-A30F-26F89B74A419}" dt="2021-11-27T08:11:09.055" v="44" actId="20577"/>
        <pc:sldMkLst>
          <pc:docMk/>
          <pc:sldMk cId="4105042944" sldId="371"/>
        </pc:sldMkLst>
        <pc:spChg chg="mod">
          <ac:chgData name="francesco.pirani@unimc.it" userId="S::francesco.pirani@unimc.it::30e02c98-410e-4d89-bdeb-3d10c0ccccaa" providerId="AD" clId="Web-{78070629-843B-46EC-A30F-26F89B74A419}" dt="2021-11-27T08:11:09.055" v="44" actId="20577"/>
          <ac:spMkLst>
            <pc:docMk/>
            <pc:sldMk cId="4105042944" sldId="371"/>
            <ac:spMk id="3" creationId="{00000000-0000-0000-0000-000000000000}"/>
          </ac:spMkLst>
        </pc:spChg>
      </pc:sldChg>
      <pc:sldChg chg="modSp add replId">
        <pc:chgData name="francesco.pirani@unimc.it" userId="S::francesco.pirani@unimc.it::30e02c98-410e-4d89-bdeb-3d10c0ccccaa" providerId="AD" clId="Web-{78070629-843B-46EC-A30F-26F89B74A419}" dt="2021-11-27T08:11:54.197" v="61" actId="20577"/>
        <pc:sldMkLst>
          <pc:docMk/>
          <pc:sldMk cId="1382218530" sldId="403"/>
        </pc:sldMkLst>
        <pc:spChg chg="mod">
          <ac:chgData name="francesco.pirani@unimc.it" userId="S::francesco.pirani@unimc.it::30e02c98-410e-4d89-bdeb-3d10c0ccccaa" providerId="AD" clId="Web-{78070629-843B-46EC-A30F-26F89B74A419}" dt="2021-11-27T08:11:54.197" v="61" actId="20577"/>
          <ac:spMkLst>
            <pc:docMk/>
            <pc:sldMk cId="1382218530" sldId="403"/>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C353BF-0802-43DB-B8AF-34AD1DA8A377}" type="datetimeFigureOut">
              <a:rPr lang="it-IT" smtClean="0"/>
              <a:t>24/10/2022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0A269C-1938-4A30-864D-B71F1306CCF3}" type="slidenum">
              <a:rPr lang="it-IT" smtClean="0"/>
              <a:t>‹N›</a:t>
            </a:fld>
            <a:endParaRPr lang="it-IT"/>
          </a:p>
        </p:txBody>
      </p:sp>
    </p:spTree>
    <p:extLst>
      <p:ext uri="{BB962C8B-B14F-4D97-AF65-F5344CB8AC3E}">
        <p14:creationId xmlns:p14="http://schemas.microsoft.com/office/powerpoint/2010/main" val="106460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24/10/2022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alpha val="3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24/10/2022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95536" y="219085"/>
            <a:ext cx="8352928" cy="1728192"/>
          </a:xfrm>
          <a:noFill/>
        </p:spPr>
        <p:style>
          <a:lnRef idx="0">
            <a:schemeClr val="accent1"/>
          </a:lnRef>
          <a:fillRef idx="3">
            <a:schemeClr val="accent1"/>
          </a:fillRef>
          <a:effectRef idx="3">
            <a:schemeClr val="accent1"/>
          </a:effectRef>
          <a:fontRef idx="minor">
            <a:schemeClr val="lt1"/>
          </a:fontRef>
        </p:style>
        <p:txBody>
          <a:bodyPr>
            <a:normAutofit/>
          </a:bodyPr>
          <a:lstStyle/>
          <a:p>
            <a:r>
              <a:rPr lang="it-IT" sz="4000">
                <a:solidFill>
                  <a:schemeClr val="tx1"/>
                </a:solidFill>
                <a:latin typeface="Arial Rounded MT Bold" pitchFamily="34" charset="0"/>
                <a:ea typeface="+mn-ea"/>
                <a:cs typeface="+mn-cs"/>
              </a:rPr>
              <a:t>Storia medievale: </a:t>
            </a:r>
            <a:br>
              <a:rPr lang="it-IT" sz="4000">
                <a:solidFill>
                  <a:schemeClr val="tx1"/>
                </a:solidFill>
                <a:latin typeface="Arial Rounded MT Bold" pitchFamily="34" charset="0"/>
                <a:ea typeface="+mn-ea"/>
                <a:cs typeface="+mn-cs"/>
              </a:rPr>
            </a:br>
            <a:r>
              <a:rPr lang="it-IT" sz="4000">
                <a:solidFill>
                  <a:schemeClr val="tx1"/>
                </a:solidFill>
                <a:latin typeface="Arial Rounded MT Bold" pitchFamily="34" charset="0"/>
                <a:ea typeface="+mn-ea"/>
                <a:cs typeface="+mn-cs"/>
              </a:rPr>
              <a:t>cesure e tornanti</a:t>
            </a:r>
          </a:p>
        </p:txBody>
      </p:sp>
      <p:sp>
        <p:nvSpPr>
          <p:cNvPr id="11" name="CasellaDiTesto 10"/>
          <p:cNvSpPr txBox="1"/>
          <p:nvPr/>
        </p:nvSpPr>
        <p:spPr>
          <a:xfrm>
            <a:off x="385727" y="2049658"/>
            <a:ext cx="8362738" cy="121058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spcBef>
                <a:spcPts val="600"/>
              </a:spcBef>
              <a:spcAft>
                <a:spcPts val="400"/>
              </a:spcAft>
            </a:pPr>
            <a:r>
              <a:rPr lang="it-IT" dirty="0">
                <a:solidFill>
                  <a:schemeClr val="tx1"/>
                </a:solidFill>
                <a:latin typeface="Arial Rounded MT Bold" pitchFamily="34" charset="0"/>
              </a:rPr>
              <a:t>Corso interclasse in «Beni culturali e turismo» (L-1/L-15) -  I anno, I </a:t>
            </a:r>
            <a:r>
              <a:rPr lang="it-IT" dirty="0" err="1">
                <a:solidFill>
                  <a:schemeClr val="tx1"/>
                </a:solidFill>
                <a:latin typeface="Arial Rounded MT Bold" pitchFamily="34" charset="0"/>
              </a:rPr>
              <a:t>sem</a:t>
            </a:r>
            <a:r>
              <a:rPr lang="it-IT" dirty="0">
                <a:solidFill>
                  <a:schemeClr val="tx1"/>
                </a:solidFill>
                <a:latin typeface="Arial Rounded MT Bold" pitchFamily="34" charset="0"/>
              </a:rPr>
              <a:t>.</a:t>
            </a:r>
          </a:p>
          <a:p>
            <a:pPr algn="ctr">
              <a:spcBef>
                <a:spcPts val="600"/>
              </a:spcBef>
              <a:spcAft>
                <a:spcPts val="400"/>
              </a:spcAft>
            </a:pPr>
            <a:r>
              <a:rPr lang="it-IT" dirty="0" err="1">
                <a:solidFill>
                  <a:schemeClr val="tx1"/>
                </a:solidFill>
                <a:latin typeface="Arial Rounded MT Bold" pitchFamily="34" charset="0"/>
              </a:rPr>
              <a:t>a.a</a:t>
            </a:r>
            <a:r>
              <a:rPr lang="it-IT" dirty="0">
                <a:solidFill>
                  <a:schemeClr val="tx1"/>
                </a:solidFill>
                <a:latin typeface="Arial Rounded MT Bold" pitchFamily="34" charset="0"/>
              </a:rPr>
              <a:t>. </a:t>
            </a:r>
            <a:r>
              <a:rPr lang="it-IT">
                <a:solidFill>
                  <a:schemeClr val="tx1"/>
                </a:solidFill>
                <a:latin typeface="Arial Rounded MT Bold" pitchFamily="34" charset="0"/>
              </a:rPr>
              <a:t>2022-23</a:t>
            </a:r>
          </a:p>
          <a:p>
            <a:pPr algn="ctr">
              <a:spcBef>
                <a:spcPts val="600"/>
              </a:spcBef>
              <a:spcAft>
                <a:spcPts val="400"/>
              </a:spcAft>
            </a:pPr>
            <a:r>
              <a:rPr lang="it-IT" sz="2000" dirty="0">
                <a:solidFill>
                  <a:schemeClr val="tx1"/>
                </a:solidFill>
                <a:latin typeface="Arial Rounded MT Bold" pitchFamily="34" charset="0"/>
              </a:rPr>
              <a:t>Prof. Francesco PIRANI </a:t>
            </a:r>
            <a:endParaRPr lang="it-IT" sz="2000" dirty="0">
              <a:solidFill>
                <a:schemeClr val="tx1"/>
              </a:solidFill>
            </a:endParaRPr>
          </a:p>
        </p:txBody>
      </p:sp>
      <p:pic>
        <p:nvPicPr>
          <p:cNvPr id="4" name="Immagine 3">
            <a:extLst>
              <a:ext uri="{FF2B5EF4-FFF2-40B4-BE49-F238E27FC236}">
                <a16:creationId xmlns:a16="http://schemas.microsoft.com/office/drawing/2014/main" id="{BDFAA36F-C171-063E-2B01-71EADED59900}"/>
              </a:ext>
            </a:extLst>
          </p:cNvPr>
          <p:cNvPicPr>
            <a:picLocks noChangeAspect="1"/>
          </p:cNvPicPr>
          <p:nvPr/>
        </p:nvPicPr>
        <p:blipFill>
          <a:blip r:embed="rId2"/>
          <a:stretch>
            <a:fillRect/>
          </a:stretch>
        </p:blipFill>
        <p:spPr>
          <a:xfrm>
            <a:off x="2348747" y="3420294"/>
            <a:ext cx="4216945" cy="3267434"/>
          </a:xfrm>
          <a:prstGeom prst="rect">
            <a:avLst/>
          </a:prstGeom>
        </p:spPr>
      </p:pic>
    </p:spTree>
    <p:extLst>
      <p:ext uri="{BB962C8B-B14F-4D97-AF65-F5344CB8AC3E}">
        <p14:creationId xmlns:p14="http://schemas.microsoft.com/office/powerpoint/2010/main" val="1150795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57808" y="1281323"/>
            <a:ext cx="8964488" cy="2739565"/>
          </a:xfrm>
        </p:spPr>
        <p:txBody>
          <a:bodyPr>
            <a:normAutofit fontScale="70000" lnSpcReduction="20000"/>
          </a:bodyPr>
          <a:lstStyle/>
          <a:p>
            <a:r>
              <a:rPr lang="it-IT" sz="4100" b="1" dirty="0">
                <a:effectLst>
                  <a:outerShdw blurRad="38100" dist="38100" dir="2700000" algn="tl">
                    <a:srgbClr val="000000"/>
                  </a:outerShdw>
                </a:effectLst>
                <a:latin typeface="Georgia" pitchFamily="18" charset="0"/>
              </a:rPr>
              <a:t>Un ritorno alla semplicità: i Cistercensi</a:t>
            </a: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q"/>
            </a:pPr>
            <a:r>
              <a:rPr lang="it-IT" sz="4000" dirty="0">
                <a:solidFill>
                  <a:schemeClr val="tx1"/>
                </a:solidFill>
                <a:latin typeface="Arial Rounded MT Bold" pitchFamily="34" charset="0"/>
              </a:rPr>
              <a:t>1089: fondazione dell’abbazia di </a:t>
            </a:r>
            <a:r>
              <a:rPr lang="it-IT" sz="4000" dirty="0" err="1">
                <a:solidFill>
                  <a:schemeClr val="tx1"/>
                </a:solidFill>
                <a:latin typeface="Arial Rounded MT Bold" pitchFamily="34" charset="0"/>
              </a:rPr>
              <a:t>Cîteaux</a:t>
            </a:r>
            <a:endParaRPr lang="it-IT" sz="4000" dirty="0">
              <a:solidFill>
                <a:schemeClr val="tx1"/>
              </a:solidFill>
              <a:latin typeface="Arial Rounded MT Bold" pitchFamily="34" charset="0"/>
            </a:endParaRPr>
          </a:p>
          <a:p>
            <a:pPr marL="571500" indent="-571500" algn="l">
              <a:buFont typeface="Wingdings" pitchFamily="2" charset="2"/>
              <a:buChar char="ü"/>
            </a:pPr>
            <a:r>
              <a:rPr lang="it-IT" sz="4000" dirty="0">
                <a:solidFill>
                  <a:schemeClr val="tx1"/>
                </a:solidFill>
                <a:latin typeface="Arial Rounded MT Bold" pitchFamily="34" charset="0"/>
              </a:rPr>
              <a:t>dissodamento e lavoro nei campi (</a:t>
            </a:r>
            <a:r>
              <a:rPr lang="it-IT" sz="4000" i="1" dirty="0">
                <a:solidFill>
                  <a:schemeClr val="tx1"/>
                </a:solidFill>
                <a:latin typeface="Arial Rounded MT Bold" pitchFamily="34" charset="0"/>
              </a:rPr>
              <a:t>grange</a:t>
            </a:r>
            <a:r>
              <a:rPr lang="it-IT" sz="4000" dirty="0">
                <a:solidFill>
                  <a:schemeClr val="tx1"/>
                </a:solidFill>
                <a:latin typeface="Arial Rounded MT Bold" pitchFamily="34" charset="0"/>
              </a:rPr>
              <a:t>)</a:t>
            </a:r>
          </a:p>
          <a:p>
            <a:pPr marL="571500" indent="-571500" algn="l">
              <a:buFont typeface="Wingdings" pitchFamily="2" charset="2"/>
              <a:buChar char="ü"/>
            </a:pPr>
            <a:r>
              <a:rPr lang="it-IT" sz="4000" dirty="0">
                <a:solidFill>
                  <a:schemeClr val="tx1"/>
                </a:solidFill>
                <a:latin typeface="Arial Rounded MT Bold" pitchFamily="34" charset="0"/>
              </a:rPr>
              <a:t>collaborazione con l’episcopato locale</a:t>
            </a:r>
          </a:p>
          <a:p>
            <a:pPr marL="571500" indent="-571500" algn="l">
              <a:buFont typeface="Wingdings" pitchFamily="2" charset="2"/>
              <a:buChar char="ü"/>
            </a:pPr>
            <a:r>
              <a:rPr lang="it-IT" sz="4000" dirty="0">
                <a:solidFill>
                  <a:schemeClr val="tx1"/>
                </a:solidFill>
                <a:latin typeface="Arial Rounded MT Bold" pitchFamily="34" charset="0"/>
              </a:rPr>
              <a:t>diffusione di modelli architettonici</a:t>
            </a:r>
            <a:endParaRPr lang="it-IT" dirty="0">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86B26B22-881F-488D-9FC4-499D94409C44}"/>
              </a:ext>
            </a:extLst>
          </p:cNvPr>
          <p:cNvSpPr txBox="1">
            <a:spLocks/>
          </p:cNvSpPr>
          <p:nvPr/>
        </p:nvSpPr>
        <p:spPr>
          <a:xfrm>
            <a:off x="1282780" y="249226"/>
            <a:ext cx="6480720" cy="792089"/>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a:spcBef>
                <a:spcPct val="0"/>
              </a:spcBef>
              <a:defRPr/>
            </a:pPr>
            <a:r>
              <a:rPr lang="it-IT" sz="2800" dirty="0">
                <a:solidFill>
                  <a:schemeClr val="tx2"/>
                </a:solidFill>
                <a:latin typeface="Arial Rounded MT Bold" pitchFamily="34" charset="0"/>
                <a:ea typeface="+mn-ea"/>
                <a:cs typeface="+mn-cs"/>
              </a:rPr>
              <a:t>Chiese, monasteri religiosità</a:t>
            </a:r>
            <a:endParaRPr kumimoji="0" lang="it-IT" sz="2700" b="0" i="0" u="none" strike="noStrike" kern="1200" cap="none" spc="0" normalizeH="0" baseline="0" noProof="0" dirty="0">
              <a:ln>
                <a:noFill/>
              </a:ln>
              <a:solidFill>
                <a:schemeClr val="tx2"/>
              </a:solidFill>
              <a:effectLst/>
              <a:uLnTx/>
              <a:uFillTx/>
              <a:latin typeface="Arial Rounded MT Bold" pitchFamily="34" charset="0"/>
              <a:ea typeface="+mn-ea"/>
              <a:cs typeface="+mn-cs"/>
            </a:endParaRPr>
          </a:p>
        </p:txBody>
      </p:sp>
      <p:pic>
        <p:nvPicPr>
          <p:cNvPr id="2" name="Immagine 1">
            <a:extLst>
              <a:ext uri="{FF2B5EF4-FFF2-40B4-BE49-F238E27FC236}">
                <a16:creationId xmlns:a16="http://schemas.microsoft.com/office/drawing/2014/main" id="{54F4A6D1-9938-4437-A950-C06BF1157E49}"/>
              </a:ext>
            </a:extLst>
          </p:cNvPr>
          <p:cNvPicPr>
            <a:picLocks noChangeAspect="1"/>
          </p:cNvPicPr>
          <p:nvPr/>
        </p:nvPicPr>
        <p:blipFill>
          <a:blip r:embed="rId2"/>
          <a:stretch>
            <a:fillRect/>
          </a:stretch>
        </p:blipFill>
        <p:spPr>
          <a:xfrm>
            <a:off x="2521986" y="4005064"/>
            <a:ext cx="4100028" cy="2739564"/>
          </a:xfrm>
          <a:prstGeom prst="rect">
            <a:avLst/>
          </a:prstGeom>
        </p:spPr>
      </p:pic>
    </p:spTree>
    <p:extLst>
      <p:ext uri="{BB962C8B-B14F-4D97-AF65-F5344CB8AC3E}">
        <p14:creationId xmlns:p14="http://schemas.microsoft.com/office/powerpoint/2010/main" val="74338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289841" y="6173256"/>
            <a:ext cx="4530631" cy="424096"/>
          </a:xfrm>
        </p:spPr>
        <p:txBody>
          <a:bodyPr>
            <a:normAutofit fontScale="92500"/>
          </a:bodyPr>
          <a:lstStyle/>
          <a:p>
            <a:pPr algn="l"/>
            <a:r>
              <a:rPr lang="it-IT" sz="1600">
                <a:solidFill>
                  <a:schemeClr val="tx1"/>
                </a:solidFill>
                <a:latin typeface="Arial Rounded MT Bold" pitchFamily="34" charset="0"/>
              </a:rPr>
              <a:t>San Giacomo </a:t>
            </a:r>
            <a:r>
              <a:rPr lang="it-IT" sz="1600" i="1" err="1">
                <a:solidFill>
                  <a:schemeClr val="tx1"/>
                </a:solidFill>
                <a:latin typeface="Arial Rounded MT Bold" pitchFamily="34" charset="0"/>
              </a:rPr>
              <a:t>matamoros</a:t>
            </a:r>
            <a:r>
              <a:rPr lang="it-IT" sz="1600">
                <a:solidFill>
                  <a:schemeClr val="tx1"/>
                </a:solidFill>
                <a:latin typeface="Arial Rounded MT Bold" pitchFamily="34" charset="0"/>
              </a:rPr>
              <a:t>, Spagna, XII secolo</a:t>
            </a:r>
            <a:r>
              <a:rPr lang="it-IT" sz="1600">
                <a:solidFill>
                  <a:schemeClr val="tx2"/>
                </a:solidFill>
                <a:latin typeface="Arial Rounded MT Bold" pitchFamily="34" charset="0"/>
              </a:rPr>
              <a:t>. </a:t>
            </a:r>
          </a:p>
        </p:txBody>
      </p:sp>
      <p:pic>
        <p:nvPicPr>
          <p:cNvPr id="7170" name="Picture 2" descr="C:\Users\Francesco\Desktop\Lezioni a.a 2014-2015\2011-12\secoli centrali\universalismi\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4110330" cy="5805264"/>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B13759F0-3D14-470F-953D-2303AE6019E2}"/>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2600921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08720"/>
            <a:ext cx="8712968" cy="5688632"/>
          </a:xfrm>
        </p:spPr>
        <p:txBody>
          <a:bodyPr>
            <a:normAutofit fontScale="25000" lnSpcReduction="20000"/>
          </a:bodyPr>
          <a:lstStyle/>
          <a:p>
            <a:r>
              <a:rPr lang="it-IT" sz="12800" b="1">
                <a:effectLst>
                  <a:outerShdw blurRad="38100" dist="38100" dir="2700000" algn="tl">
                    <a:srgbClr val="000000"/>
                  </a:outerShdw>
                </a:effectLst>
                <a:latin typeface="Georgia" pitchFamily="18" charset="0"/>
              </a:rPr>
              <a:t>L’appello di Urbano II a Clermont (1095)</a:t>
            </a:r>
            <a:endParaRPr lang="it-IT" sz="7200">
              <a:solidFill>
                <a:schemeClr val="tx2"/>
              </a:solidFill>
              <a:latin typeface="Arial Rounded MT Bold" pitchFamily="34" charset="0"/>
            </a:endParaRPr>
          </a:p>
          <a:p>
            <a:pPr algn="l"/>
            <a:r>
              <a:rPr lang="it-IT" sz="8000">
                <a:solidFill>
                  <a:schemeClr val="tx1"/>
                </a:solidFill>
                <a:latin typeface="Arial Rounded MT Bold" pitchFamily="34" charset="0"/>
              </a:rPr>
              <a:t>Poiché, o figli di Dio, gli avete promesso di osservare tra voi la pace e di custodire fedelmente le leggi con maggior decisione di quanto siate soliti, è il caso d’impegnare la forza della vostra onestà in qualche altro servizio a vantaggio di Dio e vostro. È necessario che vi affrettiate a soccorrere i vostri fratelli orientali, che hanno bisogno del vostro aiuto e lo hanno spesso richiesto. Infatti, come a molti di voi è già stato detto, i Turchi, gente che viene dalla Persia e che ormai ha moltiplicato le guerre occupando le terre cristiane sino ai confini della </a:t>
            </a:r>
            <a:r>
              <a:rPr lang="it-IT" sz="8000" err="1">
                <a:solidFill>
                  <a:schemeClr val="tx1"/>
                </a:solidFill>
                <a:latin typeface="Arial Rounded MT Bold" pitchFamily="34" charset="0"/>
              </a:rPr>
              <a:t>Romània</a:t>
            </a:r>
            <a:r>
              <a:rPr lang="it-IT" sz="8000">
                <a:solidFill>
                  <a:schemeClr val="tx1"/>
                </a:solidFill>
                <a:latin typeface="Arial Rounded MT Bold" pitchFamily="34" charset="0"/>
              </a:rPr>
              <a:t> uccidendo molti e rendendoli schiavi, rovinando le chiese, devastando il regno di Dio, sono giunti fino al Mediterraneo cioè al Braccio di San Giorgio [il Bosforo]. Se li lasciate agire ancora per un poco, continueranno ad avanzare opprimendo il popolo di Dio. Per la qual cosa insistentemente vi esorto - anzi non sono io a farlo, ma il Signore - affinché voi persuadiate con continui incitamenti, come araldi di Cristo [si rivolge ai partecipanti al concilio], tutti, di qualunque ordine (cavalieri e fanti, ricchi e poveri), affinché accorrano subito in aiuto ai cristiani per spazzare dalle nostre terre quella stirpe malvagia. Lo dico ai presenti e la comando agli assenti, ma è Cristo che lo vuole. Per tutti quelli che partiranno, se incontreranno la morte in viaggio o durante la traversata o in battaglia contro gli infedeli, vi sarà l’immediata remissione dei peccati: ciò io accordo ai partenti per l’autorità che Dio mi concede</a:t>
            </a:r>
            <a:r>
              <a:rPr lang="it-IT" sz="8000">
                <a:solidFill>
                  <a:schemeClr val="tx2"/>
                </a:solidFill>
                <a:latin typeface="Arial Rounded MT Bold" pitchFamily="34" charset="0"/>
              </a:rPr>
              <a:t>.</a:t>
            </a:r>
          </a:p>
          <a:p>
            <a:pPr algn="l"/>
            <a:endParaRPr lang="it-IT" sz="7200">
              <a:solidFill>
                <a:schemeClr val="tx2"/>
              </a:solidFill>
              <a:latin typeface="Arial Rounded MT Bold" pitchFamily="34" charset="0"/>
            </a:endParaRPr>
          </a:p>
        </p:txBody>
      </p:sp>
      <p:sp>
        <p:nvSpPr>
          <p:cNvPr id="8" name="Titolo 1">
            <a:extLst>
              <a:ext uri="{FF2B5EF4-FFF2-40B4-BE49-F238E27FC236}">
                <a16:creationId xmlns:a16="http://schemas.microsoft.com/office/drawing/2014/main" id="{A3364044-FB91-44E0-83DB-3645CE1FA811}"/>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4013251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051720" y="6375504"/>
            <a:ext cx="4360673" cy="432047"/>
          </a:xfrm>
        </p:spPr>
        <p:txBody>
          <a:bodyPr>
            <a:normAutofit/>
          </a:bodyPr>
          <a:lstStyle/>
          <a:p>
            <a:r>
              <a:rPr lang="it-IT" sz="1700">
                <a:solidFill>
                  <a:schemeClr val="tx1"/>
                </a:solidFill>
                <a:latin typeface="Arial Rounded MT Bold" pitchFamily="34" charset="0"/>
              </a:rPr>
              <a:t>La IV crociata (1204</a:t>
            </a:r>
            <a:r>
              <a:rPr lang="it-IT" sz="1700">
                <a:solidFill>
                  <a:schemeClr val="tx2"/>
                </a:solidFill>
                <a:latin typeface="Arial Rounded MT Bold" pitchFamily="34" charset="0"/>
              </a:rPr>
              <a:t>)</a:t>
            </a:r>
          </a:p>
        </p:txBody>
      </p:sp>
      <p:sp>
        <p:nvSpPr>
          <p:cNvPr id="8" name="Titolo 1">
            <a:extLst>
              <a:ext uri="{FF2B5EF4-FFF2-40B4-BE49-F238E27FC236}">
                <a16:creationId xmlns:a16="http://schemas.microsoft.com/office/drawing/2014/main" id="{EAE7C253-E106-4401-826F-C6EB5FB40DB7}"/>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pic>
        <p:nvPicPr>
          <p:cNvPr id="2" name="Immagine 1">
            <a:extLst>
              <a:ext uri="{FF2B5EF4-FFF2-40B4-BE49-F238E27FC236}">
                <a16:creationId xmlns:a16="http://schemas.microsoft.com/office/drawing/2014/main" id="{5CFCFE50-5057-4952-A338-979BF7593192}"/>
              </a:ext>
            </a:extLst>
          </p:cNvPr>
          <p:cNvPicPr>
            <a:picLocks noChangeAspect="1"/>
          </p:cNvPicPr>
          <p:nvPr/>
        </p:nvPicPr>
        <p:blipFill>
          <a:blip r:embed="rId2"/>
          <a:stretch>
            <a:fillRect/>
          </a:stretch>
        </p:blipFill>
        <p:spPr>
          <a:xfrm>
            <a:off x="431540" y="902896"/>
            <a:ext cx="8208912" cy="5472608"/>
          </a:xfrm>
          <a:prstGeom prst="rect">
            <a:avLst/>
          </a:prstGeom>
        </p:spPr>
      </p:pic>
    </p:spTree>
    <p:extLst>
      <p:ext uri="{BB962C8B-B14F-4D97-AF65-F5344CB8AC3E}">
        <p14:creationId xmlns:p14="http://schemas.microsoft.com/office/powerpoint/2010/main" val="1383445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12968" cy="5400600"/>
          </a:xfrm>
        </p:spPr>
        <p:txBody>
          <a:bodyPr>
            <a:normAutofit fontScale="62500" lnSpcReduction="20000"/>
          </a:bodyPr>
          <a:lstStyle/>
          <a:p>
            <a:r>
              <a:rPr lang="it-IT" sz="5800" b="1">
                <a:effectLst>
                  <a:outerShdw blurRad="38100" dist="38100" dir="2700000" algn="tl">
                    <a:srgbClr val="000000"/>
                  </a:outerShdw>
                </a:effectLst>
                <a:latin typeface="Georgia" pitchFamily="18" charset="0"/>
              </a:rPr>
              <a:t>Il papato e l’affermazione teocratica</a:t>
            </a:r>
          </a:p>
          <a:p>
            <a:pPr marL="571500" indent="-571500" algn="l">
              <a:buFont typeface="Wingdings" pitchFamily="2" charset="2"/>
              <a:buChar char="ü"/>
            </a:pPr>
            <a:endParaRPr lang="it-IT" sz="4000">
              <a:solidFill>
                <a:schemeClr val="tx2"/>
              </a:solidFill>
              <a:latin typeface="Arial Rounded MT Bold" pitchFamily="34" charset="0"/>
            </a:endParaRPr>
          </a:p>
          <a:p>
            <a:pPr algn="l"/>
            <a:r>
              <a:rPr lang="it-IT" sz="4000">
                <a:solidFill>
                  <a:schemeClr val="tx1"/>
                </a:solidFill>
                <a:latin typeface="Arial Rounded MT Bold" pitchFamily="34" charset="0"/>
              </a:rPr>
              <a:t>Innocenzo III (1198-1216):</a:t>
            </a:r>
          </a:p>
          <a:p>
            <a:pPr algn="l"/>
            <a:r>
              <a:rPr lang="it-IT" sz="4000">
                <a:solidFill>
                  <a:schemeClr val="tx1"/>
                </a:solidFill>
                <a:latin typeface="Arial Rounded MT Bold" pitchFamily="34" charset="0"/>
              </a:rPr>
              <a:t> Papa </a:t>
            </a:r>
            <a:r>
              <a:rPr lang="it-IT" sz="4000" i="1">
                <a:solidFill>
                  <a:schemeClr val="tx1"/>
                </a:solidFill>
                <a:latin typeface="Arial Rounded MT Bold" pitchFamily="34" charset="0"/>
              </a:rPr>
              <a:t>= </a:t>
            </a:r>
            <a:r>
              <a:rPr lang="it-IT" sz="4000" i="1" err="1">
                <a:solidFill>
                  <a:schemeClr val="tx1"/>
                </a:solidFill>
                <a:latin typeface="Arial Rounded MT Bold" pitchFamily="34" charset="0"/>
              </a:rPr>
              <a:t>vicarius</a:t>
            </a:r>
            <a:r>
              <a:rPr lang="it-IT" sz="4000" i="1">
                <a:solidFill>
                  <a:schemeClr val="tx1"/>
                </a:solidFill>
                <a:latin typeface="Arial Rounded MT Bold" pitchFamily="34" charset="0"/>
              </a:rPr>
              <a:t> </a:t>
            </a:r>
            <a:r>
              <a:rPr lang="it-IT" sz="4000" i="1" err="1">
                <a:solidFill>
                  <a:schemeClr val="tx1"/>
                </a:solidFill>
                <a:latin typeface="Arial Rounded MT Bold" pitchFamily="34" charset="0"/>
              </a:rPr>
              <a:t>Christi</a:t>
            </a:r>
            <a:r>
              <a:rPr lang="it-IT" sz="4000" i="1">
                <a:solidFill>
                  <a:schemeClr val="tx1"/>
                </a:solidFill>
                <a:latin typeface="Arial Rounded MT Bold" pitchFamily="34" charset="0"/>
              </a:rPr>
              <a:t>, </a:t>
            </a:r>
            <a:r>
              <a:rPr lang="it-IT" sz="4000">
                <a:solidFill>
                  <a:schemeClr val="tx1"/>
                </a:solidFill>
                <a:latin typeface="Arial Rounded MT Bold" pitchFamily="34" charset="0"/>
              </a:rPr>
              <a:t>non solo successore di Pietro;</a:t>
            </a:r>
          </a:p>
          <a:p>
            <a:pPr marL="571500" indent="-571500" algn="l">
              <a:buFont typeface="Wingdings" pitchFamily="2" charset="2"/>
              <a:buChar char="ü"/>
            </a:pPr>
            <a:r>
              <a:rPr lang="it-IT" sz="4000" i="1" err="1">
                <a:solidFill>
                  <a:schemeClr val="tx1"/>
                </a:solidFill>
                <a:latin typeface="Arial Rounded MT Bold" pitchFamily="34" charset="0"/>
              </a:rPr>
              <a:t>plenitudo</a:t>
            </a:r>
            <a:r>
              <a:rPr lang="it-IT" sz="4000" i="1">
                <a:solidFill>
                  <a:schemeClr val="tx1"/>
                </a:solidFill>
                <a:latin typeface="Arial Rounded MT Bold" pitchFamily="34" charset="0"/>
              </a:rPr>
              <a:t> </a:t>
            </a:r>
            <a:r>
              <a:rPr lang="it-IT" sz="4000" i="1" err="1">
                <a:solidFill>
                  <a:schemeClr val="tx1"/>
                </a:solidFill>
                <a:latin typeface="Arial Rounded MT Bold" pitchFamily="34" charset="0"/>
              </a:rPr>
              <a:t>spritualium</a:t>
            </a:r>
            <a:r>
              <a:rPr lang="it-IT" sz="4000" i="1">
                <a:solidFill>
                  <a:schemeClr val="tx1"/>
                </a:solidFill>
                <a:latin typeface="Arial Rounded MT Bold" pitchFamily="34" charset="0"/>
              </a:rPr>
              <a:t> e </a:t>
            </a:r>
            <a:r>
              <a:rPr lang="it-IT" sz="4000" i="1" err="1">
                <a:solidFill>
                  <a:schemeClr val="tx1"/>
                </a:solidFill>
                <a:latin typeface="Arial Rounded MT Bold" pitchFamily="34" charset="0"/>
              </a:rPr>
              <a:t>latitudo</a:t>
            </a:r>
            <a:r>
              <a:rPr lang="it-IT" sz="4000" i="1">
                <a:solidFill>
                  <a:schemeClr val="tx1"/>
                </a:solidFill>
                <a:latin typeface="Arial Rounded MT Bold" pitchFamily="34" charset="0"/>
              </a:rPr>
              <a:t> </a:t>
            </a:r>
            <a:r>
              <a:rPr lang="it-IT" sz="4000" i="1" err="1">
                <a:solidFill>
                  <a:schemeClr val="tx1"/>
                </a:solidFill>
                <a:latin typeface="Arial Rounded MT Bold" pitchFamily="34" charset="0"/>
              </a:rPr>
              <a:t>temporalium</a:t>
            </a:r>
            <a:r>
              <a:rPr lang="it-IT" sz="4000">
                <a:solidFill>
                  <a:schemeClr val="tx1"/>
                </a:solidFill>
                <a:latin typeface="Arial Rounded MT Bold" pitchFamily="34" charset="0"/>
              </a:rPr>
              <a:t>;</a:t>
            </a:r>
          </a:p>
          <a:p>
            <a:pPr marL="571500" indent="-571500" algn="l">
              <a:buFont typeface="Wingdings" pitchFamily="2" charset="2"/>
              <a:buChar char="ü"/>
            </a:pPr>
            <a:r>
              <a:rPr lang="it-IT" sz="4000">
                <a:solidFill>
                  <a:schemeClr val="tx1"/>
                </a:solidFill>
                <a:latin typeface="Arial Rounded MT Bold" pitchFamily="34" charset="0"/>
              </a:rPr>
              <a:t>moltiplicazione dei simboli: chiavi, cattedra;</a:t>
            </a:r>
          </a:p>
          <a:p>
            <a:pPr marL="571500" indent="-571500" algn="l">
              <a:buFont typeface="Wingdings" pitchFamily="2" charset="2"/>
              <a:buChar char="ü"/>
            </a:pPr>
            <a:r>
              <a:rPr lang="it-IT" sz="4000">
                <a:solidFill>
                  <a:schemeClr val="tx1"/>
                </a:solidFill>
                <a:latin typeface="Arial Rounded MT Bold" pitchFamily="34" charset="0"/>
              </a:rPr>
              <a:t>IV Concilio Lateranense (1215);</a:t>
            </a:r>
          </a:p>
          <a:p>
            <a:pPr marL="571500" indent="-571500" algn="l">
              <a:buFont typeface="Wingdings" pitchFamily="2" charset="2"/>
              <a:buChar char="ü"/>
            </a:pPr>
            <a:r>
              <a:rPr lang="it-IT" sz="4000">
                <a:solidFill>
                  <a:schemeClr val="tx1"/>
                </a:solidFill>
                <a:latin typeface="Arial Rounded MT Bold" pitchFamily="34" charset="0"/>
              </a:rPr>
              <a:t>elaborazione dell’</a:t>
            </a:r>
            <a:r>
              <a:rPr lang="it-IT" sz="4000" err="1">
                <a:solidFill>
                  <a:schemeClr val="tx1"/>
                </a:solidFill>
                <a:latin typeface="Arial Rounded MT Bold" pitchFamily="34" charset="0"/>
              </a:rPr>
              <a:t>ideologiaa</a:t>
            </a:r>
            <a:r>
              <a:rPr lang="it-IT" sz="4000">
                <a:solidFill>
                  <a:schemeClr val="tx1"/>
                </a:solidFill>
                <a:latin typeface="Arial Rounded MT Bold" pitchFamily="34" charset="0"/>
              </a:rPr>
              <a:t> di crociata e applicazione contro gli eretici; </a:t>
            </a:r>
          </a:p>
          <a:p>
            <a:pPr marL="571500" indent="-571500" algn="l">
              <a:buFont typeface="Wingdings" pitchFamily="2" charset="2"/>
              <a:buChar char="ü"/>
            </a:pPr>
            <a:r>
              <a:rPr lang="it-IT" sz="4000">
                <a:solidFill>
                  <a:schemeClr val="tx1"/>
                </a:solidFill>
                <a:latin typeface="Arial Rounded MT Bold" pitchFamily="34" charset="0"/>
              </a:rPr>
              <a:t>nascita effettiva dello Stato della Chiesa.</a:t>
            </a:r>
          </a:p>
          <a:p>
            <a:pPr algn="l"/>
            <a:r>
              <a:rPr lang="it-IT" sz="4000">
                <a:solidFill>
                  <a:schemeClr val="tx1"/>
                </a:solidFill>
                <a:latin typeface="Arial Rounded MT Bold" pitchFamily="34" charset="0"/>
              </a:rPr>
              <a:t>Innocenzo IV (1243-1254)</a:t>
            </a:r>
          </a:p>
          <a:p>
            <a:pPr marL="571500" indent="-571500" algn="l">
              <a:buFont typeface="Wingdings" pitchFamily="2" charset="2"/>
              <a:buChar char="ü"/>
            </a:pPr>
            <a:r>
              <a:rPr lang="it-IT" sz="4000">
                <a:solidFill>
                  <a:schemeClr val="tx1"/>
                </a:solidFill>
                <a:latin typeface="Arial Rounded MT Bold" pitchFamily="34" charset="0"/>
              </a:rPr>
              <a:t>intensificazione del processo di </a:t>
            </a:r>
            <a:r>
              <a:rPr lang="it-IT" sz="4000" i="1" err="1">
                <a:solidFill>
                  <a:schemeClr val="tx1"/>
                </a:solidFill>
                <a:latin typeface="Arial Rounded MT Bold" pitchFamily="34" charset="0"/>
              </a:rPr>
              <a:t>imitatio</a:t>
            </a:r>
            <a:r>
              <a:rPr lang="it-IT" sz="4000" i="1">
                <a:solidFill>
                  <a:schemeClr val="tx1"/>
                </a:solidFill>
                <a:latin typeface="Arial Rounded MT Bold" pitchFamily="34" charset="0"/>
              </a:rPr>
              <a:t> imperii</a:t>
            </a:r>
            <a:r>
              <a:rPr lang="it-IT" sz="4000">
                <a:solidFill>
                  <a:schemeClr val="tx1"/>
                </a:solidFill>
                <a:latin typeface="Arial Rounded MT Bold" pitchFamily="34" charset="0"/>
              </a:rPr>
              <a:t>;</a:t>
            </a:r>
          </a:p>
          <a:p>
            <a:pPr marL="571500" indent="-571500" algn="l">
              <a:buFont typeface="Wingdings" pitchFamily="2" charset="2"/>
              <a:buChar char="ü"/>
            </a:pPr>
            <a:r>
              <a:rPr lang="it-IT" sz="4000">
                <a:solidFill>
                  <a:schemeClr val="tx1"/>
                </a:solidFill>
                <a:latin typeface="Arial Rounded MT Bold" pitchFamily="34" charset="0"/>
              </a:rPr>
              <a:t>Concilio di Lione (1245): deposizione di Federico II.</a:t>
            </a:r>
          </a:p>
          <a:p>
            <a:pPr marL="571500" indent="-571500" algn="l">
              <a:buFont typeface="Wingdings" pitchFamily="2" charset="2"/>
              <a:buChar char="ü"/>
            </a:pPr>
            <a:endParaRPr lang="it-IT" sz="4000">
              <a:solidFill>
                <a:schemeClr val="tx2"/>
              </a:solidFill>
              <a:latin typeface="Arial Rounded MT Bold" pitchFamily="34" charset="0"/>
            </a:endParaRPr>
          </a:p>
          <a:p>
            <a:endParaRPr lang="it-IT">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CEAE45B3-2C8B-4DDF-9853-E32BF8728D04}"/>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191650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25807" y="6173256"/>
            <a:ext cx="8594666" cy="424096"/>
          </a:xfrm>
        </p:spPr>
        <p:txBody>
          <a:bodyPr>
            <a:normAutofit/>
          </a:bodyPr>
          <a:lstStyle/>
          <a:p>
            <a:r>
              <a:rPr lang="it-IT" sz="1600">
                <a:solidFill>
                  <a:schemeClr val="tx2"/>
                </a:solidFill>
                <a:latin typeface="Arial Rounded MT Bold" pitchFamily="34" charset="0"/>
              </a:rPr>
              <a:t>La cosiddetta Cattedra di San Pietro (sec. IX), Città del Vaticano, Basilica di S. Pietro</a:t>
            </a:r>
          </a:p>
        </p:txBody>
      </p:sp>
      <p:pic>
        <p:nvPicPr>
          <p:cNvPr id="5122" name="Picture 2" descr="C:\Users\Francesco\Desktop\Lezioni a.a 2014-2015\2011-12\secoli centrali\universalismi\cattedr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806" y="980728"/>
            <a:ext cx="7308483" cy="5192528"/>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77A246EA-0CB4-46A4-9415-BDA7EE4205FF}"/>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70449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5445224"/>
            <a:ext cx="2088232" cy="1152128"/>
          </a:xfrm>
        </p:spPr>
        <p:txBody>
          <a:bodyPr>
            <a:normAutofit/>
          </a:bodyPr>
          <a:lstStyle/>
          <a:p>
            <a:pPr algn="l"/>
            <a:r>
              <a:rPr lang="it-IT" sz="1600">
                <a:solidFill>
                  <a:schemeClr val="tx2"/>
                </a:solidFill>
                <a:latin typeface="Arial Rounded MT Bold" pitchFamily="34" charset="0"/>
              </a:rPr>
              <a:t>Viterbo, Palazzo dei Papi , facciata</a:t>
            </a:r>
          </a:p>
          <a:p>
            <a:pPr algn="l"/>
            <a:r>
              <a:rPr lang="it-IT" sz="1600">
                <a:solidFill>
                  <a:schemeClr val="tx2"/>
                </a:solidFill>
                <a:latin typeface="Arial Rounded MT Bold" pitchFamily="34" charset="0"/>
              </a:rPr>
              <a:t>(metà XIII secolo)</a:t>
            </a:r>
          </a:p>
        </p:txBody>
      </p:sp>
      <p:pic>
        <p:nvPicPr>
          <p:cNvPr id="12290" name="Picture 2" descr="C:\Users\Francesco\Desktop\Lezioni a.a 2014-2015\2011-12\universalismi\chiavi_v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6552728" cy="5528865"/>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E4F7E2D9-BCAD-4F26-BB4D-ED0DB652AC9A}"/>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3540349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5445224"/>
            <a:ext cx="8964488" cy="1152128"/>
          </a:xfrm>
        </p:spPr>
        <p:txBody>
          <a:bodyPr>
            <a:normAutofit/>
          </a:bodyPr>
          <a:lstStyle/>
          <a:p>
            <a:pPr algn="l"/>
            <a:r>
              <a:rPr lang="it-IT" sz="1600">
                <a:solidFill>
                  <a:schemeClr val="tx2"/>
                </a:solidFill>
                <a:latin typeface="Arial Rounded MT Bold" pitchFamily="34" charset="0"/>
              </a:rPr>
              <a:t>Affreschi nella cappella di S. Silvestro, Roma, Basilica dei SS. Quattro Coronati (1244)</a:t>
            </a:r>
          </a:p>
        </p:txBody>
      </p:sp>
      <p:pic>
        <p:nvPicPr>
          <p:cNvPr id="9218" name="Picture 2" descr="C:\Users\Francesco\Desktop\Lezioni a.a 2014-2015\2011-12\secoli centrali\universalismi\SSQuatt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8029"/>
            <a:ext cx="9108504" cy="3821941"/>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3EEC5B4C-724C-40E8-A27A-090707705C1E}"/>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88845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236296" y="6021288"/>
            <a:ext cx="1907704" cy="692696"/>
          </a:xfrm>
        </p:spPr>
        <p:txBody>
          <a:bodyPr>
            <a:normAutofit/>
          </a:bodyPr>
          <a:lstStyle/>
          <a:p>
            <a:r>
              <a:rPr lang="it-IT" sz="1700">
                <a:solidFill>
                  <a:schemeClr val="tx2"/>
                </a:solidFill>
                <a:latin typeface="Arial Rounded MT Bold" pitchFamily="34" charset="0"/>
              </a:rPr>
              <a:t>L’Europa </a:t>
            </a:r>
          </a:p>
          <a:p>
            <a:r>
              <a:rPr lang="it-IT" sz="1700">
                <a:solidFill>
                  <a:schemeClr val="tx2"/>
                </a:solidFill>
                <a:latin typeface="Arial Rounded MT Bold" pitchFamily="34" charset="0"/>
              </a:rPr>
              <a:t>nel XIII secolo </a:t>
            </a:r>
          </a:p>
          <a:p>
            <a:endParaRPr lang="it-IT" sz="1700">
              <a:solidFill>
                <a:schemeClr val="tx2"/>
              </a:solidFill>
              <a:latin typeface="Arial Rounded MT Bold" pitchFamily="34" charset="0"/>
            </a:endParaRPr>
          </a:p>
        </p:txBody>
      </p:sp>
      <p:pic>
        <p:nvPicPr>
          <p:cNvPr id="15364" name="Picture 4" descr="http://www.euratlas.net/history/europe/1200/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52736"/>
            <a:ext cx="6934200" cy="5648325"/>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79DC7415-D95B-463A-9095-C2B599FFC871}"/>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321386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052736"/>
            <a:ext cx="8601248" cy="2376264"/>
          </a:xfrm>
        </p:spPr>
        <p:txBody>
          <a:bodyPr>
            <a:normAutofit fontScale="55000" lnSpcReduction="20000"/>
          </a:bodyPr>
          <a:lstStyle/>
          <a:p>
            <a:r>
              <a:rPr lang="it-IT" sz="5800" b="1">
                <a:effectLst>
                  <a:outerShdw blurRad="38100" dist="38100" dir="2700000" algn="tl">
                    <a:srgbClr val="000000"/>
                  </a:outerShdw>
                </a:effectLst>
                <a:latin typeface="Georgia" pitchFamily="18" charset="0"/>
              </a:rPr>
              <a:t>Il tramonto delle idee universali </a:t>
            </a:r>
          </a:p>
          <a:p>
            <a:pPr algn="l"/>
            <a:endParaRPr lang="it-IT" sz="4000" err="1">
              <a:solidFill>
                <a:schemeClr val="tx2"/>
              </a:solidFill>
              <a:latin typeface="Arial Rounded MT Bold" pitchFamily="34" charset="0"/>
            </a:endParaRPr>
          </a:p>
          <a:p>
            <a:pPr algn="l"/>
            <a:r>
              <a:rPr lang="it-IT" sz="4000">
                <a:solidFill>
                  <a:schemeClr val="tx1"/>
                </a:solidFill>
                <a:latin typeface="Arial Rounded MT Bold" pitchFamily="34" charset="0"/>
              </a:rPr>
              <a:t>Bonifacio VIII (1294-1303)</a:t>
            </a:r>
          </a:p>
          <a:p>
            <a:pPr lvl="1">
              <a:lnSpc>
                <a:spcPct val="90000"/>
              </a:lnSpc>
            </a:pPr>
            <a:r>
              <a:rPr lang="it-IT">
                <a:solidFill>
                  <a:schemeClr val="tx1"/>
                </a:solidFill>
              </a:rPr>
              <a:t>;</a:t>
            </a:r>
          </a:p>
          <a:p>
            <a:pPr marL="571500" indent="-571500" algn="l">
              <a:buFont typeface="Wingdings" pitchFamily="2" charset="2"/>
              <a:buChar char="v"/>
            </a:pPr>
            <a:r>
              <a:rPr lang="it-IT" sz="4000">
                <a:solidFill>
                  <a:schemeClr val="tx1"/>
                </a:solidFill>
                <a:latin typeface="Arial Rounded MT Bold" pitchFamily="34" charset="0"/>
              </a:rPr>
              <a:t>L’indizione del Giubileo nell’anno 1300;</a:t>
            </a:r>
          </a:p>
          <a:p>
            <a:pPr marL="571500" lvl="1" indent="-571500" algn="l">
              <a:buFont typeface="Wingdings" pitchFamily="2" charset="2"/>
              <a:buChar char="v"/>
            </a:pPr>
            <a:r>
              <a:rPr lang="it-IT" sz="4000">
                <a:solidFill>
                  <a:schemeClr val="tx1"/>
                </a:solidFill>
                <a:latin typeface="Arial Rounded MT Bold" pitchFamily="34" charset="0"/>
              </a:rPr>
              <a:t>Il canto del cigno: la bolla </a:t>
            </a:r>
            <a:r>
              <a:rPr lang="it-IT" sz="4000" i="1" err="1">
                <a:solidFill>
                  <a:schemeClr val="tx1"/>
                </a:solidFill>
                <a:latin typeface="Arial Rounded MT Bold" pitchFamily="34" charset="0"/>
              </a:rPr>
              <a:t>Unam</a:t>
            </a:r>
            <a:r>
              <a:rPr lang="it-IT" sz="4000" i="1">
                <a:solidFill>
                  <a:schemeClr val="tx1"/>
                </a:solidFill>
                <a:latin typeface="Arial Rounded MT Bold" pitchFamily="34" charset="0"/>
              </a:rPr>
              <a:t> </a:t>
            </a:r>
            <a:r>
              <a:rPr lang="it-IT" sz="4000" i="1" err="1">
                <a:solidFill>
                  <a:schemeClr val="tx1"/>
                </a:solidFill>
                <a:latin typeface="Arial Rounded MT Bold" pitchFamily="34" charset="0"/>
              </a:rPr>
              <a:t>Sanctam</a:t>
            </a:r>
            <a:r>
              <a:rPr lang="it-IT" sz="4000" i="1">
                <a:solidFill>
                  <a:schemeClr val="tx1"/>
                </a:solidFill>
                <a:latin typeface="Arial Rounded MT Bold" pitchFamily="34" charset="0"/>
              </a:rPr>
              <a:t> </a:t>
            </a:r>
            <a:r>
              <a:rPr lang="it-IT" sz="4000">
                <a:solidFill>
                  <a:schemeClr val="tx1"/>
                </a:solidFill>
                <a:latin typeface="Arial Rounded MT Bold" pitchFamily="34" charset="0"/>
              </a:rPr>
              <a:t>(1302)</a:t>
            </a:r>
          </a:p>
          <a:p>
            <a:pPr marL="571500" indent="-571500" algn="l">
              <a:buFont typeface="Wingdings" pitchFamily="2" charset="2"/>
              <a:buChar char="v"/>
            </a:pPr>
            <a:r>
              <a:rPr lang="it-IT" sz="4000">
                <a:solidFill>
                  <a:schemeClr val="tx1"/>
                </a:solidFill>
                <a:latin typeface="Arial Rounded MT Bold" pitchFamily="34" charset="0"/>
              </a:rPr>
              <a:t>Lo «schiaffo di Anagni» e il ruolo dei re di Francia</a:t>
            </a:r>
          </a:p>
        </p:txBody>
      </p:sp>
      <p:pic>
        <p:nvPicPr>
          <p:cNvPr id="13314" name="Picture 2" descr="C:\Users\Francesco\Desktop\Lezioni a.a 2014-2015\2011-12\universalismi\busto 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592536"/>
            <a:ext cx="2520280" cy="3121448"/>
          </a:xfrm>
          <a:prstGeom prst="rect">
            <a:avLst/>
          </a:prstGeom>
          <a:noFill/>
          <a:extLst>
            <a:ext uri="{909E8E84-426E-40DD-AFC4-6F175D3DCCD1}">
              <a14:hiddenFill xmlns:a14="http://schemas.microsoft.com/office/drawing/2010/main">
                <a:solidFill>
                  <a:srgbClr val="FFFFFF"/>
                </a:solidFill>
              </a14:hiddenFill>
            </a:ext>
          </a:extLst>
        </p:spPr>
      </p:pic>
      <p:sp>
        <p:nvSpPr>
          <p:cNvPr id="6" name="Sottotitolo 2"/>
          <p:cNvSpPr txBox="1">
            <a:spLocks/>
          </p:cNvSpPr>
          <p:nvPr/>
        </p:nvSpPr>
        <p:spPr>
          <a:xfrm>
            <a:off x="3995936" y="5949281"/>
            <a:ext cx="1768385" cy="764704"/>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sz="1700">
                <a:solidFill>
                  <a:srgbClr val="1F497D"/>
                </a:solidFill>
                <a:latin typeface="Arial Rounded MT Bold" pitchFamily="34" charset="0"/>
              </a:rPr>
              <a:t>Arnolfo di Cambio, Busto di Bonifacio VIII,</a:t>
            </a:r>
          </a:p>
          <a:p>
            <a:r>
              <a:rPr lang="it-IT" sz="1700">
                <a:solidFill>
                  <a:srgbClr val="1F497D"/>
                </a:solidFill>
                <a:latin typeface="Arial Rounded MT Bold" pitchFamily="34" charset="0"/>
              </a:rPr>
              <a:t>Firenze, Museo dell’Opera del Duomo</a:t>
            </a:r>
          </a:p>
        </p:txBody>
      </p:sp>
      <p:pic>
        <p:nvPicPr>
          <p:cNvPr id="13316" name="Picture 4" descr="http://upload.wikimedia.org/wikipedia/commons/b/b7/Giotto_-_Bonifatius_V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19105"/>
            <a:ext cx="2736304" cy="3294879"/>
          </a:xfrm>
          <a:prstGeom prst="rect">
            <a:avLst/>
          </a:prstGeom>
          <a:noFill/>
          <a:extLst>
            <a:ext uri="{909E8E84-426E-40DD-AFC4-6F175D3DCCD1}">
              <a14:hiddenFill xmlns:a14="http://schemas.microsoft.com/office/drawing/2010/main">
                <a:solidFill>
                  <a:srgbClr val="FFFFFF"/>
                </a:solidFill>
              </a14:hiddenFill>
            </a:ext>
          </a:extLst>
        </p:spPr>
      </p:pic>
      <p:sp>
        <p:nvSpPr>
          <p:cNvPr id="8" name="Sottotitolo 2"/>
          <p:cNvSpPr txBox="1">
            <a:spLocks/>
          </p:cNvSpPr>
          <p:nvPr/>
        </p:nvSpPr>
        <p:spPr>
          <a:xfrm>
            <a:off x="3051245" y="3592536"/>
            <a:ext cx="1768385" cy="764704"/>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sz="1700">
                <a:solidFill>
                  <a:srgbClr val="1F497D"/>
                </a:solidFill>
                <a:latin typeface="Arial Rounded MT Bold" pitchFamily="34" charset="0"/>
              </a:rPr>
              <a:t>Giotto, Bonifacio VIII indice il Giubileo (frammento di affresco)</a:t>
            </a:r>
          </a:p>
        </p:txBody>
      </p:sp>
      <p:sp>
        <p:nvSpPr>
          <p:cNvPr id="9" name="Titolo 1">
            <a:extLst>
              <a:ext uri="{FF2B5EF4-FFF2-40B4-BE49-F238E27FC236}">
                <a16:creationId xmlns:a16="http://schemas.microsoft.com/office/drawing/2014/main" id="{F8F046BC-5BF9-480D-9F54-A0FC5F053822}"/>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4030187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1520" y="1916832"/>
            <a:ext cx="8877701" cy="4903990"/>
          </a:xfrm>
        </p:spPr>
        <p:txBody>
          <a:bodyPr>
            <a:normAutofit/>
          </a:bodyPr>
          <a:lstStyle/>
          <a:p>
            <a:pPr algn="l"/>
            <a:r>
              <a:rPr lang="it-IT" sz="2400" dirty="0">
                <a:solidFill>
                  <a:schemeClr val="tx1"/>
                </a:solidFill>
                <a:latin typeface="Arial Rounded MT Bold" pitchFamily="34" charset="0"/>
              </a:rPr>
              <a:t>I monasteri tra aristocrazie e regno (secoli VIII-XI)</a:t>
            </a:r>
          </a:p>
          <a:p>
            <a:pPr algn="l"/>
            <a:endParaRPr lang="it-IT" sz="2400" dirty="0">
              <a:solidFill>
                <a:schemeClr val="tx1"/>
              </a:solidFill>
              <a:latin typeface="Arial Rounded MT Bold" pitchFamily="34" charset="0"/>
            </a:endParaRPr>
          </a:p>
          <a:p>
            <a:pPr algn="l"/>
            <a:r>
              <a:rPr lang="it-IT" sz="2400" dirty="0">
                <a:solidFill>
                  <a:schemeClr val="tx1"/>
                </a:solidFill>
                <a:latin typeface="Arial Rounded MT Bold" pitchFamily="34" charset="0"/>
              </a:rPr>
              <a:t>Fondare monasteri = strumento politico polivalente</a:t>
            </a:r>
          </a:p>
          <a:p>
            <a:pPr algn="l"/>
            <a:r>
              <a:rPr lang="it-IT" sz="2400" dirty="0">
                <a:solidFill>
                  <a:schemeClr val="tx1"/>
                </a:solidFill>
                <a:latin typeface="Arial Rounded MT Bold" pitchFamily="34" charset="0"/>
              </a:rPr>
              <a:t>Omogeneità: il concilio di </a:t>
            </a:r>
            <a:r>
              <a:rPr lang="it-IT" sz="2400" dirty="0" err="1">
                <a:solidFill>
                  <a:schemeClr val="tx1"/>
                </a:solidFill>
                <a:latin typeface="Arial Rounded MT Bold" pitchFamily="34" charset="0"/>
              </a:rPr>
              <a:t>Acquisgrana</a:t>
            </a:r>
            <a:r>
              <a:rPr lang="it-IT" sz="2400" dirty="0">
                <a:solidFill>
                  <a:schemeClr val="tx1"/>
                </a:solidFill>
                <a:latin typeface="Arial Rounded MT Bold" pitchFamily="34" charset="0"/>
              </a:rPr>
              <a:t> (817) prescrive a tutti i monasteri l’adozione della regola benedettina</a:t>
            </a:r>
          </a:p>
          <a:p>
            <a:pPr algn="l"/>
            <a:r>
              <a:rPr lang="it-IT" sz="2400" dirty="0">
                <a:solidFill>
                  <a:schemeClr val="tx1"/>
                </a:solidFill>
                <a:latin typeface="Arial Rounded MT Bold" pitchFamily="34" charset="0"/>
              </a:rPr>
              <a:t>Prerogative:</a:t>
            </a:r>
          </a:p>
          <a:p>
            <a:pPr marL="342900" indent="-342900" algn="l">
              <a:buFont typeface="Arial" panose="020B0604020202020204" pitchFamily="34" charset="0"/>
              <a:buChar char="•"/>
            </a:pPr>
            <a:r>
              <a:rPr lang="it-IT" sz="2400" dirty="0">
                <a:solidFill>
                  <a:schemeClr val="tx1"/>
                </a:solidFill>
                <a:latin typeface="Arial Rounded MT Bold" pitchFamily="34" charset="0"/>
              </a:rPr>
              <a:t>immunità </a:t>
            </a:r>
          </a:p>
          <a:p>
            <a:pPr marL="342900" indent="-342900" algn="l">
              <a:buFont typeface="Arial" panose="020B0604020202020204" pitchFamily="34" charset="0"/>
              <a:buChar char="•"/>
            </a:pPr>
            <a:r>
              <a:rPr lang="it-IT" sz="2400" dirty="0">
                <a:solidFill>
                  <a:schemeClr val="tx1"/>
                </a:solidFill>
                <a:latin typeface="Arial Rounded MT Bold" pitchFamily="34" charset="0"/>
              </a:rPr>
              <a:t>esenzione </a:t>
            </a:r>
          </a:p>
          <a:p>
            <a:pPr algn="l"/>
            <a:r>
              <a:rPr lang="it-IT" sz="2400" dirty="0">
                <a:solidFill>
                  <a:schemeClr val="tx1"/>
                </a:solidFill>
                <a:latin typeface="Arial Rounded MT Bold" pitchFamily="34" charset="0"/>
              </a:rPr>
              <a:t> </a:t>
            </a:r>
          </a:p>
          <a:p>
            <a:pPr algn="l"/>
            <a:r>
              <a:rPr lang="it-IT" sz="2400" dirty="0">
                <a:solidFill>
                  <a:schemeClr val="tx1"/>
                </a:solidFill>
                <a:latin typeface="Arial Rounded MT Bold" pitchFamily="34" charset="0"/>
              </a:rPr>
              <a:t>Un grande monastero di origine ‘privata’: Cluny</a:t>
            </a:r>
          </a:p>
        </p:txBody>
      </p:sp>
      <p:sp>
        <p:nvSpPr>
          <p:cNvPr id="6" name="Titolo 1">
            <a:extLst>
              <a:ext uri="{FF2B5EF4-FFF2-40B4-BE49-F238E27FC236}">
                <a16:creationId xmlns:a16="http://schemas.microsoft.com/office/drawing/2014/main" id="{42F04DDB-A436-42ED-B133-7A1981054D9F}"/>
              </a:ext>
            </a:extLst>
          </p:cNvPr>
          <p:cNvSpPr txBox="1">
            <a:spLocks/>
          </p:cNvSpPr>
          <p:nvPr/>
        </p:nvSpPr>
        <p:spPr>
          <a:xfrm>
            <a:off x="1282780" y="249226"/>
            <a:ext cx="6480720" cy="792089"/>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a:spcBef>
                <a:spcPct val="0"/>
              </a:spcBef>
              <a:defRPr/>
            </a:pPr>
            <a:r>
              <a:rPr lang="it-IT" sz="2800" dirty="0">
                <a:solidFill>
                  <a:schemeClr val="tx2"/>
                </a:solidFill>
                <a:latin typeface="Arial Rounded MT Bold" pitchFamily="34" charset="0"/>
                <a:ea typeface="+mn-ea"/>
                <a:cs typeface="+mn-cs"/>
              </a:rPr>
              <a:t>Chiese, monasteri religiosità</a:t>
            </a:r>
            <a:endParaRPr kumimoji="0" lang="it-IT" sz="2700" b="0" i="0" u="none" strike="noStrike" kern="1200" cap="none" spc="0" normalizeH="0" baseline="0" noProof="0" dirty="0">
              <a:ln>
                <a:noFill/>
              </a:ln>
              <a:solidFill>
                <a:schemeClr val="tx2"/>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81822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08720"/>
            <a:ext cx="8712968" cy="5949280"/>
          </a:xfrm>
        </p:spPr>
        <p:txBody>
          <a:bodyPr>
            <a:normAutofit fontScale="25000" lnSpcReduction="20000"/>
          </a:bodyPr>
          <a:lstStyle/>
          <a:p>
            <a:r>
              <a:rPr lang="it-IT" sz="12800" b="1">
                <a:effectLst>
                  <a:outerShdw blurRad="38100" dist="38100" dir="2700000" algn="tl">
                    <a:srgbClr val="000000"/>
                  </a:outerShdw>
                </a:effectLst>
                <a:latin typeface="Georgia" pitchFamily="18" charset="0"/>
              </a:rPr>
              <a:t>La bolla </a:t>
            </a:r>
            <a:r>
              <a:rPr lang="it-IT" sz="12800" b="1" i="1" err="1">
                <a:effectLst>
                  <a:outerShdw blurRad="38100" dist="38100" dir="2700000" algn="tl">
                    <a:srgbClr val="000000"/>
                  </a:outerShdw>
                </a:effectLst>
                <a:latin typeface="Georgia" pitchFamily="18" charset="0"/>
              </a:rPr>
              <a:t>Unam</a:t>
            </a:r>
            <a:r>
              <a:rPr lang="it-IT" sz="12800" b="1" i="1">
                <a:effectLst>
                  <a:outerShdw blurRad="38100" dist="38100" dir="2700000" algn="tl">
                    <a:srgbClr val="000000"/>
                  </a:outerShdw>
                </a:effectLst>
                <a:latin typeface="Georgia" pitchFamily="18" charset="0"/>
              </a:rPr>
              <a:t> </a:t>
            </a:r>
            <a:r>
              <a:rPr lang="it-IT" sz="12800" b="1" i="1" err="1">
                <a:effectLst>
                  <a:outerShdw blurRad="38100" dist="38100" dir="2700000" algn="tl">
                    <a:srgbClr val="000000"/>
                  </a:outerShdw>
                </a:effectLst>
                <a:latin typeface="Georgia" pitchFamily="18" charset="0"/>
              </a:rPr>
              <a:t>Sanctam</a:t>
            </a:r>
            <a:r>
              <a:rPr lang="it-IT" sz="12800" b="1" i="1">
                <a:effectLst>
                  <a:outerShdw blurRad="38100" dist="38100" dir="2700000" algn="tl">
                    <a:srgbClr val="000000"/>
                  </a:outerShdw>
                </a:effectLst>
                <a:latin typeface="Georgia" pitchFamily="18" charset="0"/>
              </a:rPr>
              <a:t> </a:t>
            </a:r>
            <a:r>
              <a:rPr lang="it-IT" sz="12800" b="1">
                <a:effectLst>
                  <a:outerShdw blurRad="38100" dist="38100" dir="2700000" algn="tl">
                    <a:srgbClr val="000000"/>
                  </a:outerShdw>
                </a:effectLst>
                <a:latin typeface="Georgia" pitchFamily="18" charset="0"/>
              </a:rPr>
              <a:t>(1302)</a:t>
            </a:r>
            <a:endParaRPr lang="it-IT" sz="7200">
              <a:solidFill>
                <a:schemeClr val="tx2"/>
              </a:solidFill>
              <a:latin typeface="Arial Rounded MT Bold" pitchFamily="34" charset="0"/>
            </a:endParaRPr>
          </a:p>
          <a:p>
            <a:pPr algn="l"/>
            <a:r>
              <a:rPr lang="it-IT" sz="8800">
                <a:solidFill>
                  <a:schemeClr val="tx1"/>
                </a:solidFill>
                <a:latin typeface="Arial Rounded MT Bold" pitchFamily="34" charset="0"/>
              </a:rPr>
              <a:t>Per imperativo della fede non possiamo che credere che vi è una sola Santa Chiesa Cattolica ed Apostolica, e noi fermamente la crediamo e professiamo con semplicità, e non c’è né salvezza né remissione dei peccati fuori di lei […] Essa rappresenta l’unico corpo mistico, il cui capo è Cristo, e (quello) di Cristo è Dio, e in esso c’è un solo Signore, una sola fede, un solo battesimo. Una sola infatti fu l’arca di Noè al tempo del diluvio, che prefigurava l’unica Chiesa; ed era stata costruita da un solo braccio, ebbe un solo timoniere e un solo comandante, ossia Noè […] Dunque la Chiesa sola e unica ha un solo corpo, un solo capo. </a:t>
            </a:r>
          </a:p>
          <a:p>
            <a:pPr algn="l"/>
            <a:r>
              <a:rPr lang="it-IT" sz="8800">
                <a:solidFill>
                  <a:schemeClr val="tx1"/>
                </a:solidFill>
                <a:latin typeface="Arial Rounded MT Bold" pitchFamily="34" charset="0"/>
              </a:rPr>
              <a:t>Le parole del vangelo ci insegnano che in questa Chiesa e nella sua potestà ci sono due spade, cioè la spirituale e la temporale […]. Ambedue sono a disposizione della Chiesa, la spada spirituale e quella materiale. Però quest’ultima dev’essere esercitata in favore della Chiesa, l’altra direttamente dalla Chiesa; la prima dal sacerdote, l’altra dalle mani dei re e dei soldati, ma agli ordini e sotto il controllo del sacerdote. Poi é necessario che una spada sia sotto l’altra e che l’autorità temporale sia soggetta a quella spirituale.</a:t>
            </a:r>
          </a:p>
        </p:txBody>
      </p:sp>
      <p:sp>
        <p:nvSpPr>
          <p:cNvPr id="6" name="Titolo 1">
            <a:extLst>
              <a:ext uri="{FF2B5EF4-FFF2-40B4-BE49-F238E27FC236}">
                <a16:creationId xmlns:a16="http://schemas.microsoft.com/office/drawing/2014/main" id="{5BFFC1F7-CFBF-4268-8E48-46551E7DE0DE}"/>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257307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BFFC1F7-CFBF-4268-8E48-46551E7DE0DE}"/>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pic>
        <p:nvPicPr>
          <p:cNvPr id="5" name="Immagine 4">
            <a:extLst>
              <a:ext uri="{FF2B5EF4-FFF2-40B4-BE49-F238E27FC236}">
                <a16:creationId xmlns:a16="http://schemas.microsoft.com/office/drawing/2014/main" id="{3D5BD741-78C4-4DBD-AB3D-C3D53807A8C1}"/>
              </a:ext>
            </a:extLst>
          </p:cNvPr>
          <p:cNvPicPr>
            <a:picLocks noChangeAspect="1"/>
          </p:cNvPicPr>
          <p:nvPr/>
        </p:nvPicPr>
        <p:blipFill>
          <a:blip r:embed="rId2"/>
          <a:stretch>
            <a:fillRect/>
          </a:stretch>
        </p:blipFill>
        <p:spPr>
          <a:xfrm>
            <a:off x="2159206" y="1081836"/>
            <a:ext cx="4825588" cy="5587524"/>
          </a:xfrm>
          <a:prstGeom prst="rect">
            <a:avLst/>
          </a:prstGeom>
        </p:spPr>
      </p:pic>
    </p:spTree>
    <p:extLst>
      <p:ext uri="{BB962C8B-B14F-4D97-AF65-F5344CB8AC3E}">
        <p14:creationId xmlns:p14="http://schemas.microsoft.com/office/powerpoint/2010/main" val="3635656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12968" cy="5400600"/>
          </a:xfrm>
        </p:spPr>
        <p:txBody>
          <a:bodyPr>
            <a:normAutofit fontScale="62500" lnSpcReduction="20000"/>
          </a:bodyPr>
          <a:lstStyle/>
          <a:p>
            <a:r>
              <a:rPr lang="it-IT" sz="5100" b="1">
                <a:effectLst>
                  <a:outerShdw blurRad="38100" dist="38100" dir="2700000" algn="tl">
                    <a:srgbClr val="000000"/>
                  </a:outerShdw>
                </a:effectLst>
                <a:latin typeface="Georgia" pitchFamily="18" charset="0"/>
              </a:rPr>
              <a:t>Il comune ‘consolare’ o ‘cavalleresco’</a:t>
            </a:r>
          </a:p>
          <a:p>
            <a:r>
              <a:rPr lang="it-IT" sz="5100" b="1">
                <a:effectLst>
                  <a:outerShdw blurRad="38100" dist="38100" dir="2700000" algn="tl">
                    <a:srgbClr val="000000"/>
                  </a:outerShdw>
                </a:effectLst>
                <a:latin typeface="Georgia" pitchFamily="18" charset="0"/>
              </a:rPr>
              <a:t> (XII secolo)</a:t>
            </a:r>
          </a:p>
          <a:p>
            <a:endParaRPr lang="it-IT" sz="5100">
              <a:solidFill>
                <a:schemeClr val="tx2"/>
              </a:solidFill>
              <a:latin typeface="Arial Rounded MT Bold" pitchFamily="34" charset="0"/>
            </a:endParaRPr>
          </a:p>
          <a:p>
            <a:pPr marL="571500" indent="-571500" algn="l">
              <a:buFont typeface="Wingdings" pitchFamily="2" charset="2"/>
              <a:buChar char="ü"/>
            </a:pPr>
            <a:r>
              <a:rPr lang="it-IT" sz="4000">
                <a:solidFill>
                  <a:schemeClr val="tx1"/>
                </a:solidFill>
                <a:latin typeface="Arial Rounded MT Bold" pitchFamily="34" charset="0"/>
              </a:rPr>
              <a:t>il collegio consolare: un’istituzione latente;</a:t>
            </a:r>
          </a:p>
          <a:p>
            <a:pPr marL="571500" indent="-571500" algn="l">
              <a:buFont typeface="Wingdings" pitchFamily="2" charset="2"/>
              <a:buChar char="ü"/>
            </a:pPr>
            <a:r>
              <a:rPr lang="it-IT" sz="4000">
                <a:solidFill>
                  <a:schemeClr val="tx1"/>
                </a:solidFill>
                <a:latin typeface="Arial Rounded MT Bold" pitchFamily="34" charset="0"/>
              </a:rPr>
              <a:t>il potere consolato: fisionomia pubblicistica e carattere laico (es.: la Compagna di Genova);</a:t>
            </a:r>
          </a:p>
          <a:p>
            <a:pPr marL="571500" indent="-571500" algn="l">
              <a:buFont typeface="Wingdings" pitchFamily="2" charset="2"/>
              <a:buChar char="ü"/>
            </a:pPr>
            <a:r>
              <a:rPr lang="it-IT" sz="4000">
                <a:solidFill>
                  <a:schemeClr val="tx1"/>
                </a:solidFill>
                <a:latin typeface="Arial Rounded MT Bold" pitchFamily="34" charset="0"/>
              </a:rPr>
              <a:t>istituzioni e società: una visione plurale (</a:t>
            </a:r>
            <a:r>
              <a:rPr lang="it-IT" sz="4000" i="1" err="1">
                <a:solidFill>
                  <a:schemeClr val="tx1"/>
                </a:solidFill>
                <a:latin typeface="Arial Rounded MT Bold" pitchFamily="34" charset="0"/>
              </a:rPr>
              <a:t>milites</a:t>
            </a:r>
            <a:r>
              <a:rPr lang="it-IT" sz="4000">
                <a:solidFill>
                  <a:schemeClr val="tx1"/>
                </a:solidFill>
                <a:latin typeface="Arial Rounded MT Bold" pitchFamily="34" charset="0"/>
              </a:rPr>
              <a:t>, mercanti, giudici e notai) e una varietà di esiti;</a:t>
            </a:r>
          </a:p>
          <a:p>
            <a:pPr marL="571500" indent="-571500" algn="l">
              <a:buFont typeface="Wingdings" pitchFamily="2" charset="2"/>
              <a:buChar char="ü"/>
            </a:pPr>
            <a:r>
              <a:rPr lang="it-IT" sz="4000">
                <a:solidFill>
                  <a:schemeClr val="tx1"/>
                </a:solidFill>
                <a:latin typeface="Arial Rounded MT Bold" pitchFamily="34" charset="0"/>
              </a:rPr>
              <a:t>la conquista del contado e lo sviluppo attivo della </a:t>
            </a:r>
            <a:r>
              <a:rPr lang="it-IT" sz="4000" i="1" err="1">
                <a:solidFill>
                  <a:schemeClr val="tx1"/>
                </a:solidFill>
                <a:latin typeface="Arial Rounded MT Bold" pitchFamily="34" charset="0"/>
              </a:rPr>
              <a:t>iurisdictio</a:t>
            </a:r>
            <a:r>
              <a:rPr lang="it-IT" sz="4000">
                <a:solidFill>
                  <a:schemeClr val="tx1"/>
                </a:solidFill>
                <a:latin typeface="Arial Rounded MT Bold" pitchFamily="34" charset="0"/>
              </a:rPr>
              <a:t>: la teoria politica della ‘</a:t>
            </a:r>
            <a:r>
              <a:rPr lang="it-IT" sz="4000" err="1">
                <a:solidFill>
                  <a:schemeClr val="tx1"/>
                </a:solidFill>
                <a:latin typeface="Arial Rounded MT Bold" pitchFamily="34" charset="0"/>
              </a:rPr>
              <a:t>comitatinanza</a:t>
            </a:r>
            <a:r>
              <a:rPr lang="it-IT" sz="4000">
                <a:solidFill>
                  <a:schemeClr val="tx1"/>
                </a:solidFill>
                <a:latin typeface="Arial Rounded MT Bold" pitchFamily="34" charset="0"/>
              </a:rPr>
              <a:t>’;</a:t>
            </a:r>
          </a:p>
          <a:p>
            <a:pPr marL="571500" indent="-571500" algn="l">
              <a:buFont typeface="Wingdings" pitchFamily="2" charset="2"/>
              <a:buChar char="ü"/>
            </a:pPr>
            <a:r>
              <a:rPr lang="it-IT" sz="4000">
                <a:solidFill>
                  <a:schemeClr val="tx1"/>
                </a:solidFill>
                <a:latin typeface="Arial Rounded MT Bold" pitchFamily="34" charset="0"/>
              </a:rPr>
              <a:t>la formazione di ‘leghe’ </a:t>
            </a:r>
            <a:r>
              <a:rPr lang="it-IT" sz="4000" err="1">
                <a:solidFill>
                  <a:schemeClr val="tx1"/>
                </a:solidFill>
                <a:latin typeface="Arial Rounded MT Bold" pitchFamily="34" charset="0"/>
              </a:rPr>
              <a:t>intercittadine</a:t>
            </a:r>
            <a:r>
              <a:rPr lang="it-IT" sz="4000">
                <a:solidFill>
                  <a:schemeClr val="tx1"/>
                </a:solidFill>
                <a:latin typeface="Arial Rounded MT Bold" pitchFamily="34" charset="0"/>
              </a:rPr>
              <a:t> e lo scontro con Federico Barbarossa.</a:t>
            </a:r>
          </a:p>
          <a:p>
            <a:pPr marL="571500" indent="-571500" algn="l">
              <a:buFont typeface="Wingdings" pitchFamily="2" charset="2"/>
              <a:buChar char="ü"/>
            </a:pPr>
            <a:endParaRPr lang="it-IT" sz="4000">
              <a:solidFill>
                <a:schemeClr val="tx2"/>
              </a:solidFill>
              <a:latin typeface="Arial Rounded MT Bold" pitchFamily="34" charset="0"/>
            </a:endParaRPr>
          </a:p>
          <a:p>
            <a:endParaRPr lang="it-IT">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94867D25-68B4-4FF3-A78B-A9332747D7E3}"/>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379718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93036" y="6021288"/>
            <a:ext cx="8483420" cy="836712"/>
          </a:xfrm>
        </p:spPr>
        <p:txBody>
          <a:bodyPr>
            <a:normAutofit/>
          </a:bodyPr>
          <a:lstStyle/>
          <a:p>
            <a:r>
              <a:rPr lang="it-IT" sz="1600" i="1">
                <a:solidFill>
                  <a:schemeClr val="tx1"/>
                </a:solidFill>
                <a:latin typeface="Arial Rounded MT Bold" pitchFamily="34" charset="0"/>
              </a:rPr>
              <a:t>Federico Barbarossa espugna Milano (1162)</a:t>
            </a:r>
            <a:r>
              <a:rPr lang="it-IT" sz="1600">
                <a:solidFill>
                  <a:schemeClr val="tx1"/>
                </a:solidFill>
                <a:latin typeface="Arial Rounded MT Bold" pitchFamily="34" charset="0"/>
              </a:rPr>
              <a:t>, fregio di Porta Romana,</a:t>
            </a:r>
          </a:p>
          <a:p>
            <a:r>
              <a:rPr lang="it-IT" sz="1600">
                <a:solidFill>
                  <a:schemeClr val="tx1"/>
                </a:solidFill>
                <a:latin typeface="Arial Rounded MT Bold" pitchFamily="34" charset="0"/>
              </a:rPr>
              <a:t> Milano, Musei del Castello sforzesco)</a:t>
            </a:r>
          </a:p>
        </p:txBody>
      </p:sp>
      <p:pic>
        <p:nvPicPr>
          <p:cNvPr id="4099" name="Picture 3" descr="C:\Users\Francesco\Desktop\Lezioni a.a 2014-2015\2011-12\ultime due lezioni\21 marzo\2 bis milano fregio porta romana (1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6588224" cy="4941168"/>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D3C45157-B38A-4A49-B6DA-72179ACB128A}"/>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2102703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08720"/>
            <a:ext cx="8712968" cy="5688632"/>
          </a:xfrm>
        </p:spPr>
        <p:txBody>
          <a:bodyPr>
            <a:normAutofit fontScale="32500" lnSpcReduction="20000"/>
          </a:bodyPr>
          <a:lstStyle/>
          <a:p>
            <a:r>
              <a:rPr lang="it-IT" sz="12800" b="1">
                <a:effectLst>
                  <a:outerShdw blurRad="38100" dist="38100" dir="2700000" algn="tl">
                    <a:srgbClr val="000000"/>
                  </a:outerShdw>
                </a:effectLst>
                <a:latin typeface="Georgia" pitchFamily="18" charset="0"/>
              </a:rPr>
              <a:t>La pace di Costanza (1183)</a:t>
            </a:r>
          </a:p>
          <a:p>
            <a:endParaRPr lang="it-IT" sz="7200">
              <a:solidFill>
                <a:schemeClr val="tx2"/>
              </a:solidFill>
              <a:latin typeface="Arial Rounded MT Bold" pitchFamily="34" charset="0"/>
            </a:endParaRPr>
          </a:p>
          <a:p>
            <a:r>
              <a:rPr lang="it-IT" sz="7200">
                <a:solidFill>
                  <a:schemeClr val="tx1"/>
                </a:solidFill>
                <a:latin typeface="Arial Rounded MT Bold" pitchFamily="34" charset="0"/>
              </a:rPr>
              <a:t>[PREAMBOLO]</a:t>
            </a:r>
          </a:p>
          <a:p>
            <a:pPr algn="l"/>
            <a:r>
              <a:rPr lang="it-IT" sz="7200">
                <a:solidFill>
                  <a:schemeClr val="tx1"/>
                </a:solidFill>
                <a:latin typeface="Arial Rounded MT Bold" pitchFamily="34" charset="0"/>
              </a:rPr>
              <a:t>Federico per divina clemenza Imperatore dei Romani Augusto … Sappiano tutti i fedeli dell’Impero presenti e futuri, che noi per consueta benignità della nostra grazia, aprendo il cuore della nostra innata pietà alla fede ed all’ossequio dei Lombardi, i quali s’erano levati contro di noi e dell’Impero, li abbiamo ricevuti nella nostra grazia colla Società loro ed i loro fautori; che noi clementi condoniamo loro tutte le offese e le colpe colle quali avevano provocata la nostra indignazione, e che, avuto riguardo ai servigi di leale affetto che noi speriamo da loro, giudichiamo di annoverarli tra i nostri diletti e fedeli sudditi.</a:t>
            </a:r>
          </a:p>
          <a:p>
            <a:pPr algn="l"/>
            <a:r>
              <a:rPr lang="it-IT" sz="7200">
                <a:solidFill>
                  <a:schemeClr val="tx1"/>
                </a:solidFill>
                <a:latin typeface="Arial Rounded MT Bold" pitchFamily="34" charset="0"/>
              </a:rPr>
              <a:t>Pertanto abbiamo comandato di sottoscrivere e di confermare col sigillo della nostra autorità la pace che nella presente pagina abbiamo loro benignamente accordata. Tale ne è il tenore.</a:t>
            </a:r>
          </a:p>
          <a:p>
            <a:pPr algn="l"/>
            <a:endParaRPr lang="it-IT" sz="7200">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DBF6A9C9-DDA7-4499-8EC4-83AC1302395A}"/>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1210714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08720"/>
            <a:ext cx="8712968" cy="5688632"/>
          </a:xfrm>
        </p:spPr>
        <p:txBody>
          <a:bodyPr>
            <a:normAutofit fontScale="25000" lnSpcReduction="20000"/>
          </a:bodyPr>
          <a:lstStyle/>
          <a:p>
            <a:endParaRPr lang="it-IT" sz="7200">
              <a:solidFill>
                <a:schemeClr val="tx2"/>
              </a:solidFill>
              <a:latin typeface="Arial Rounded MT Bold" pitchFamily="34" charset="0"/>
            </a:endParaRPr>
          </a:p>
          <a:p>
            <a:r>
              <a:rPr lang="it-IT" sz="7200">
                <a:solidFill>
                  <a:schemeClr val="tx1"/>
                </a:solidFill>
                <a:latin typeface="Arial Rounded MT Bold" pitchFamily="34" charset="0"/>
              </a:rPr>
              <a:t>[TESTO DEGLI ACCORDI]</a:t>
            </a:r>
          </a:p>
          <a:p>
            <a:pPr algn="l"/>
            <a:r>
              <a:rPr lang="it-IT" sz="8000">
                <a:solidFill>
                  <a:schemeClr val="tx1"/>
                </a:solidFill>
                <a:latin typeface="Arial Rounded MT Bold" pitchFamily="34" charset="0"/>
              </a:rPr>
              <a:t>Noi Federico imperatore dei Romani ed il nostro figlio Enrico re dei Romani concediamo a voi città, terre e persone della Lega le </a:t>
            </a:r>
            <a:r>
              <a:rPr lang="it-IT" sz="8000" err="1">
                <a:solidFill>
                  <a:schemeClr val="tx1"/>
                </a:solidFill>
                <a:latin typeface="Arial Rounded MT Bold" pitchFamily="34" charset="0"/>
              </a:rPr>
              <a:t>regalìe</a:t>
            </a:r>
            <a:r>
              <a:rPr lang="it-IT" sz="8000">
                <a:solidFill>
                  <a:schemeClr val="tx1"/>
                </a:solidFill>
                <a:latin typeface="Arial Rounded MT Bold" pitchFamily="34" charset="0"/>
              </a:rPr>
              <a:t> e le consuetudini vostre tanto in città che fuori… che nella città abbiate ogni cosa come avete avuto sin qui ed avete, fuori poi esercitiate senza nostra contraddizione tutte le consuetudini come avete sino ad oggi esercitate. Ciò sul fodro, sui boschi, sui pascoli, sui ponti, sulle acque e molini come usaste ab antico o fate ora nel formare esercito, nelle fortificazioni delle città, nella giurisdizione, così nelle cause criminali come pecuniarie entro e fuori, ed in tutte </a:t>
            </a:r>
            <a:r>
              <a:rPr lang="it-IT" sz="8000" err="1">
                <a:solidFill>
                  <a:schemeClr val="tx1"/>
                </a:solidFill>
                <a:latin typeface="Arial Rounded MT Bold" pitchFamily="34" charset="0"/>
              </a:rPr>
              <a:t>l’altre</a:t>
            </a:r>
            <a:r>
              <a:rPr lang="it-IT" sz="8000">
                <a:solidFill>
                  <a:schemeClr val="tx1"/>
                </a:solidFill>
                <a:latin typeface="Arial Rounded MT Bold" pitchFamily="34" charset="0"/>
              </a:rPr>
              <a:t> cose che appartengono agli utili delle città…</a:t>
            </a:r>
          </a:p>
          <a:p>
            <a:pPr algn="l"/>
            <a:r>
              <a:rPr lang="it-IT" sz="8000">
                <a:solidFill>
                  <a:schemeClr val="tx1"/>
                </a:solidFill>
                <a:latin typeface="Arial Rounded MT Bold" pitchFamily="34" charset="0"/>
              </a:rPr>
              <a:t>Sia lecito alle città di fortificarsi e fare </a:t>
            </a:r>
            <a:r>
              <a:rPr lang="it-IT" sz="8000" err="1">
                <a:solidFill>
                  <a:schemeClr val="tx1"/>
                </a:solidFill>
                <a:latin typeface="Arial Rounded MT Bold" pitchFamily="34" charset="0"/>
              </a:rPr>
              <a:t>fortilizii</a:t>
            </a:r>
            <a:r>
              <a:rPr lang="it-IT" sz="8000">
                <a:solidFill>
                  <a:schemeClr val="tx1"/>
                </a:solidFill>
                <a:latin typeface="Arial Rounded MT Bold" pitchFamily="34" charset="0"/>
              </a:rPr>
              <a:t> anche fuori.</a:t>
            </a:r>
          </a:p>
          <a:p>
            <a:pPr algn="l"/>
            <a:r>
              <a:rPr lang="it-IT" sz="8000">
                <a:solidFill>
                  <a:schemeClr val="tx1"/>
                </a:solidFill>
                <a:latin typeface="Arial Rounded MT Bold" pitchFamily="34" charset="0"/>
              </a:rPr>
              <a:t>E potranno conservare la Lega che ora hanno, e revocarla quando loro piaccia.</a:t>
            </a:r>
          </a:p>
          <a:p>
            <a:pPr algn="l"/>
            <a:r>
              <a:rPr lang="it-IT" sz="8000">
                <a:solidFill>
                  <a:schemeClr val="tx1"/>
                </a:solidFill>
                <a:latin typeface="Arial Rounded MT Bold" pitchFamily="34" charset="0"/>
              </a:rPr>
              <a:t>Quando noi entreremo in Lombardia quegli che sogliono e devono ci daranno nel tempo che sogliono e devono il consueto fodro reale, e ci riatteranno sufficientemente le vie, e ci appresteranno sufficiente vettovaglia in buona fede e senza frode per l’andata e il ritorno.</a:t>
            </a:r>
          </a:p>
          <a:p>
            <a:pPr algn="l"/>
            <a:r>
              <a:rPr lang="it-IT" sz="8000">
                <a:solidFill>
                  <a:schemeClr val="tx1"/>
                </a:solidFill>
                <a:latin typeface="Arial Rounded MT Bold" pitchFamily="34" charset="0"/>
              </a:rPr>
              <a:t>Richiedendolo noi o direttamente o per nostri </a:t>
            </a:r>
            <a:r>
              <a:rPr lang="it-IT" sz="8000" err="1">
                <a:solidFill>
                  <a:schemeClr val="tx1"/>
                </a:solidFill>
                <a:latin typeface="Arial Rounded MT Bold" pitchFamily="34" charset="0"/>
              </a:rPr>
              <a:t>nunzii</a:t>
            </a:r>
            <a:r>
              <a:rPr lang="it-IT" sz="8000">
                <a:solidFill>
                  <a:schemeClr val="tx1"/>
                </a:solidFill>
                <a:latin typeface="Arial Rounded MT Bold" pitchFamily="34" charset="0"/>
              </a:rPr>
              <a:t> ci rinnoveranno ogni dieci anni le fedeltà.</a:t>
            </a:r>
          </a:p>
          <a:p>
            <a:pPr algn="l"/>
            <a:endParaRPr lang="it-IT" sz="7200">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1784AD76-1006-4D4C-A238-0F365FCCAD12}"/>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2045512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93036" y="6021288"/>
            <a:ext cx="8483420" cy="836712"/>
          </a:xfrm>
        </p:spPr>
        <p:txBody>
          <a:bodyPr>
            <a:normAutofit/>
          </a:bodyPr>
          <a:lstStyle/>
          <a:p>
            <a:r>
              <a:rPr lang="it-IT" sz="1600">
                <a:solidFill>
                  <a:schemeClr val="tx1"/>
                </a:solidFill>
                <a:latin typeface="Arial Rounded MT Bold" pitchFamily="34" charset="0"/>
              </a:rPr>
              <a:t>Il carroccio, simbolo del comune (G. Villani, </a:t>
            </a:r>
            <a:r>
              <a:rPr lang="it-IT" sz="1600" i="1">
                <a:solidFill>
                  <a:schemeClr val="tx1"/>
                </a:solidFill>
                <a:latin typeface="Arial Rounded MT Bold" pitchFamily="34" charset="0"/>
              </a:rPr>
              <a:t>Cronaca</a:t>
            </a:r>
            <a:r>
              <a:rPr lang="it-IT" sz="1600">
                <a:solidFill>
                  <a:schemeClr val="tx1"/>
                </a:solidFill>
                <a:latin typeface="Arial Rounded MT Bold" pitchFamily="34" charset="0"/>
              </a:rPr>
              <a:t>, miniatura, metà XIV secolo)</a:t>
            </a:r>
          </a:p>
        </p:txBody>
      </p:sp>
      <p:pic>
        <p:nvPicPr>
          <p:cNvPr id="4098" name="Picture 2" descr="C:\Users\Francesco\Desktop\Lezioni a.a 2014-2015\2011-12\ultime due lezioni\Città e comuni\carrocc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7200800" cy="4811441"/>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34CBC7E0-F58F-4A12-96D7-F168BB6FE446}"/>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267532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12968" cy="5400600"/>
          </a:xfrm>
        </p:spPr>
        <p:txBody>
          <a:bodyPr>
            <a:normAutofit fontScale="70000" lnSpcReduction="20000"/>
          </a:bodyPr>
          <a:lstStyle/>
          <a:p>
            <a:r>
              <a:rPr lang="it-IT" sz="5100" b="1">
                <a:effectLst>
                  <a:outerShdw blurRad="38100" dist="38100" dir="2700000" algn="tl">
                    <a:srgbClr val="000000"/>
                  </a:outerShdw>
                </a:effectLst>
                <a:latin typeface="Georgia" pitchFamily="18" charset="0"/>
              </a:rPr>
              <a:t>Il comune podestarile </a:t>
            </a:r>
            <a:br>
              <a:rPr lang="it-IT" sz="5100" b="1">
                <a:effectLst>
                  <a:outerShdw blurRad="38100" dist="38100" dir="2700000" algn="tl">
                    <a:srgbClr val="000000"/>
                  </a:outerShdw>
                </a:effectLst>
                <a:latin typeface="Georgia" pitchFamily="18" charset="0"/>
              </a:rPr>
            </a:br>
            <a:r>
              <a:rPr lang="it-IT" sz="5100" b="1">
                <a:effectLst>
                  <a:outerShdw blurRad="38100" dist="38100" dir="2700000" algn="tl">
                    <a:srgbClr val="000000"/>
                  </a:outerShdw>
                </a:effectLst>
                <a:latin typeface="Georgia" pitchFamily="18" charset="0"/>
              </a:rPr>
              <a:t>(fine XII - XIII secolo)</a:t>
            </a:r>
          </a:p>
          <a:p>
            <a:endParaRPr lang="it-IT" sz="5100">
              <a:solidFill>
                <a:schemeClr val="tx2"/>
              </a:solidFill>
              <a:latin typeface="Arial Rounded MT Bold" pitchFamily="34" charset="0"/>
            </a:endParaRPr>
          </a:p>
          <a:p>
            <a:pPr marL="571500" indent="-571500" algn="l">
              <a:buFont typeface="Wingdings" pitchFamily="2" charset="2"/>
              <a:buChar char="ü"/>
            </a:pPr>
            <a:r>
              <a:rPr lang="it-IT" sz="4000">
                <a:solidFill>
                  <a:schemeClr val="tx1"/>
                </a:solidFill>
                <a:latin typeface="Arial Rounded MT Bold" pitchFamily="34" charset="0"/>
              </a:rPr>
              <a:t>l’integrazione dei ceti dirigenti cittadini;</a:t>
            </a:r>
          </a:p>
          <a:p>
            <a:pPr marL="571500" indent="-571500" algn="l">
              <a:buFont typeface="Wingdings" pitchFamily="2" charset="2"/>
              <a:buChar char="ü"/>
            </a:pPr>
            <a:r>
              <a:rPr lang="it-IT" sz="4000">
                <a:solidFill>
                  <a:schemeClr val="tx1"/>
                </a:solidFill>
                <a:latin typeface="Arial Rounded MT Bold" pitchFamily="34" charset="0"/>
              </a:rPr>
              <a:t>il governo del podestà: un sistema politico basato sul principio elettivo e sull’idoneità;</a:t>
            </a:r>
          </a:p>
          <a:p>
            <a:pPr marL="571500" indent="-571500" algn="l">
              <a:buFont typeface="Wingdings" pitchFamily="2" charset="2"/>
              <a:buChar char="ü"/>
            </a:pPr>
            <a:r>
              <a:rPr lang="it-IT" sz="4000">
                <a:solidFill>
                  <a:schemeClr val="tx1"/>
                </a:solidFill>
                <a:latin typeface="Arial Rounded MT Bold" pitchFamily="34" charset="0"/>
              </a:rPr>
              <a:t>una nuova cultura politica: il bene comune;</a:t>
            </a:r>
          </a:p>
          <a:p>
            <a:pPr marL="571500" indent="-571500" algn="l">
              <a:buFont typeface="Wingdings" pitchFamily="2" charset="2"/>
              <a:buChar char="ü"/>
            </a:pPr>
            <a:r>
              <a:rPr lang="it-IT" sz="4000">
                <a:solidFill>
                  <a:schemeClr val="tx1"/>
                </a:solidFill>
                <a:latin typeface="Arial Rounded MT Bold" pitchFamily="34" charset="0"/>
              </a:rPr>
              <a:t>la rivoluzione documentaria: la produzione e la conservazione di registri;</a:t>
            </a:r>
          </a:p>
          <a:p>
            <a:pPr marL="571500" indent="-571500" algn="l">
              <a:buFont typeface="Wingdings" pitchFamily="2" charset="2"/>
              <a:buChar char="ü"/>
            </a:pPr>
            <a:r>
              <a:rPr lang="it-IT" sz="4000">
                <a:solidFill>
                  <a:schemeClr val="tx1"/>
                </a:solidFill>
                <a:latin typeface="Arial Rounded MT Bold" pitchFamily="34" charset="0"/>
              </a:rPr>
              <a:t>il rapporto con la parola: l’</a:t>
            </a:r>
            <a:r>
              <a:rPr lang="it-IT" sz="4000" i="1">
                <a:solidFill>
                  <a:schemeClr val="tx1"/>
                </a:solidFill>
                <a:latin typeface="Arial Rounded MT Bold" pitchFamily="34" charset="0"/>
              </a:rPr>
              <a:t>ars</a:t>
            </a:r>
            <a:r>
              <a:rPr lang="it-IT" sz="4000">
                <a:solidFill>
                  <a:schemeClr val="tx1"/>
                </a:solidFill>
                <a:latin typeface="Arial Rounded MT Bold" pitchFamily="34" charset="0"/>
              </a:rPr>
              <a:t> </a:t>
            </a:r>
            <a:r>
              <a:rPr lang="it-IT" sz="4000" i="1" err="1">
                <a:solidFill>
                  <a:schemeClr val="tx1"/>
                </a:solidFill>
                <a:latin typeface="Arial Rounded MT Bold" pitchFamily="34" charset="0"/>
              </a:rPr>
              <a:t>concionandi</a:t>
            </a:r>
            <a:r>
              <a:rPr lang="it-IT" sz="4000">
                <a:solidFill>
                  <a:schemeClr val="tx1"/>
                </a:solidFill>
                <a:latin typeface="Arial Rounded MT Bold" pitchFamily="34" charset="0"/>
              </a:rPr>
              <a:t>;</a:t>
            </a:r>
          </a:p>
          <a:p>
            <a:pPr marL="571500" indent="-571500" algn="l">
              <a:buFont typeface="Wingdings" pitchFamily="2" charset="2"/>
              <a:buChar char="ü"/>
            </a:pPr>
            <a:r>
              <a:rPr lang="it-IT" sz="4000">
                <a:solidFill>
                  <a:schemeClr val="tx1"/>
                </a:solidFill>
                <a:latin typeface="Arial Rounded MT Bold" pitchFamily="34" charset="0"/>
              </a:rPr>
              <a:t>nuovi protagonisti di nuovi conflitti: le </a:t>
            </a:r>
            <a:r>
              <a:rPr lang="it-IT" sz="4000" i="1" err="1">
                <a:solidFill>
                  <a:schemeClr val="tx1"/>
                </a:solidFill>
                <a:latin typeface="Arial Rounded MT Bold" pitchFamily="34" charset="0"/>
              </a:rPr>
              <a:t>partes</a:t>
            </a:r>
            <a:r>
              <a:rPr lang="it-IT" sz="4000">
                <a:solidFill>
                  <a:schemeClr val="tx1"/>
                </a:solidFill>
                <a:latin typeface="Arial Rounded MT Bold" pitchFamily="34" charset="0"/>
              </a:rPr>
              <a:t>. </a:t>
            </a:r>
          </a:p>
          <a:p>
            <a:pPr marL="571500" indent="-571500" algn="l">
              <a:buFont typeface="Wingdings" pitchFamily="2" charset="2"/>
              <a:buChar char="ü"/>
            </a:pPr>
            <a:endParaRPr lang="it-IT" sz="4000">
              <a:solidFill>
                <a:schemeClr val="tx2"/>
              </a:solidFill>
              <a:latin typeface="Arial Rounded MT Bold" pitchFamily="34" charset="0"/>
            </a:endParaRPr>
          </a:p>
          <a:p>
            <a:endParaRPr lang="it-IT">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868141CC-8CE4-4C20-BD12-EC5B77414761}"/>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966110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3D6D680B-2785-4186-839F-196E18BA5ACA}"/>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pic>
        <p:nvPicPr>
          <p:cNvPr id="11" name="Immagine 10" descr="Immagine che contiene mappa&#10;&#10;Descrizione generata automaticamente">
            <a:extLst>
              <a:ext uri="{FF2B5EF4-FFF2-40B4-BE49-F238E27FC236}">
                <a16:creationId xmlns:a16="http://schemas.microsoft.com/office/drawing/2014/main" id="{258BA248-6D3F-4D2D-87BA-4FFCFC40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111250"/>
            <a:ext cx="5400600" cy="5564610"/>
          </a:xfrm>
          <a:prstGeom prst="rect">
            <a:avLst/>
          </a:prstGeom>
        </p:spPr>
      </p:pic>
    </p:spTree>
    <p:extLst>
      <p:ext uri="{BB962C8B-B14F-4D97-AF65-F5344CB8AC3E}">
        <p14:creationId xmlns:p14="http://schemas.microsoft.com/office/powerpoint/2010/main" val="339683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12968" cy="5400600"/>
          </a:xfrm>
        </p:spPr>
        <p:txBody>
          <a:bodyPr vert="horz" lIns="91440" tIns="45720" rIns="91440" bIns="45720" rtlCol="0" anchor="t">
            <a:normAutofit fontScale="62500" lnSpcReduction="20000"/>
          </a:bodyPr>
          <a:lstStyle/>
          <a:p>
            <a:r>
              <a:rPr lang="it-IT" sz="5100" b="1">
                <a:effectLst>
                  <a:outerShdw blurRad="38100" dist="38100" dir="2700000" algn="tl">
                    <a:srgbClr val="000000"/>
                  </a:outerShdw>
                </a:effectLst>
                <a:latin typeface="Georgia"/>
              </a:rPr>
              <a:t>Il comune popolare</a:t>
            </a:r>
            <a:br>
              <a:rPr lang="it-IT" sz="5100" b="1">
                <a:effectLst>
                  <a:outerShdw blurRad="38100" dist="38100" dir="2700000" algn="tl">
                    <a:srgbClr val="000000"/>
                  </a:outerShdw>
                </a:effectLst>
                <a:latin typeface="Georgia" pitchFamily="18" charset="0"/>
              </a:rPr>
            </a:br>
            <a:r>
              <a:rPr lang="it-IT" sz="5100" b="1">
                <a:effectLst>
                  <a:outerShdw blurRad="38100" dist="38100" dir="2700000" algn="tl">
                    <a:srgbClr val="000000"/>
                  </a:outerShdw>
                </a:effectLst>
                <a:latin typeface="Georgia"/>
              </a:rPr>
              <a:t>(seconda metà del XIII secolo)</a:t>
            </a:r>
          </a:p>
          <a:p>
            <a:endParaRPr lang="it-IT" sz="5100">
              <a:solidFill>
                <a:schemeClr val="tx2"/>
              </a:solidFill>
              <a:latin typeface="Arial Rounded MT Bold" pitchFamily="34" charset="0"/>
            </a:endParaRPr>
          </a:p>
          <a:p>
            <a:pPr marL="571500" indent="-571500" algn="l">
              <a:buFont typeface="Wingdings" pitchFamily="2" charset="2"/>
              <a:buChar char="ü"/>
            </a:pPr>
            <a:r>
              <a:rPr lang="it-IT" sz="4000">
                <a:solidFill>
                  <a:schemeClr val="tx1"/>
                </a:solidFill>
                <a:latin typeface="Arial Rounded MT Bold"/>
              </a:rPr>
              <a:t>la definizione politica di ‘popolo’;</a:t>
            </a:r>
          </a:p>
          <a:p>
            <a:pPr marL="571500" indent="-571500" algn="l">
              <a:buFont typeface="Wingdings" pitchFamily="2" charset="2"/>
              <a:buChar char="ü"/>
            </a:pPr>
            <a:r>
              <a:rPr lang="it-IT" sz="4000">
                <a:solidFill>
                  <a:schemeClr val="tx1"/>
                </a:solidFill>
                <a:latin typeface="Arial Rounded MT Bold"/>
              </a:rPr>
              <a:t>la genesi delle organizzazioni popolari: società armate di </a:t>
            </a:r>
            <a:r>
              <a:rPr lang="it-IT" sz="4000" i="1" err="1">
                <a:solidFill>
                  <a:schemeClr val="tx1"/>
                </a:solidFill>
                <a:latin typeface="Arial Rounded MT Bold"/>
              </a:rPr>
              <a:t>pedites</a:t>
            </a:r>
            <a:r>
              <a:rPr lang="it-IT" sz="4000" i="1">
                <a:solidFill>
                  <a:schemeClr val="tx1"/>
                </a:solidFill>
                <a:latin typeface="Arial Rounded MT Bold"/>
              </a:rPr>
              <a:t> </a:t>
            </a:r>
            <a:r>
              <a:rPr lang="it-IT" sz="4000">
                <a:solidFill>
                  <a:schemeClr val="tx1"/>
                </a:solidFill>
                <a:latin typeface="Arial Rounded MT Bold"/>
              </a:rPr>
              <a:t>e associazioni di mestieri (Arti)</a:t>
            </a:r>
          </a:p>
          <a:p>
            <a:pPr marL="571500" indent="-571500" algn="l">
              <a:buFont typeface="Wingdings" pitchFamily="2" charset="2"/>
              <a:buChar char="ü"/>
            </a:pPr>
            <a:r>
              <a:rPr lang="it-IT" sz="4000">
                <a:solidFill>
                  <a:schemeClr val="tx1"/>
                </a:solidFill>
                <a:latin typeface="Arial Rounded MT Bold"/>
              </a:rPr>
              <a:t>una costruzione dualistica del governo comunale</a:t>
            </a:r>
          </a:p>
          <a:p>
            <a:pPr marL="571500" indent="-571500" algn="l">
              <a:buFont typeface="Wingdings" pitchFamily="2" charset="2"/>
              <a:buChar char="ü"/>
            </a:pPr>
            <a:r>
              <a:rPr lang="it-IT" sz="4000">
                <a:solidFill>
                  <a:schemeClr val="tx1"/>
                </a:solidFill>
                <a:latin typeface="Arial Rounded MT Bold"/>
              </a:rPr>
              <a:t>la cultura del po</a:t>
            </a:r>
            <a:r>
              <a:rPr lang="it-IT" sz="4000">
                <a:solidFill>
                  <a:schemeClr val="tx1"/>
                </a:solidFill>
                <a:latin typeface="Arial Rounded MT Bold"/>
                <a:ea typeface="+mn-lt"/>
                <a:cs typeface="+mn-lt"/>
              </a:rPr>
              <a:t>p</a:t>
            </a:r>
            <a:r>
              <a:rPr lang="it-IT" sz="4000">
                <a:solidFill>
                  <a:schemeClr val="tx1"/>
                </a:solidFill>
                <a:latin typeface="Arial Rounded MT Bold"/>
              </a:rPr>
              <a:t>olo come ‘cultura delle istituzioni’: la coscienza dei meccanismi;</a:t>
            </a:r>
          </a:p>
          <a:p>
            <a:pPr marL="571500" indent="-571500" algn="l">
              <a:buFont typeface="Wingdings" pitchFamily="2" charset="2"/>
              <a:buChar char="ü"/>
            </a:pPr>
            <a:r>
              <a:rPr lang="it-IT" sz="4000">
                <a:solidFill>
                  <a:schemeClr val="tx1"/>
                </a:solidFill>
                <a:latin typeface="Arial Rounded MT Bold"/>
              </a:rPr>
              <a:t>intellettuali ‘integrati’: i notai;</a:t>
            </a:r>
          </a:p>
          <a:p>
            <a:pPr marL="571500" indent="-571500" algn="l">
              <a:buFont typeface="Wingdings" pitchFamily="2" charset="2"/>
              <a:buChar char="ü"/>
            </a:pPr>
            <a:r>
              <a:rPr lang="it-IT" sz="4000">
                <a:solidFill>
                  <a:schemeClr val="tx1"/>
                </a:solidFill>
                <a:latin typeface="Arial Rounded MT Bold"/>
              </a:rPr>
              <a:t>le leggi </a:t>
            </a:r>
            <a:r>
              <a:rPr lang="it-IT" sz="4000" err="1">
                <a:solidFill>
                  <a:schemeClr val="tx1"/>
                </a:solidFill>
                <a:latin typeface="Arial Rounded MT Bold"/>
              </a:rPr>
              <a:t>antimagnatizie</a:t>
            </a:r>
            <a:r>
              <a:rPr lang="it-IT" sz="4000">
                <a:solidFill>
                  <a:schemeClr val="tx1"/>
                </a:solidFill>
                <a:latin typeface="Arial Rounded MT Bold"/>
              </a:rPr>
              <a:t> nelle città maggiori: i casi di Bologna e Firenze.</a:t>
            </a:r>
          </a:p>
          <a:p>
            <a:endParaRPr lang="it-IT">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3D823278-F62F-4804-8B34-1378ECB7BC6F}"/>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410504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254644" y="6396726"/>
            <a:ext cx="7874577" cy="424096"/>
          </a:xfrm>
        </p:spPr>
        <p:txBody>
          <a:bodyPr>
            <a:normAutofit/>
          </a:bodyPr>
          <a:lstStyle/>
          <a:p>
            <a:pPr algn="l"/>
            <a:r>
              <a:rPr lang="it-IT" sz="1600" dirty="0">
                <a:solidFill>
                  <a:schemeClr val="tx1"/>
                </a:solidFill>
                <a:latin typeface="Arial Rounded MT Bold" pitchFamily="34" charset="0"/>
              </a:rPr>
              <a:t>Urbano II consacra la nuova chiesa abbaziale di Cluny (1095)</a:t>
            </a:r>
          </a:p>
        </p:txBody>
      </p:sp>
      <p:pic>
        <p:nvPicPr>
          <p:cNvPr id="6146" name="Picture 2" descr="C:\Users\Francesco\Desktop\Lezioni a.a 2014-2015\2011-12\secoli centrali\universalismi\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644" y="1185506"/>
            <a:ext cx="6480720" cy="5211220"/>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42F04DDB-A436-42ED-B133-7A1981054D9F}"/>
              </a:ext>
            </a:extLst>
          </p:cNvPr>
          <p:cNvSpPr txBox="1">
            <a:spLocks/>
          </p:cNvSpPr>
          <p:nvPr/>
        </p:nvSpPr>
        <p:spPr>
          <a:xfrm>
            <a:off x="1282780" y="249226"/>
            <a:ext cx="6480720" cy="792089"/>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a:spcBef>
                <a:spcPct val="0"/>
              </a:spcBef>
              <a:defRPr/>
            </a:pPr>
            <a:r>
              <a:rPr lang="it-IT" sz="2800" dirty="0">
                <a:solidFill>
                  <a:schemeClr val="tx2"/>
                </a:solidFill>
                <a:latin typeface="Arial Rounded MT Bold" pitchFamily="34" charset="0"/>
                <a:ea typeface="+mn-ea"/>
                <a:cs typeface="+mn-cs"/>
              </a:rPr>
              <a:t>Chiese, monasteri religiosità</a:t>
            </a:r>
            <a:endParaRPr kumimoji="0" lang="it-IT" sz="2700" b="0" i="0" u="none" strike="noStrike" kern="1200" cap="none" spc="0" normalizeH="0" baseline="0" noProof="0" dirty="0">
              <a:ln>
                <a:noFill/>
              </a:ln>
              <a:solidFill>
                <a:schemeClr val="tx2"/>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3582293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12968" cy="5400600"/>
          </a:xfrm>
        </p:spPr>
        <p:txBody>
          <a:bodyPr vert="horz" lIns="91440" tIns="45720" rIns="91440" bIns="45720" rtlCol="0" anchor="t">
            <a:noAutofit/>
          </a:bodyPr>
          <a:lstStyle/>
          <a:p>
            <a:pPr algn="l"/>
            <a:r>
              <a:rPr lang="it-IT" sz="1800">
                <a:solidFill>
                  <a:schemeClr val="tx1"/>
                </a:solidFill>
                <a:latin typeface="Arial Rounded MT Bold"/>
              </a:rPr>
              <a:t>Una riunione del Consiglio dei Cento di Firenze  (19 giugno 1301)</a:t>
            </a:r>
          </a:p>
          <a:p>
            <a:pPr algn="l"/>
            <a:endParaRPr lang="it-IT" sz="1800">
              <a:solidFill>
                <a:schemeClr val="tx1"/>
              </a:solidFill>
              <a:latin typeface="Arial Rounded MT Bold"/>
            </a:endParaRPr>
          </a:p>
          <a:p>
            <a:pPr algn="l"/>
            <a:r>
              <a:rPr lang="it-IT" sz="1800">
                <a:solidFill>
                  <a:schemeClr val="tx1"/>
                </a:solidFill>
                <a:latin typeface="Arial Rounded MT Bold"/>
              </a:rPr>
              <a:t>Nel Consiglio dei Cento uomini il capitano mise in discussione i seguenti punti alla presenza dei priori e del gonfaloniere:</a:t>
            </a:r>
          </a:p>
          <a:p>
            <a:pPr algn="l"/>
            <a:r>
              <a:rPr lang="it-IT" sz="1800">
                <a:solidFill>
                  <a:schemeClr val="tx1"/>
                </a:solidFill>
                <a:latin typeface="Arial Rounded MT Bold"/>
              </a:rPr>
              <a:t>Che si presti al papa il servizio di cento cavalieri per il tempo che riterrà opportuno ai priori e al gonfaloniere presenti;</a:t>
            </a:r>
          </a:p>
          <a:p>
            <a:pPr algn="l"/>
            <a:r>
              <a:rPr lang="it-IT" sz="1800">
                <a:solidFill>
                  <a:schemeClr val="tx1"/>
                </a:solidFill>
                <a:latin typeface="Arial Rounded MT Bold"/>
              </a:rPr>
              <a:t>Che questo servizio continui ad essere prestato da Neri de’ </a:t>
            </a:r>
            <a:r>
              <a:rPr lang="it-IT" sz="1800" err="1">
                <a:solidFill>
                  <a:schemeClr val="tx1"/>
                </a:solidFill>
                <a:latin typeface="Arial Rounded MT Bold"/>
              </a:rPr>
              <a:t>Giandonati</a:t>
            </a:r>
            <a:r>
              <a:rPr lang="it-IT" sz="1800">
                <a:solidFill>
                  <a:schemeClr val="tx1"/>
                </a:solidFill>
                <a:latin typeface="Arial Rounded MT Bold"/>
              </a:rPr>
              <a:t>, capitano di detti cavalieri […] allo stipendio solito, a condizione che detto servizio non duri oltre il 1° settembre e che detto denaro sia versato alla persona indicata dai priori e dal gonfaloniere […].</a:t>
            </a:r>
          </a:p>
          <a:p>
            <a:pPr algn="l"/>
            <a:r>
              <a:rPr lang="it-IT" sz="1800">
                <a:solidFill>
                  <a:schemeClr val="tx1"/>
                </a:solidFill>
                <a:latin typeface="Arial Rounded MT Bold"/>
              </a:rPr>
              <a:t>Il signor Guidotto de’ </a:t>
            </a:r>
            <a:r>
              <a:rPr lang="it-IT" sz="1800" err="1">
                <a:solidFill>
                  <a:schemeClr val="tx1"/>
                </a:solidFill>
                <a:latin typeface="Arial Rounded MT Bold"/>
              </a:rPr>
              <a:t>Canigiani</a:t>
            </a:r>
            <a:r>
              <a:rPr lang="it-IT" sz="1800">
                <a:solidFill>
                  <a:schemeClr val="tx1"/>
                </a:solidFill>
                <a:latin typeface="Arial Rounded MT Bold"/>
              </a:rPr>
              <a:t>, giudice, propose di approvare i predetti punti.</a:t>
            </a:r>
          </a:p>
          <a:p>
            <a:pPr algn="l"/>
            <a:r>
              <a:rPr lang="it-IT" sz="1800">
                <a:solidFill>
                  <a:schemeClr val="tx1"/>
                </a:solidFill>
                <a:latin typeface="Arial Rounded MT Bold"/>
              </a:rPr>
              <a:t>Dante Alighieri propose che non si deliberasse sul servizio al papa; in merito al secondo punto propose di approvarlo così come sopra indicato.</a:t>
            </a:r>
          </a:p>
          <a:p>
            <a:pPr algn="l"/>
            <a:r>
              <a:rPr lang="it-IT" sz="1800">
                <a:solidFill>
                  <a:schemeClr val="tx1"/>
                </a:solidFill>
                <a:latin typeface="Arial Rounded MT Bold"/>
              </a:rPr>
              <a:t>Fatta la votazione per bossoli e ballotte, risultarono 49 voti a favore, 32 contrari per il primo punto, mentre 80 a favore e 1 contrario per il secondo punto.</a:t>
            </a:r>
          </a:p>
          <a:p>
            <a:pPr algn="l"/>
            <a:r>
              <a:rPr lang="it-IT" sz="1800">
                <a:solidFill>
                  <a:schemeClr val="tx1"/>
                </a:solidFill>
                <a:latin typeface="Arial Rounded MT Bold"/>
              </a:rPr>
              <a:t>(Archivio del Comune di Firenze, </a:t>
            </a:r>
            <a:r>
              <a:rPr lang="it-IT" sz="1800" i="1">
                <a:solidFill>
                  <a:schemeClr val="tx1"/>
                </a:solidFill>
                <a:latin typeface="Arial Rounded MT Bold"/>
              </a:rPr>
              <a:t>Liber </a:t>
            </a:r>
            <a:r>
              <a:rPr lang="it-IT" sz="1800" i="1" err="1">
                <a:solidFill>
                  <a:schemeClr val="tx1"/>
                </a:solidFill>
                <a:latin typeface="Arial Rounded MT Bold"/>
              </a:rPr>
              <a:t>fabarum</a:t>
            </a:r>
            <a:r>
              <a:rPr lang="it-IT" sz="1800">
                <a:solidFill>
                  <a:schemeClr val="tx1"/>
                </a:solidFill>
                <a:latin typeface="Arial Rounded MT Bold"/>
              </a:rPr>
              <a:t>, vol. 5)</a:t>
            </a:r>
          </a:p>
          <a:p>
            <a:endParaRPr lang="it-IT" sz="1000">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3D823278-F62F-4804-8B34-1378ECB7BC6F}"/>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Le città comunali italiane (secoli XII-XII)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1382218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3D823278-F62F-4804-8B34-1378ECB7BC6F}"/>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a:rPr>
              <a:t>L’Italia meridionale normanna, sveva e angioina (secoli XI-XIII)</a:t>
            </a:r>
            <a:endParaRPr lang="it-IT" sz="2400" dirty="0">
              <a:solidFill>
                <a:schemeClr val="tx1"/>
              </a:solidFill>
              <a:latin typeface="Arial Rounded MT Bold"/>
            </a:endParaRPr>
          </a:p>
        </p:txBody>
      </p:sp>
      <p:pic>
        <p:nvPicPr>
          <p:cNvPr id="4" name="Immagine 4" descr="Immagine che contiene edificio, esterni, erba, cielo&#10;&#10;Descrizione generata automaticamente">
            <a:extLst>
              <a:ext uri="{FF2B5EF4-FFF2-40B4-BE49-F238E27FC236}">
                <a16:creationId xmlns:a16="http://schemas.microsoft.com/office/drawing/2014/main" id="{F7F8B05F-4878-4B3F-A666-699D59E159CB}"/>
              </a:ext>
            </a:extLst>
          </p:cNvPr>
          <p:cNvPicPr>
            <a:picLocks noChangeAspect="1"/>
          </p:cNvPicPr>
          <p:nvPr/>
        </p:nvPicPr>
        <p:blipFill>
          <a:blip r:embed="rId2"/>
          <a:stretch>
            <a:fillRect/>
          </a:stretch>
        </p:blipFill>
        <p:spPr>
          <a:xfrm>
            <a:off x="1692876" y="1709061"/>
            <a:ext cx="5961993" cy="4371321"/>
          </a:xfrm>
          <a:prstGeom prst="rect">
            <a:avLst/>
          </a:prstGeom>
        </p:spPr>
      </p:pic>
    </p:spTree>
    <p:extLst>
      <p:ext uri="{BB962C8B-B14F-4D97-AF65-F5344CB8AC3E}">
        <p14:creationId xmlns:p14="http://schemas.microsoft.com/office/powerpoint/2010/main" val="516502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3D823278-F62F-4804-8B34-1378ECB7BC6F}"/>
              </a:ext>
            </a:extLst>
          </p:cNvPr>
          <p:cNvSpPr txBox="1">
            <a:spLocks/>
          </p:cNvSpPr>
          <p:nvPr/>
        </p:nvSpPr>
        <p:spPr>
          <a:xfrm>
            <a:off x="215516"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L’Italia meridionale normanna, sveva e angioina (secoli XI-XII)</a:t>
            </a:r>
            <a:endParaRPr lang="it-IT" sz="2400">
              <a:solidFill>
                <a:schemeClr val="tx1"/>
              </a:solidFill>
              <a:latin typeface="Arial Rounded MT Bold" pitchFamily="34" charset="0"/>
            </a:endParaRPr>
          </a:p>
        </p:txBody>
      </p:sp>
      <p:sp>
        <p:nvSpPr>
          <p:cNvPr id="7" name="Sottotitolo 2">
            <a:extLst>
              <a:ext uri="{FF2B5EF4-FFF2-40B4-BE49-F238E27FC236}">
                <a16:creationId xmlns:a16="http://schemas.microsoft.com/office/drawing/2014/main" id="{CE1EE427-272C-4A2C-8347-6026FF1012D3}"/>
              </a:ext>
            </a:extLst>
          </p:cNvPr>
          <p:cNvSpPr>
            <a:spLocks noGrp="1"/>
          </p:cNvSpPr>
          <p:nvPr>
            <p:ph type="subTitle" idx="1"/>
          </p:nvPr>
        </p:nvSpPr>
        <p:spPr>
          <a:xfrm>
            <a:off x="179512" y="1196752"/>
            <a:ext cx="8712968" cy="5400600"/>
          </a:xfrm>
        </p:spPr>
        <p:txBody>
          <a:bodyPr>
            <a:normAutofit fontScale="70000" lnSpcReduction="20000"/>
          </a:bodyPr>
          <a:lstStyle/>
          <a:p>
            <a:r>
              <a:rPr lang="it-IT" sz="4600" b="1">
                <a:effectLst>
                  <a:outerShdw blurRad="38100" dist="38100" dir="2700000" algn="tl">
                    <a:srgbClr val="000000"/>
                  </a:outerShdw>
                </a:effectLst>
                <a:latin typeface="Georgia" pitchFamily="18" charset="0"/>
              </a:rPr>
              <a:t>Il contesto europeo: </a:t>
            </a:r>
          </a:p>
          <a:p>
            <a:r>
              <a:rPr lang="it-IT" sz="4600" b="1">
                <a:effectLst>
                  <a:outerShdw blurRad="38100" dist="38100" dir="2700000" algn="tl">
                    <a:srgbClr val="000000"/>
                  </a:outerShdw>
                </a:effectLst>
                <a:latin typeface="Georgia" pitchFamily="18" charset="0"/>
              </a:rPr>
              <a:t>la costruzione delle monarchie «feudali» (XI-XII secolo)</a:t>
            </a:r>
          </a:p>
          <a:p>
            <a:pPr marL="571500" indent="-571500" algn="l">
              <a:buFont typeface="Wingdings" pitchFamily="2" charset="2"/>
              <a:buChar char="ü"/>
            </a:pPr>
            <a:endParaRPr lang="it-IT" sz="4000">
              <a:solidFill>
                <a:schemeClr val="tx2"/>
              </a:solidFill>
              <a:latin typeface="Arial Rounded MT Bold" pitchFamily="34" charset="0"/>
            </a:endParaRPr>
          </a:p>
          <a:p>
            <a:pPr marL="571500" indent="-571500" algn="l">
              <a:buFont typeface="Wingdings" pitchFamily="2" charset="2"/>
              <a:buChar char="q"/>
            </a:pPr>
            <a:r>
              <a:rPr lang="it-IT" sz="4000">
                <a:solidFill>
                  <a:schemeClr val="tx1"/>
                </a:solidFill>
                <a:latin typeface="Arial Rounded MT Bold" pitchFamily="34" charset="0"/>
              </a:rPr>
              <a:t>uso politico dei rapporti feudali; </a:t>
            </a:r>
          </a:p>
          <a:p>
            <a:pPr marL="571500" indent="-571500" algn="l">
              <a:buFont typeface="Wingdings" pitchFamily="2" charset="2"/>
              <a:buChar char="q"/>
            </a:pPr>
            <a:r>
              <a:rPr lang="it-IT" sz="4000">
                <a:solidFill>
                  <a:schemeClr val="tx1"/>
                </a:solidFill>
                <a:latin typeface="Arial Rounded MT Bold" pitchFamily="34" charset="0"/>
              </a:rPr>
              <a:t>rilevanza del demanio regio;</a:t>
            </a:r>
          </a:p>
          <a:p>
            <a:pPr marL="571500" indent="-571500" algn="l">
              <a:buFont typeface="Wingdings" pitchFamily="2" charset="2"/>
              <a:buChar char="q"/>
            </a:pPr>
            <a:r>
              <a:rPr lang="it-IT" sz="4000">
                <a:solidFill>
                  <a:schemeClr val="tx1"/>
                </a:solidFill>
                <a:latin typeface="Arial Rounded MT Bold" pitchFamily="34" charset="0"/>
              </a:rPr>
              <a:t>sacralizzazione della figura del re;</a:t>
            </a:r>
          </a:p>
          <a:p>
            <a:pPr marL="571500" indent="-571500" algn="l">
              <a:buFont typeface="Wingdings" pitchFamily="2" charset="2"/>
              <a:buChar char="q"/>
            </a:pPr>
            <a:r>
              <a:rPr lang="it-IT" sz="4000">
                <a:solidFill>
                  <a:schemeClr val="tx1"/>
                </a:solidFill>
                <a:latin typeface="Arial Rounded MT Bold" pitchFamily="34" charset="0"/>
              </a:rPr>
              <a:t>diffusione delle pratiche amministrative.</a:t>
            </a:r>
          </a:p>
          <a:p>
            <a:pPr algn="l"/>
            <a:r>
              <a:rPr lang="it-IT" sz="4000">
                <a:solidFill>
                  <a:schemeClr val="tx1"/>
                </a:solidFill>
                <a:latin typeface="Arial Rounded MT Bold" pitchFamily="34" charset="0"/>
              </a:rPr>
              <a:t>Gli esiti in Europa:</a:t>
            </a:r>
          </a:p>
          <a:p>
            <a:pPr marL="571500" indent="-571500" algn="l">
              <a:buFont typeface="Wingdings" pitchFamily="2" charset="2"/>
              <a:buChar char="ü"/>
            </a:pPr>
            <a:r>
              <a:rPr lang="it-IT" sz="4000">
                <a:solidFill>
                  <a:schemeClr val="tx1"/>
                </a:solidFill>
                <a:latin typeface="Arial Rounded MT Bold" pitchFamily="34" charset="0"/>
              </a:rPr>
              <a:t>Francia capetingia;</a:t>
            </a:r>
          </a:p>
          <a:p>
            <a:pPr marL="571500" indent="-571500" algn="l">
              <a:buFont typeface="Wingdings" pitchFamily="2" charset="2"/>
              <a:buChar char="ü"/>
            </a:pPr>
            <a:r>
              <a:rPr lang="it-IT" sz="4000">
                <a:solidFill>
                  <a:schemeClr val="tx1"/>
                </a:solidFill>
                <a:latin typeface="Arial Rounded MT Bold" pitchFamily="34" charset="0"/>
              </a:rPr>
              <a:t>Inghilterra normanna e dei Plantageneti; </a:t>
            </a:r>
          </a:p>
          <a:p>
            <a:pPr marL="571500" indent="-571500" algn="l">
              <a:buFont typeface="Wingdings" pitchFamily="2" charset="2"/>
              <a:buChar char="ü"/>
            </a:pPr>
            <a:r>
              <a:rPr lang="it-IT" sz="4000">
                <a:solidFill>
                  <a:schemeClr val="tx1"/>
                </a:solidFill>
                <a:latin typeface="Arial Rounded MT Bold" pitchFamily="34" charset="0"/>
              </a:rPr>
              <a:t>i maggiori regni iberici: Castiglia e Aragona. </a:t>
            </a:r>
          </a:p>
          <a:p>
            <a:endParaRPr lang="it-IT">
              <a:solidFill>
                <a:schemeClr val="tx2"/>
              </a:solidFill>
              <a:latin typeface="Arial Rounded MT Bold" pitchFamily="34" charset="0"/>
            </a:endParaRPr>
          </a:p>
        </p:txBody>
      </p:sp>
    </p:spTree>
    <p:extLst>
      <p:ext uri="{BB962C8B-B14F-4D97-AF65-F5344CB8AC3E}">
        <p14:creationId xmlns:p14="http://schemas.microsoft.com/office/powerpoint/2010/main" val="2659669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599BFC7-0304-4B56-ACC8-1BCEC85544F9}"/>
              </a:ext>
            </a:extLst>
          </p:cNvPr>
          <p:cNvPicPr>
            <a:picLocks noChangeAspect="1"/>
          </p:cNvPicPr>
          <p:nvPr/>
        </p:nvPicPr>
        <p:blipFill>
          <a:blip r:embed="rId2"/>
          <a:stretch>
            <a:fillRect/>
          </a:stretch>
        </p:blipFill>
        <p:spPr>
          <a:xfrm>
            <a:off x="158113" y="254774"/>
            <a:ext cx="8827773" cy="755970"/>
          </a:xfrm>
          <a:prstGeom prst="rect">
            <a:avLst/>
          </a:prstGeom>
        </p:spPr>
      </p:pic>
      <p:pic>
        <p:nvPicPr>
          <p:cNvPr id="9" name="Immagine 8">
            <a:extLst>
              <a:ext uri="{FF2B5EF4-FFF2-40B4-BE49-F238E27FC236}">
                <a16:creationId xmlns:a16="http://schemas.microsoft.com/office/drawing/2014/main" id="{82336AF4-4654-42AD-9487-EE0869E1A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609" y="1196752"/>
            <a:ext cx="3793787" cy="5223753"/>
          </a:xfrm>
          <a:prstGeom prst="rect">
            <a:avLst/>
          </a:prstGeom>
        </p:spPr>
      </p:pic>
      <p:pic>
        <p:nvPicPr>
          <p:cNvPr id="10" name="Immagine 9">
            <a:extLst>
              <a:ext uri="{FF2B5EF4-FFF2-40B4-BE49-F238E27FC236}">
                <a16:creationId xmlns:a16="http://schemas.microsoft.com/office/drawing/2014/main" id="{3C2D6B7C-54A7-4ABA-BDB9-EE24F9FA0D58}"/>
              </a:ext>
            </a:extLst>
          </p:cNvPr>
          <p:cNvPicPr>
            <a:picLocks noChangeAspect="1"/>
          </p:cNvPicPr>
          <p:nvPr/>
        </p:nvPicPr>
        <p:blipFill>
          <a:blip r:embed="rId4"/>
          <a:stretch>
            <a:fillRect/>
          </a:stretch>
        </p:blipFill>
        <p:spPr>
          <a:xfrm>
            <a:off x="158113" y="1844824"/>
            <a:ext cx="4810251" cy="3960440"/>
          </a:xfrm>
          <a:prstGeom prst="rect">
            <a:avLst/>
          </a:prstGeom>
        </p:spPr>
      </p:pic>
    </p:spTree>
    <p:extLst>
      <p:ext uri="{BB962C8B-B14F-4D97-AF65-F5344CB8AC3E}">
        <p14:creationId xmlns:p14="http://schemas.microsoft.com/office/powerpoint/2010/main" val="2281966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599BFC7-0304-4B56-ACC8-1BCEC85544F9}"/>
              </a:ext>
            </a:extLst>
          </p:cNvPr>
          <p:cNvPicPr>
            <a:picLocks noChangeAspect="1"/>
          </p:cNvPicPr>
          <p:nvPr/>
        </p:nvPicPr>
        <p:blipFill>
          <a:blip r:embed="rId2"/>
          <a:stretch>
            <a:fillRect/>
          </a:stretch>
        </p:blipFill>
        <p:spPr>
          <a:xfrm>
            <a:off x="158113" y="254774"/>
            <a:ext cx="8827773" cy="755970"/>
          </a:xfrm>
          <a:prstGeom prst="rect">
            <a:avLst/>
          </a:prstGeom>
        </p:spPr>
      </p:pic>
      <p:pic>
        <p:nvPicPr>
          <p:cNvPr id="2" name="Immagine 1">
            <a:extLst>
              <a:ext uri="{FF2B5EF4-FFF2-40B4-BE49-F238E27FC236}">
                <a16:creationId xmlns:a16="http://schemas.microsoft.com/office/drawing/2014/main" id="{5F7FD81E-5F2B-4B2C-BA41-6AF88494B719}"/>
              </a:ext>
            </a:extLst>
          </p:cNvPr>
          <p:cNvPicPr>
            <a:picLocks noChangeAspect="1"/>
          </p:cNvPicPr>
          <p:nvPr/>
        </p:nvPicPr>
        <p:blipFill>
          <a:blip r:embed="rId3"/>
          <a:stretch>
            <a:fillRect/>
          </a:stretch>
        </p:blipFill>
        <p:spPr>
          <a:xfrm>
            <a:off x="1259704" y="1104533"/>
            <a:ext cx="6624592" cy="5747807"/>
          </a:xfrm>
          <a:prstGeom prst="rect">
            <a:avLst/>
          </a:prstGeom>
        </p:spPr>
      </p:pic>
    </p:spTree>
    <p:extLst>
      <p:ext uri="{BB962C8B-B14F-4D97-AF65-F5344CB8AC3E}">
        <p14:creationId xmlns:p14="http://schemas.microsoft.com/office/powerpoint/2010/main" val="1918322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499992" y="5949280"/>
            <a:ext cx="4536503" cy="648072"/>
          </a:xfrm>
        </p:spPr>
        <p:txBody>
          <a:bodyPr>
            <a:normAutofit/>
          </a:bodyPr>
          <a:lstStyle/>
          <a:p>
            <a:pPr algn="l"/>
            <a:r>
              <a:rPr lang="it-IT" sz="1600" i="1">
                <a:solidFill>
                  <a:schemeClr val="tx1"/>
                </a:solidFill>
                <a:latin typeface="Arial Rounded MT Bold" pitchFamily="34" charset="0"/>
              </a:rPr>
              <a:t>Incoronazione di Ruggero II</a:t>
            </a:r>
            <a:r>
              <a:rPr lang="it-IT" sz="1600">
                <a:solidFill>
                  <a:schemeClr val="tx1"/>
                </a:solidFill>
                <a:latin typeface="Arial Rounded MT Bold" pitchFamily="34" charset="0"/>
              </a:rPr>
              <a:t>, Duomo di Monreale, mosaici nell’abside (</a:t>
            </a:r>
            <a:r>
              <a:rPr lang="it-IT" sz="1600" err="1">
                <a:solidFill>
                  <a:schemeClr val="tx1"/>
                </a:solidFill>
                <a:latin typeface="Arial Rounded MT Bold" pitchFamily="34" charset="0"/>
              </a:rPr>
              <a:t>partic</a:t>
            </a:r>
            <a:r>
              <a:rPr lang="it-IT" sz="1600">
                <a:solidFill>
                  <a:schemeClr val="tx1"/>
                </a:solidFill>
                <a:latin typeface="Arial Rounded MT Bold" pitchFamily="34" charset="0"/>
              </a:rPr>
              <a:t>.)</a:t>
            </a:r>
          </a:p>
        </p:txBody>
      </p:sp>
      <p:pic>
        <p:nvPicPr>
          <p:cNvPr id="16386" name="Picture 2" descr="http://www.realecasadisvevia.it/kr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5"/>
            <a:ext cx="4104456" cy="569063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95DD5E85-78AA-4D03-BB11-96777853DA0C}"/>
              </a:ext>
            </a:extLst>
          </p:cNvPr>
          <p:cNvPicPr>
            <a:picLocks noChangeAspect="1"/>
          </p:cNvPicPr>
          <p:nvPr/>
        </p:nvPicPr>
        <p:blipFill>
          <a:blip r:embed="rId3"/>
          <a:stretch>
            <a:fillRect/>
          </a:stretch>
        </p:blipFill>
        <p:spPr>
          <a:xfrm>
            <a:off x="158113" y="254774"/>
            <a:ext cx="8827773" cy="755970"/>
          </a:xfrm>
          <a:prstGeom prst="rect">
            <a:avLst/>
          </a:prstGeom>
        </p:spPr>
      </p:pic>
      <p:sp>
        <p:nvSpPr>
          <p:cNvPr id="2" name="CasellaDiTesto 1">
            <a:extLst>
              <a:ext uri="{FF2B5EF4-FFF2-40B4-BE49-F238E27FC236}">
                <a16:creationId xmlns:a16="http://schemas.microsoft.com/office/drawing/2014/main" id="{CA5E10CA-0417-4676-98FF-3DCBE0D1C0D8}"/>
              </a:ext>
            </a:extLst>
          </p:cNvPr>
          <p:cNvSpPr txBox="1"/>
          <p:nvPr/>
        </p:nvSpPr>
        <p:spPr>
          <a:xfrm>
            <a:off x="4788024" y="1772816"/>
            <a:ext cx="3672408" cy="1384995"/>
          </a:xfrm>
          <a:prstGeom prst="rect">
            <a:avLst/>
          </a:prstGeom>
          <a:noFill/>
        </p:spPr>
        <p:txBody>
          <a:bodyPr wrap="square" rtlCol="0">
            <a:spAutoFit/>
          </a:bodyPr>
          <a:lstStyle/>
          <a:p>
            <a:pPr algn="ctr"/>
            <a:r>
              <a:rPr lang="it-IT" sz="2800">
                <a:latin typeface="Arial Rounded MT Bold" pitchFamily="34" charset="0"/>
              </a:rPr>
              <a:t>Palermo</a:t>
            </a:r>
            <a:endParaRPr lang="it-IT" sz="2000">
              <a:latin typeface="Arial Rounded MT Bold" pitchFamily="34" charset="0"/>
            </a:endParaRPr>
          </a:p>
          <a:p>
            <a:r>
              <a:rPr lang="it-IT" sz="2000">
                <a:latin typeface="Arial Rounded MT Bold" pitchFamily="34" charset="0"/>
              </a:rPr>
              <a:t>città patrimonio Unesco per </a:t>
            </a:r>
          </a:p>
          <a:p>
            <a:r>
              <a:rPr lang="it-IT" sz="2000">
                <a:latin typeface="Arial Rounded MT Bold" pitchFamily="34" charset="0"/>
              </a:rPr>
              <a:t>«Palermo arabo-normanna»</a:t>
            </a:r>
          </a:p>
          <a:p>
            <a:r>
              <a:rPr lang="it-IT" sz="1600">
                <a:latin typeface="Arial Rounded MT Bold" pitchFamily="34" charset="0"/>
              </a:rPr>
              <a:t>https://arabonormannaunesco.it/</a:t>
            </a:r>
          </a:p>
        </p:txBody>
      </p:sp>
    </p:spTree>
    <p:extLst>
      <p:ext uri="{BB962C8B-B14F-4D97-AF65-F5344CB8AC3E}">
        <p14:creationId xmlns:p14="http://schemas.microsoft.com/office/powerpoint/2010/main" val="3690147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091060" y="5949280"/>
            <a:ext cx="4945435" cy="648072"/>
          </a:xfrm>
        </p:spPr>
        <p:txBody>
          <a:bodyPr>
            <a:normAutofit fontScale="92500"/>
          </a:bodyPr>
          <a:lstStyle/>
          <a:p>
            <a:pPr algn="l"/>
            <a:r>
              <a:rPr lang="pt-BR" sz="1600">
                <a:solidFill>
                  <a:schemeClr val="tx1"/>
                </a:solidFill>
                <a:latin typeface="Arial Rounded MT Bold" pitchFamily="34" charset="0"/>
              </a:rPr>
              <a:t>Pagina miniata nel </a:t>
            </a:r>
            <a:r>
              <a:rPr lang="pt-BR" sz="1600" i="1">
                <a:solidFill>
                  <a:schemeClr val="tx1"/>
                </a:solidFill>
                <a:latin typeface="Arial Rounded MT Bold" pitchFamily="34" charset="0"/>
              </a:rPr>
              <a:t>De arte venandi cum avibus </a:t>
            </a:r>
            <a:r>
              <a:rPr lang="pt-BR" sz="1600">
                <a:solidFill>
                  <a:schemeClr val="tx1"/>
                </a:solidFill>
                <a:latin typeface="Arial Rounded MT Bold" pitchFamily="34" charset="0"/>
              </a:rPr>
              <a:t>(Biblioteca Apostolica, Vaticana, cod. </a:t>
            </a:r>
            <a:r>
              <a:rPr lang="pt-BR" sz="1600" i="1">
                <a:solidFill>
                  <a:schemeClr val="tx1"/>
                </a:solidFill>
                <a:latin typeface="Arial Rounded MT Bold" pitchFamily="34" charset="0"/>
              </a:rPr>
              <a:t>Pal. lat. 1071)</a:t>
            </a:r>
            <a:endParaRPr lang="it-IT" sz="1600">
              <a:solidFill>
                <a:schemeClr val="tx1"/>
              </a:solidFill>
              <a:latin typeface="Arial Rounded MT Bold" pitchFamily="34" charset="0"/>
            </a:endParaRPr>
          </a:p>
        </p:txBody>
      </p:sp>
      <p:pic>
        <p:nvPicPr>
          <p:cNvPr id="6" name="Immagine 5">
            <a:extLst>
              <a:ext uri="{FF2B5EF4-FFF2-40B4-BE49-F238E27FC236}">
                <a16:creationId xmlns:a16="http://schemas.microsoft.com/office/drawing/2014/main" id="{95DD5E85-78AA-4D03-BB11-96777853DA0C}"/>
              </a:ext>
            </a:extLst>
          </p:cNvPr>
          <p:cNvPicPr>
            <a:picLocks noChangeAspect="1"/>
          </p:cNvPicPr>
          <p:nvPr/>
        </p:nvPicPr>
        <p:blipFill>
          <a:blip r:embed="rId2"/>
          <a:stretch>
            <a:fillRect/>
          </a:stretch>
        </p:blipFill>
        <p:spPr>
          <a:xfrm>
            <a:off x="158113" y="254774"/>
            <a:ext cx="8827773" cy="755970"/>
          </a:xfrm>
          <a:prstGeom prst="rect">
            <a:avLst/>
          </a:prstGeom>
        </p:spPr>
      </p:pic>
      <p:sp>
        <p:nvSpPr>
          <p:cNvPr id="2" name="CasellaDiTesto 1">
            <a:extLst>
              <a:ext uri="{FF2B5EF4-FFF2-40B4-BE49-F238E27FC236}">
                <a16:creationId xmlns:a16="http://schemas.microsoft.com/office/drawing/2014/main" id="{CA5E10CA-0417-4676-98FF-3DCBE0D1C0D8}"/>
              </a:ext>
            </a:extLst>
          </p:cNvPr>
          <p:cNvSpPr txBox="1"/>
          <p:nvPr/>
        </p:nvSpPr>
        <p:spPr>
          <a:xfrm>
            <a:off x="4319466" y="1350807"/>
            <a:ext cx="4824534" cy="4401205"/>
          </a:xfrm>
          <a:prstGeom prst="rect">
            <a:avLst/>
          </a:prstGeom>
          <a:noFill/>
        </p:spPr>
        <p:txBody>
          <a:bodyPr wrap="square" rtlCol="0">
            <a:spAutoFit/>
          </a:bodyPr>
          <a:lstStyle/>
          <a:p>
            <a:pPr algn="ctr"/>
            <a:r>
              <a:rPr lang="it-IT" sz="3200">
                <a:latin typeface="Arial Rounded MT Bold" pitchFamily="34" charset="0"/>
              </a:rPr>
              <a:t>Federico II</a:t>
            </a:r>
          </a:p>
          <a:p>
            <a:pPr algn="ctr"/>
            <a:r>
              <a:rPr lang="it-IT" sz="2400">
                <a:latin typeface="Arial Rounded MT Bold" pitchFamily="34" charset="0"/>
              </a:rPr>
              <a:t>(1194-1250)</a:t>
            </a:r>
            <a:endParaRPr lang="it-IT">
              <a:latin typeface="Arial Rounded MT Bold" pitchFamily="34" charset="0"/>
            </a:endParaRPr>
          </a:p>
          <a:p>
            <a:pPr marL="342900" indent="-342900">
              <a:buFont typeface="Wingdings" panose="05000000000000000000" pitchFamily="2" charset="2"/>
              <a:buChar char="q"/>
            </a:pPr>
            <a:r>
              <a:rPr lang="it-IT" sz="2800" i="1">
                <a:latin typeface="Arial Rounded MT Bold" pitchFamily="34" charset="0"/>
              </a:rPr>
              <a:t>Liber </a:t>
            </a:r>
            <a:r>
              <a:rPr lang="it-IT" sz="2800" i="1" err="1">
                <a:latin typeface="Arial Rounded MT Bold" pitchFamily="34" charset="0"/>
              </a:rPr>
              <a:t>Augustalis</a:t>
            </a:r>
            <a:r>
              <a:rPr lang="it-IT" sz="2800" i="1">
                <a:latin typeface="Arial Rounded MT Bold" pitchFamily="34" charset="0"/>
              </a:rPr>
              <a:t> </a:t>
            </a:r>
            <a:r>
              <a:rPr lang="it-IT" sz="2800">
                <a:latin typeface="Arial Rounded MT Bold" pitchFamily="34" charset="0"/>
              </a:rPr>
              <a:t>(1231);</a:t>
            </a:r>
          </a:p>
          <a:p>
            <a:pPr marL="342900" indent="-342900">
              <a:buFont typeface="Wingdings" panose="05000000000000000000" pitchFamily="2" charset="2"/>
              <a:buChar char="q"/>
            </a:pPr>
            <a:r>
              <a:rPr lang="it-IT" sz="2800">
                <a:latin typeface="Arial Rounded MT Bold" pitchFamily="34" charset="0"/>
              </a:rPr>
              <a:t>una nuova idea di crociata;</a:t>
            </a:r>
          </a:p>
          <a:p>
            <a:pPr marL="342900" indent="-342900">
              <a:buFont typeface="Wingdings" panose="05000000000000000000" pitchFamily="2" charset="2"/>
              <a:buChar char="q"/>
            </a:pPr>
            <a:r>
              <a:rPr lang="it-IT" sz="2800">
                <a:latin typeface="Arial Rounded MT Bold" pitchFamily="34" charset="0"/>
              </a:rPr>
              <a:t>controllo del territorio e  costruzione di castelli urbani;</a:t>
            </a:r>
          </a:p>
          <a:p>
            <a:pPr marL="342900" indent="-342900">
              <a:buFont typeface="Wingdings" panose="05000000000000000000" pitchFamily="2" charset="2"/>
              <a:buChar char="q"/>
            </a:pPr>
            <a:r>
              <a:rPr lang="it-IT" sz="2800" i="1">
                <a:latin typeface="Arial Rounded MT Bold" pitchFamily="34" charset="0"/>
              </a:rPr>
              <a:t>stupor mundi: </a:t>
            </a:r>
            <a:r>
              <a:rPr lang="it-IT" sz="2800">
                <a:latin typeface="Arial Rounded MT Bold" pitchFamily="34" charset="0"/>
              </a:rPr>
              <a:t>l’orizzonte cosmopolita.</a:t>
            </a:r>
            <a:endParaRPr lang="it-IT" sz="2000">
              <a:latin typeface="Arial Rounded MT Bold" pitchFamily="34" charset="0"/>
            </a:endParaRPr>
          </a:p>
        </p:txBody>
      </p:sp>
      <p:pic>
        <p:nvPicPr>
          <p:cNvPr id="2050" name="Picture 2" descr="Federico II di Svevia - Wikipedia">
            <a:extLst>
              <a:ext uri="{FF2B5EF4-FFF2-40B4-BE49-F238E27FC236}">
                <a16:creationId xmlns:a16="http://schemas.microsoft.com/office/drawing/2014/main" id="{C76557EA-B074-4DA7-9F45-CB44CAC14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5" y="1208012"/>
            <a:ext cx="3899105" cy="538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81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80728"/>
            <a:ext cx="8712968" cy="5877272"/>
          </a:xfrm>
        </p:spPr>
        <p:txBody>
          <a:bodyPr>
            <a:normAutofit fontScale="62500" lnSpcReduction="20000"/>
          </a:bodyPr>
          <a:lstStyle/>
          <a:p>
            <a:r>
              <a:rPr lang="it-IT" sz="6000" b="1" dirty="0">
                <a:effectLst>
                  <a:outerShdw blurRad="38100" dist="38100" dir="2700000" algn="tl">
                    <a:srgbClr val="000000"/>
                  </a:outerShdw>
                </a:effectLst>
                <a:latin typeface="Georgia" pitchFamily="18" charset="0"/>
              </a:rPr>
              <a:t>L’Italia meridionale: </a:t>
            </a:r>
          </a:p>
          <a:p>
            <a:r>
              <a:rPr lang="it-IT" sz="6000" b="1" dirty="0">
                <a:effectLst>
                  <a:outerShdw blurRad="38100" dist="38100" dir="2700000" algn="tl">
                    <a:srgbClr val="000000"/>
                  </a:outerShdw>
                </a:effectLst>
                <a:latin typeface="Georgia" pitchFamily="18" charset="0"/>
              </a:rPr>
              <a:t>Angioini e Aragonesi </a:t>
            </a:r>
          </a:p>
          <a:p>
            <a:pPr algn="l">
              <a:spcBef>
                <a:spcPts val="1200"/>
              </a:spcBef>
              <a:spcAft>
                <a:spcPts val="1200"/>
              </a:spcAft>
            </a:pPr>
            <a:r>
              <a:rPr lang="it-IT" sz="4400" dirty="0">
                <a:solidFill>
                  <a:schemeClr val="tx1"/>
                </a:solidFill>
                <a:latin typeface="Arial Rounded MT Bold" pitchFamily="34" charset="0"/>
              </a:rPr>
              <a:t>Le tappe cronologiche fondamentali: </a:t>
            </a:r>
          </a:p>
          <a:p>
            <a:pPr marL="571500" indent="-571500" algn="l">
              <a:buFont typeface="Wingdings" pitchFamily="2" charset="2"/>
              <a:buChar char="q"/>
            </a:pPr>
            <a:r>
              <a:rPr lang="it-IT" sz="4400" dirty="0">
                <a:solidFill>
                  <a:schemeClr val="tx1"/>
                </a:solidFill>
                <a:latin typeface="Arial Rounded MT Bold" pitchFamily="34" charset="0"/>
              </a:rPr>
              <a:t>1265: Carlo d’Angiò, re di Sicilia su investitura di papa Clemente IV</a:t>
            </a:r>
          </a:p>
          <a:p>
            <a:pPr marL="571500" indent="-571500" algn="l">
              <a:buFont typeface="Wingdings" pitchFamily="2" charset="2"/>
              <a:buChar char="q"/>
            </a:pPr>
            <a:r>
              <a:rPr lang="it-IT" sz="4400" dirty="0">
                <a:solidFill>
                  <a:schemeClr val="tx1"/>
                </a:solidFill>
                <a:latin typeface="Arial Rounded MT Bold" pitchFamily="34" charset="0"/>
              </a:rPr>
              <a:t>1266: battaglia di Benevento – fine dell’egemonia sveva </a:t>
            </a:r>
          </a:p>
          <a:p>
            <a:pPr marL="571500" indent="-571500" algn="l">
              <a:buFont typeface="Wingdings" pitchFamily="2" charset="2"/>
              <a:buChar char="q"/>
            </a:pPr>
            <a:r>
              <a:rPr lang="it-IT" sz="4400" dirty="0">
                <a:solidFill>
                  <a:schemeClr val="tx1"/>
                </a:solidFill>
                <a:latin typeface="Arial Rounded MT Bold" pitchFamily="34" charset="0"/>
              </a:rPr>
              <a:t>1268: battaglia di Tagliacozzo – scomparsa dell’ultimo esponente degli Svevi</a:t>
            </a:r>
          </a:p>
          <a:p>
            <a:pPr marL="571500" indent="-571500" algn="l">
              <a:buFont typeface="Wingdings" pitchFamily="2" charset="2"/>
              <a:buChar char="q"/>
            </a:pPr>
            <a:r>
              <a:rPr lang="it-IT" sz="4400" dirty="0">
                <a:solidFill>
                  <a:schemeClr val="tx1"/>
                </a:solidFill>
                <a:latin typeface="Arial Rounded MT Bold" pitchFamily="34" charset="0"/>
              </a:rPr>
              <a:t>1282: Vespri Siciliani – Pietro III d’Aragona re di Sicilia chiamato dalla nobiltà siciliana</a:t>
            </a:r>
          </a:p>
          <a:p>
            <a:pPr marL="571500" indent="-571500" algn="l">
              <a:buFont typeface="Wingdings" pitchFamily="2" charset="2"/>
              <a:buChar char="q"/>
            </a:pPr>
            <a:r>
              <a:rPr lang="it-IT" sz="4400" dirty="0">
                <a:solidFill>
                  <a:schemeClr val="tx1"/>
                </a:solidFill>
                <a:latin typeface="Arial Rounded MT Bold" pitchFamily="34" charset="0"/>
              </a:rPr>
              <a:t>1302: pace di Caltabellotta</a:t>
            </a:r>
          </a:p>
        </p:txBody>
      </p:sp>
      <p:pic>
        <p:nvPicPr>
          <p:cNvPr id="6" name="Immagine 5">
            <a:extLst>
              <a:ext uri="{FF2B5EF4-FFF2-40B4-BE49-F238E27FC236}">
                <a16:creationId xmlns:a16="http://schemas.microsoft.com/office/drawing/2014/main" id="{49458B60-73D9-4A49-8C9E-F08067FA78D4}"/>
              </a:ext>
            </a:extLst>
          </p:cNvPr>
          <p:cNvPicPr>
            <a:picLocks noChangeAspect="1"/>
          </p:cNvPicPr>
          <p:nvPr/>
        </p:nvPicPr>
        <p:blipFill>
          <a:blip r:embed="rId2"/>
          <a:stretch>
            <a:fillRect/>
          </a:stretch>
        </p:blipFill>
        <p:spPr>
          <a:xfrm>
            <a:off x="179512" y="224758"/>
            <a:ext cx="8827773" cy="755970"/>
          </a:xfrm>
          <a:prstGeom prst="rect">
            <a:avLst/>
          </a:prstGeom>
        </p:spPr>
      </p:pic>
    </p:spTree>
    <p:extLst>
      <p:ext uri="{BB962C8B-B14F-4D97-AF65-F5344CB8AC3E}">
        <p14:creationId xmlns:p14="http://schemas.microsoft.com/office/powerpoint/2010/main" val="3230778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tuttitemi.altervista.org/Storia/StoriaM/Immagini/Italia1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529" y="862630"/>
            <a:ext cx="4975707" cy="596607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935796A5-299B-4D60-8085-CE3028E771D2}"/>
              </a:ext>
            </a:extLst>
          </p:cNvPr>
          <p:cNvPicPr>
            <a:picLocks noChangeAspect="1"/>
          </p:cNvPicPr>
          <p:nvPr/>
        </p:nvPicPr>
        <p:blipFill>
          <a:blip r:embed="rId3"/>
          <a:stretch>
            <a:fillRect/>
          </a:stretch>
        </p:blipFill>
        <p:spPr>
          <a:xfrm>
            <a:off x="158113" y="106660"/>
            <a:ext cx="8827773" cy="755970"/>
          </a:xfrm>
          <a:prstGeom prst="rect">
            <a:avLst/>
          </a:prstGeom>
        </p:spPr>
      </p:pic>
    </p:spTree>
    <p:extLst>
      <p:ext uri="{BB962C8B-B14F-4D97-AF65-F5344CB8AC3E}">
        <p14:creationId xmlns:p14="http://schemas.microsoft.com/office/powerpoint/2010/main" val="3936739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E96008A-8D67-464D-9D5D-6795B94C7962}"/>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Esperienze signorili e stati regionali in Italia </a:t>
            </a:r>
            <a:r>
              <a:rPr lang="it-IT" dirty="0">
                <a:solidFill>
                  <a:schemeClr val="tx1"/>
                </a:solidFill>
                <a:latin typeface="Arial Rounded MT Bold" pitchFamily="34" charset="0"/>
                <a:ea typeface="+mn-ea"/>
                <a:cs typeface="+mn-cs"/>
              </a:rPr>
              <a:t>(secoli </a:t>
            </a:r>
            <a:r>
              <a:rPr lang="it-IT" dirty="0">
                <a:solidFill>
                  <a:schemeClr val="tx1"/>
                </a:solidFill>
                <a:latin typeface="Arial Rounded MT Bold" pitchFamily="34" charset="0"/>
              </a:rPr>
              <a:t>XIV-XV)</a:t>
            </a:r>
            <a:endParaRPr lang="it-IT" sz="2400" dirty="0">
              <a:solidFill>
                <a:schemeClr val="tx1"/>
              </a:solidFill>
              <a:latin typeface="Arial Rounded MT Bold" pitchFamily="34" charset="0"/>
            </a:endParaRPr>
          </a:p>
        </p:txBody>
      </p:sp>
      <p:sp>
        <p:nvSpPr>
          <p:cNvPr id="11" name="Sottotitolo 2">
            <a:extLst>
              <a:ext uri="{FF2B5EF4-FFF2-40B4-BE49-F238E27FC236}">
                <a16:creationId xmlns:a16="http://schemas.microsoft.com/office/drawing/2014/main" id="{C9FF7EC7-F07A-407D-AD19-B5C00E97817F}"/>
              </a:ext>
            </a:extLst>
          </p:cNvPr>
          <p:cNvSpPr>
            <a:spLocks noGrp="1"/>
          </p:cNvSpPr>
          <p:nvPr>
            <p:ph type="subTitle" idx="1"/>
          </p:nvPr>
        </p:nvSpPr>
        <p:spPr>
          <a:xfrm>
            <a:off x="107504" y="1196752"/>
            <a:ext cx="8910936" cy="5400600"/>
          </a:xfrm>
        </p:spPr>
        <p:txBody>
          <a:bodyPr>
            <a:normAutofit fontScale="62500" lnSpcReduction="20000"/>
          </a:bodyPr>
          <a:lstStyle/>
          <a:p>
            <a:r>
              <a:rPr lang="it-IT" sz="5100" b="1" dirty="0">
                <a:effectLst>
                  <a:outerShdw blurRad="38100" dist="38100" dir="2700000" algn="tl">
                    <a:srgbClr val="000000"/>
                  </a:outerShdw>
                </a:effectLst>
                <a:latin typeface="Georgia" pitchFamily="18" charset="0"/>
              </a:rPr>
              <a:t>V. Signori e città nel Trecento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solidFill>
                  <a:schemeClr val="tx1"/>
                </a:solidFill>
                <a:latin typeface="Arial Rounded MT Bold" pitchFamily="34" charset="0"/>
              </a:rPr>
              <a:t>ordine cittadino e pacificazione sociale </a:t>
            </a:r>
            <a:r>
              <a:rPr lang="it-IT" sz="4000" i="1" dirty="0">
                <a:solidFill>
                  <a:schemeClr val="tx1"/>
                </a:solidFill>
                <a:latin typeface="Arial Rounded MT Bold" pitchFamily="34" charset="0"/>
              </a:rPr>
              <a:t>vs </a:t>
            </a:r>
            <a:r>
              <a:rPr lang="it-IT" sz="4000" dirty="0">
                <a:solidFill>
                  <a:schemeClr val="tx1"/>
                </a:solidFill>
                <a:latin typeface="Arial Rounded MT Bold" pitchFamily="34" charset="0"/>
              </a:rPr>
              <a:t>libertà del gioco politico;</a:t>
            </a:r>
          </a:p>
          <a:p>
            <a:pPr marL="571500" indent="-571500" algn="l">
              <a:buFont typeface="Wingdings" pitchFamily="2" charset="2"/>
              <a:buChar char="ü"/>
            </a:pPr>
            <a:r>
              <a:rPr lang="it-IT" sz="4000" dirty="0">
                <a:solidFill>
                  <a:schemeClr val="tx1"/>
                </a:solidFill>
                <a:latin typeface="Arial Rounded MT Bold" pitchFamily="34" charset="0"/>
              </a:rPr>
              <a:t>governi personali e/o chiusure oligarchiche;</a:t>
            </a:r>
          </a:p>
          <a:p>
            <a:pPr marL="571500" indent="-571500" algn="l">
              <a:buFont typeface="Wingdings" pitchFamily="2" charset="2"/>
              <a:buChar char="ü"/>
            </a:pPr>
            <a:r>
              <a:rPr lang="it-IT" sz="4000" dirty="0">
                <a:solidFill>
                  <a:schemeClr val="tx1"/>
                </a:solidFill>
                <a:latin typeface="Arial Rounded MT Bold" pitchFamily="34" charset="0"/>
              </a:rPr>
              <a:t>i regimi signorili: scarsa tenuta ma incremento della capacità coercitiva;</a:t>
            </a:r>
          </a:p>
          <a:p>
            <a:pPr marL="571500" indent="-571500" algn="l">
              <a:buFont typeface="Wingdings" pitchFamily="2" charset="2"/>
              <a:buChar char="ü"/>
            </a:pPr>
            <a:r>
              <a:rPr lang="it-IT" sz="4000" dirty="0">
                <a:solidFill>
                  <a:schemeClr val="tx1"/>
                </a:solidFill>
                <a:latin typeface="Arial Rounded MT Bold" pitchFamily="34" charset="0"/>
              </a:rPr>
              <a:t>varietà di modelli  e stabilizzazione delle alleanze;</a:t>
            </a:r>
          </a:p>
          <a:p>
            <a:pPr algn="l"/>
            <a:r>
              <a:rPr lang="it-IT" sz="4000" dirty="0">
                <a:solidFill>
                  <a:schemeClr val="tx1"/>
                </a:solidFill>
                <a:latin typeface="Arial Rounded MT Bold" pitchFamily="34" charset="0"/>
              </a:rPr>
              <a:t>La ‘mutazione’ signorile</a:t>
            </a:r>
          </a:p>
          <a:p>
            <a:pPr marL="571500" indent="-571500" algn="l">
              <a:buFont typeface="Wingdings" pitchFamily="2" charset="2"/>
              <a:buChar char="ü"/>
            </a:pPr>
            <a:r>
              <a:rPr lang="it-IT" sz="4000" dirty="0" err="1">
                <a:solidFill>
                  <a:schemeClr val="tx1"/>
                </a:solidFill>
                <a:latin typeface="Arial Rounded MT Bold" pitchFamily="34" charset="0"/>
              </a:rPr>
              <a:t>dinastizzazione</a:t>
            </a:r>
            <a:r>
              <a:rPr lang="it-IT" sz="4000" dirty="0">
                <a:solidFill>
                  <a:schemeClr val="tx1"/>
                </a:solidFill>
                <a:latin typeface="Arial Rounded MT Bold" pitchFamily="34" charset="0"/>
              </a:rPr>
              <a:t> delle cariche e del potere familiare;</a:t>
            </a:r>
          </a:p>
          <a:p>
            <a:pPr marL="571500" indent="-571500" algn="l">
              <a:buFont typeface="Wingdings" pitchFamily="2" charset="2"/>
              <a:buChar char="ü"/>
            </a:pPr>
            <a:r>
              <a:rPr lang="it-IT" sz="4000" dirty="0">
                <a:solidFill>
                  <a:schemeClr val="tx1"/>
                </a:solidFill>
                <a:latin typeface="Arial Rounded MT Bold" pitchFamily="34" charset="0"/>
              </a:rPr>
              <a:t>legittimazione del ‘vicariato’ imperiale e apostolico;</a:t>
            </a:r>
          </a:p>
          <a:p>
            <a:pPr marL="571500" indent="-571500" algn="l">
              <a:buFont typeface="Wingdings" pitchFamily="2" charset="2"/>
              <a:buChar char="ü"/>
            </a:pPr>
            <a:r>
              <a:rPr lang="it-IT" sz="4000" dirty="0">
                <a:solidFill>
                  <a:schemeClr val="tx1"/>
                </a:solidFill>
                <a:latin typeface="Arial Rounded MT Bold" pitchFamily="34" charset="0"/>
              </a:rPr>
              <a:t>irreversibilità del potere signorile fra ricerca di consenso e rivolte urbane;</a:t>
            </a:r>
          </a:p>
          <a:p>
            <a:pPr marL="571500" indent="-571500" algn="l">
              <a:buFont typeface="Wingdings" pitchFamily="2" charset="2"/>
              <a:buChar char="ü"/>
            </a:pPr>
            <a:r>
              <a:rPr lang="it-IT" sz="4000" dirty="0">
                <a:solidFill>
                  <a:schemeClr val="tx1"/>
                </a:solidFill>
                <a:latin typeface="Arial Rounded MT Bold" pitchFamily="34" charset="0"/>
              </a:rPr>
              <a:t>costruzione di cittadelle urbane.</a:t>
            </a:r>
          </a:p>
          <a:p>
            <a:pPr marL="571500" indent="-571500" algn="l">
              <a:buFont typeface="Wingdings" pitchFamily="2" charset="2"/>
              <a:buChar char="ü"/>
            </a:pPr>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465733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84976" cy="5661248"/>
          </a:xfrm>
        </p:spPr>
        <p:txBody>
          <a:bodyPr>
            <a:normAutofit fontScale="70000" lnSpcReduction="20000"/>
          </a:bodyPr>
          <a:lstStyle/>
          <a:p>
            <a:r>
              <a:rPr lang="it-IT" sz="4600" b="1" dirty="0">
                <a:effectLst>
                  <a:outerShdw blurRad="38100" dist="38100" dir="2700000" algn="tl">
                    <a:srgbClr val="000000"/>
                  </a:outerShdw>
                </a:effectLst>
                <a:latin typeface="Georgia" pitchFamily="18" charset="0"/>
              </a:rPr>
              <a:t>La svolta dell’XI secolo</a:t>
            </a: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q"/>
            </a:pPr>
            <a:r>
              <a:rPr lang="it-IT" sz="4000" dirty="0">
                <a:solidFill>
                  <a:schemeClr val="tx1"/>
                </a:solidFill>
                <a:latin typeface="Arial Rounded MT Bold" pitchFamily="34" charset="0"/>
              </a:rPr>
              <a:t>Spinte provenienti dal mondo monastico:</a:t>
            </a:r>
          </a:p>
          <a:p>
            <a:pPr marL="571500" indent="-571500" algn="l">
              <a:buFont typeface="Wingdings" pitchFamily="2" charset="2"/>
              <a:buChar char="ü"/>
            </a:pPr>
            <a:r>
              <a:rPr lang="it-IT" sz="4000" dirty="0">
                <a:solidFill>
                  <a:schemeClr val="tx1"/>
                </a:solidFill>
                <a:latin typeface="Arial Rounded MT Bold" pitchFamily="34" charset="0"/>
              </a:rPr>
              <a:t>la Congregazione cluniacense: una rete gerarchizzata di priorati;</a:t>
            </a:r>
          </a:p>
          <a:p>
            <a:pPr marL="571500" indent="-571500" algn="l">
              <a:buFont typeface="Wingdings" pitchFamily="2" charset="2"/>
              <a:buChar char="ü"/>
            </a:pPr>
            <a:r>
              <a:rPr lang="it-IT" sz="4000" dirty="0" err="1">
                <a:solidFill>
                  <a:schemeClr val="tx1"/>
                </a:solidFill>
                <a:latin typeface="Arial Rounded MT Bold" pitchFamily="34" charset="0"/>
              </a:rPr>
              <a:t>eremitismo</a:t>
            </a:r>
            <a:r>
              <a:rPr lang="it-IT" sz="4000" dirty="0">
                <a:solidFill>
                  <a:schemeClr val="tx1"/>
                </a:solidFill>
                <a:latin typeface="Arial Rounded MT Bold" pitchFamily="34" charset="0"/>
              </a:rPr>
              <a:t> e cenobitismo: i Camaldolesi;</a:t>
            </a:r>
          </a:p>
          <a:p>
            <a:pPr marL="571500" indent="-571500" algn="l">
              <a:buFont typeface="Wingdings" pitchFamily="2" charset="2"/>
              <a:buChar char="ü"/>
            </a:pPr>
            <a:r>
              <a:rPr lang="it-IT" sz="4000" dirty="0">
                <a:solidFill>
                  <a:schemeClr val="tx1"/>
                </a:solidFill>
                <a:latin typeface="Arial Rounded MT Bold" pitchFamily="34" charset="0"/>
              </a:rPr>
              <a:t>«uomini santi» e «</a:t>
            </a:r>
            <a:r>
              <a:rPr lang="it-IT" sz="4000" dirty="0" err="1">
                <a:solidFill>
                  <a:schemeClr val="tx1"/>
                </a:solidFill>
                <a:latin typeface="Arial Rounded MT Bold" pitchFamily="34" charset="0"/>
              </a:rPr>
              <a:t>monastizzazione</a:t>
            </a:r>
            <a:r>
              <a:rPr lang="it-IT" sz="4000" dirty="0">
                <a:solidFill>
                  <a:schemeClr val="tx1"/>
                </a:solidFill>
                <a:latin typeface="Arial Rounded MT Bold" pitchFamily="34" charset="0"/>
              </a:rPr>
              <a:t>» del clero.</a:t>
            </a:r>
          </a:p>
          <a:p>
            <a:pPr marL="571500" indent="-571500" algn="l">
              <a:buFont typeface="Wingdings" pitchFamily="2" charset="2"/>
              <a:buChar char="q"/>
            </a:pPr>
            <a:r>
              <a:rPr lang="it-IT" sz="4000" dirty="0">
                <a:solidFill>
                  <a:schemeClr val="tx1"/>
                </a:solidFill>
                <a:latin typeface="Arial Rounded MT Bold" pitchFamily="34" charset="0"/>
              </a:rPr>
              <a:t>Moralizzazione dei costumi del clero: </a:t>
            </a:r>
          </a:p>
          <a:p>
            <a:pPr marL="571500" indent="-571500" algn="l">
              <a:buFont typeface="Wingdings" pitchFamily="2" charset="2"/>
              <a:buChar char="ü"/>
            </a:pPr>
            <a:r>
              <a:rPr lang="it-IT" sz="4000" dirty="0">
                <a:solidFill>
                  <a:schemeClr val="tx1"/>
                </a:solidFill>
                <a:latin typeface="Arial Rounded MT Bold" pitchFamily="34" charset="0"/>
              </a:rPr>
              <a:t>lotta contro la simonia e il nicolaismo;</a:t>
            </a:r>
          </a:p>
          <a:p>
            <a:pPr marL="571500" indent="-571500" algn="l">
              <a:buFont typeface="Wingdings" pitchFamily="2" charset="2"/>
              <a:buChar char="ü"/>
            </a:pPr>
            <a:r>
              <a:rPr lang="it-IT" sz="4000" dirty="0">
                <a:solidFill>
                  <a:schemeClr val="tx1"/>
                </a:solidFill>
                <a:latin typeface="Arial Rounded MT Bold" pitchFamily="34" charset="0"/>
              </a:rPr>
              <a:t>affermazione stabile del celibato;</a:t>
            </a:r>
          </a:p>
          <a:p>
            <a:pPr marL="571500" indent="-571500" algn="l">
              <a:buFont typeface="Wingdings" pitchFamily="2" charset="2"/>
              <a:buChar char="ü"/>
            </a:pPr>
            <a:r>
              <a:rPr lang="it-IT" sz="4000" dirty="0">
                <a:solidFill>
                  <a:schemeClr val="tx1"/>
                </a:solidFill>
                <a:latin typeface="Arial Rounded MT Bold" pitchFamily="34" charset="0"/>
              </a:rPr>
              <a:t>Diffusione delle canoniche in ambito urbano;</a:t>
            </a:r>
          </a:p>
          <a:p>
            <a:pPr marL="571500" indent="-571500" algn="l">
              <a:buFont typeface="Wingdings" pitchFamily="2" charset="2"/>
              <a:buChar char="ü"/>
            </a:pPr>
            <a:r>
              <a:rPr lang="it-IT" sz="4000" dirty="0">
                <a:solidFill>
                  <a:schemeClr val="tx1"/>
                </a:solidFill>
                <a:latin typeface="Arial Rounded MT Bold" pitchFamily="34" charset="0"/>
              </a:rPr>
              <a:t>movimenti pauperistici: la «pataria» milanese. </a:t>
            </a:r>
          </a:p>
          <a:p>
            <a:endParaRPr lang="it-IT" dirty="0">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86B26B22-881F-488D-9FC4-499D94409C44}"/>
              </a:ext>
            </a:extLst>
          </p:cNvPr>
          <p:cNvSpPr txBox="1">
            <a:spLocks/>
          </p:cNvSpPr>
          <p:nvPr/>
        </p:nvSpPr>
        <p:spPr>
          <a:xfrm>
            <a:off x="1282780" y="249226"/>
            <a:ext cx="6480720" cy="792089"/>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a:spcBef>
                <a:spcPct val="0"/>
              </a:spcBef>
              <a:defRPr/>
            </a:pPr>
            <a:r>
              <a:rPr lang="it-IT" sz="2800" dirty="0">
                <a:solidFill>
                  <a:schemeClr val="tx2"/>
                </a:solidFill>
                <a:latin typeface="Arial Rounded MT Bold" pitchFamily="34" charset="0"/>
                <a:ea typeface="+mn-ea"/>
                <a:cs typeface="+mn-cs"/>
              </a:rPr>
              <a:t>Chiese, monasteri religiosità</a:t>
            </a:r>
            <a:endParaRPr kumimoji="0" lang="it-IT" sz="2700" b="0" i="0" u="none" strike="noStrike" kern="1200" cap="none" spc="0" normalizeH="0" baseline="0" noProof="0" dirty="0">
              <a:ln>
                <a:noFill/>
              </a:ln>
              <a:solidFill>
                <a:schemeClr val="tx2"/>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3007436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E96008A-8D67-464D-9D5D-6795B94C7962}"/>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Esperienze signorili e stati regionali in Italia </a:t>
            </a:r>
            <a:r>
              <a:rPr lang="it-IT" dirty="0">
                <a:solidFill>
                  <a:schemeClr val="tx1"/>
                </a:solidFill>
                <a:latin typeface="Arial Rounded MT Bold" pitchFamily="34" charset="0"/>
                <a:ea typeface="+mn-ea"/>
                <a:cs typeface="+mn-cs"/>
              </a:rPr>
              <a:t>(secoli </a:t>
            </a:r>
            <a:r>
              <a:rPr lang="it-IT" dirty="0">
                <a:solidFill>
                  <a:schemeClr val="tx1"/>
                </a:solidFill>
                <a:latin typeface="Arial Rounded MT Bold" pitchFamily="34" charset="0"/>
              </a:rPr>
              <a:t>XIV-XV)</a:t>
            </a:r>
            <a:endParaRPr lang="it-IT" sz="2400" dirty="0">
              <a:solidFill>
                <a:schemeClr val="tx1"/>
              </a:solidFill>
              <a:latin typeface="Arial Rounded MT Bold" pitchFamily="34" charset="0"/>
            </a:endParaRPr>
          </a:p>
        </p:txBody>
      </p:sp>
      <p:pic>
        <p:nvPicPr>
          <p:cNvPr id="4" name="Immagine 3">
            <a:extLst>
              <a:ext uri="{FF2B5EF4-FFF2-40B4-BE49-F238E27FC236}">
                <a16:creationId xmlns:a16="http://schemas.microsoft.com/office/drawing/2014/main" id="{B9EDC543-046E-40E6-962D-E5B8A589C844}"/>
              </a:ext>
            </a:extLst>
          </p:cNvPr>
          <p:cNvPicPr>
            <a:picLocks noChangeAspect="1"/>
          </p:cNvPicPr>
          <p:nvPr/>
        </p:nvPicPr>
        <p:blipFill>
          <a:blip r:embed="rId2"/>
          <a:stretch>
            <a:fillRect/>
          </a:stretch>
        </p:blipFill>
        <p:spPr>
          <a:xfrm>
            <a:off x="70539" y="906979"/>
            <a:ext cx="8955800" cy="5864860"/>
          </a:xfrm>
          <a:prstGeom prst="rect">
            <a:avLst/>
          </a:prstGeom>
        </p:spPr>
      </p:pic>
    </p:spTree>
    <p:extLst>
      <p:ext uri="{BB962C8B-B14F-4D97-AF65-F5344CB8AC3E}">
        <p14:creationId xmlns:p14="http://schemas.microsoft.com/office/powerpoint/2010/main" val="410157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E96008A-8D67-464D-9D5D-6795B94C7962}"/>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Esperienze signorili e stati regionali in Italia </a:t>
            </a:r>
            <a:r>
              <a:rPr lang="it-IT" dirty="0">
                <a:solidFill>
                  <a:schemeClr val="tx1"/>
                </a:solidFill>
                <a:latin typeface="Arial Rounded MT Bold" pitchFamily="34" charset="0"/>
                <a:ea typeface="+mn-ea"/>
                <a:cs typeface="+mn-cs"/>
              </a:rPr>
              <a:t>(secoli </a:t>
            </a:r>
            <a:r>
              <a:rPr lang="it-IT" dirty="0">
                <a:solidFill>
                  <a:schemeClr val="tx1"/>
                </a:solidFill>
                <a:latin typeface="Arial Rounded MT Bold" pitchFamily="34" charset="0"/>
              </a:rPr>
              <a:t>XIV-XV)</a:t>
            </a:r>
            <a:endParaRPr lang="it-IT" sz="2400" dirty="0">
              <a:solidFill>
                <a:schemeClr val="tx1"/>
              </a:solidFill>
              <a:latin typeface="Arial Rounded MT Bold" pitchFamily="34" charset="0"/>
            </a:endParaRPr>
          </a:p>
        </p:txBody>
      </p:sp>
      <p:pic>
        <p:nvPicPr>
          <p:cNvPr id="4" name="Immagine 3">
            <a:extLst>
              <a:ext uri="{FF2B5EF4-FFF2-40B4-BE49-F238E27FC236}">
                <a16:creationId xmlns:a16="http://schemas.microsoft.com/office/drawing/2014/main" id="{B9EDC543-046E-40E6-962D-E5B8A589C844}"/>
              </a:ext>
            </a:extLst>
          </p:cNvPr>
          <p:cNvPicPr>
            <a:picLocks noChangeAspect="1"/>
          </p:cNvPicPr>
          <p:nvPr/>
        </p:nvPicPr>
        <p:blipFill>
          <a:blip r:embed="rId2"/>
          <a:stretch>
            <a:fillRect/>
          </a:stretch>
        </p:blipFill>
        <p:spPr>
          <a:xfrm>
            <a:off x="70539" y="906979"/>
            <a:ext cx="8955800" cy="5864860"/>
          </a:xfrm>
          <a:prstGeom prst="rect">
            <a:avLst/>
          </a:prstGeom>
        </p:spPr>
      </p:pic>
    </p:spTree>
    <p:extLst>
      <p:ext uri="{BB962C8B-B14F-4D97-AF65-F5344CB8AC3E}">
        <p14:creationId xmlns:p14="http://schemas.microsoft.com/office/powerpoint/2010/main" val="3190025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6456468"/>
            <a:ext cx="8964488" cy="401531"/>
          </a:xfrm>
        </p:spPr>
        <p:txBody>
          <a:bodyPr>
            <a:normAutofit/>
          </a:bodyPr>
          <a:lstStyle/>
          <a:p>
            <a:pPr algn="l"/>
            <a:r>
              <a:rPr lang="it-IT" sz="1600" dirty="0">
                <a:solidFill>
                  <a:schemeClr val="tx1"/>
                </a:solidFill>
                <a:latin typeface="Arial Rounded MT Bold" pitchFamily="34" charset="0"/>
              </a:rPr>
              <a:t>Ambrogio Lorenzetti, </a:t>
            </a:r>
            <a:r>
              <a:rPr lang="it-IT" sz="1600" i="1" dirty="0">
                <a:solidFill>
                  <a:schemeClr val="tx1"/>
                </a:solidFill>
                <a:latin typeface="Arial Rounded MT Bold" pitchFamily="34" charset="0"/>
              </a:rPr>
              <a:t>Allegoria del mal governo,</a:t>
            </a:r>
            <a:r>
              <a:rPr lang="it-IT" sz="1600" dirty="0">
                <a:solidFill>
                  <a:schemeClr val="tx1"/>
                </a:solidFill>
                <a:latin typeface="Arial Rounded MT Bold" pitchFamily="34" charset="0"/>
              </a:rPr>
              <a:t> affresco, Siena, Palazzo Pubblico (1336)</a:t>
            </a:r>
          </a:p>
        </p:txBody>
      </p:sp>
      <p:pic>
        <p:nvPicPr>
          <p:cNvPr id="2050" name="Picture 2" descr="http://upload.wikimedia.org/wikipedia/commons/7/7f/Lorenzetti_ambrogio_bad_govern._d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27" y="908720"/>
            <a:ext cx="8905851" cy="561662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555CE2D6-8E5A-4835-B156-EE86CE8058EE}"/>
              </a:ext>
            </a:extLst>
          </p:cNvPr>
          <p:cNvPicPr>
            <a:picLocks noChangeAspect="1"/>
          </p:cNvPicPr>
          <p:nvPr/>
        </p:nvPicPr>
        <p:blipFill>
          <a:blip r:embed="rId3"/>
          <a:stretch>
            <a:fillRect/>
          </a:stretch>
        </p:blipFill>
        <p:spPr>
          <a:xfrm>
            <a:off x="316227" y="152750"/>
            <a:ext cx="8827773" cy="755970"/>
          </a:xfrm>
          <a:prstGeom prst="rect">
            <a:avLst/>
          </a:prstGeom>
        </p:spPr>
      </p:pic>
    </p:spTree>
    <p:extLst>
      <p:ext uri="{BB962C8B-B14F-4D97-AF65-F5344CB8AC3E}">
        <p14:creationId xmlns:p14="http://schemas.microsoft.com/office/powerpoint/2010/main" val="670204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067944" y="5949280"/>
            <a:ext cx="4824536" cy="792088"/>
          </a:xfrm>
        </p:spPr>
        <p:txBody>
          <a:bodyPr>
            <a:normAutofit/>
          </a:bodyPr>
          <a:lstStyle/>
          <a:p>
            <a:r>
              <a:rPr lang="it-IT" sz="1600" dirty="0">
                <a:solidFill>
                  <a:schemeClr val="tx1"/>
                </a:solidFill>
                <a:latin typeface="Arial Rounded MT Bold" pitchFamily="34" charset="0"/>
              </a:rPr>
              <a:t>Verona, </a:t>
            </a:r>
            <a:r>
              <a:rPr lang="it-IT" sz="1600" i="1" dirty="0">
                <a:solidFill>
                  <a:schemeClr val="tx1"/>
                </a:solidFill>
                <a:latin typeface="Arial Rounded MT Bold" pitchFamily="34" charset="0"/>
              </a:rPr>
              <a:t>Santa Maria Antica</a:t>
            </a:r>
            <a:r>
              <a:rPr lang="it-IT" sz="1600" dirty="0">
                <a:solidFill>
                  <a:schemeClr val="tx1"/>
                </a:solidFill>
                <a:latin typeface="Arial Rounded MT Bold" pitchFamily="34" charset="0"/>
              </a:rPr>
              <a:t>, </a:t>
            </a:r>
            <a:r>
              <a:rPr lang="it-IT" sz="1600" i="1" dirty="0">
                <a:solidFill>
                  <a:schemeClr val="tx1"/>
                </a:solidFill>
                <a:latin typeface="Arial Rounded MT Bold" pitchFamily="34" charset="0"/>
              </a:rPr>
              <a:t> </a:t>
            </a:r>
            <a:r>
              <a:rPr lang="it-IT" sz="1600" dirty="0">
                <a:solidFill>
                  <a:schemeClr val="tx1"/>
                </a:solidFill>
                <a:latin typeface="Arial Rounded MT Bold" pitchFamily="34" charset="0"/>
              </a:rPr>
              <a:t>statua equestre di </a:t>
            </a:r>
            <a:r>
              <a:rPr lang="it-IT" sz="1600" dirty="0" err="1">
                <a:solidFill>
                  <a:schemeClr val="tx1"/>
                </a:solidFill>
                <a:latin typeface="Arial Rounded MT Bold" pitchFamily="34" charset="0"/>
              </a:rPr>
              <a:t>Cangrande</a:t>
            </a:r>
            <a:r>
              <a:rPr lang="it-IT" sz="1600" dirty="0">
                <a:solidFill>
                  <a:schemeClr val="tx1"/>
                </a:solidFill>
                <a:latin typeface="Arial Rounded MT Bold" pitchFamily="34" charset="0"/>
              </a:rPr>
              <a:t> I della Scala (metà XIV secolo).</a:t>
            </a:r>
          </a:p>
        </p:txBody>
      </p:sp>
      <p:pic>
        <p:nvPicPr>
          <p:cNvPr id="2050" name="Picture 2" descr="C:\Users\Francesco\Desktop\univ\didattica\corsi monografici\corso signorie\Santa_Maria_Antica_V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29" y="1052736"/>
            <a:ext cx="3630168" cy="54772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Francesco\Desktop\univ\didattica\corsi monografici\corso signorie\Cangran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052736"/>
            <a:ext cx="4070154" cy="482453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2 3"/>
          <p:cNvCxnSpPr/>
          <p:nvPr/>
        </p:nvCxnSpPr>
        <p:spPr>
          <a:xfrm>
            <a:off x="2915816" y="1340768"/>
            <a:ext cx="1152128" cy="5760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8" name="Titolo 1">
            <a:extLst>
              <a:ext uri="{FF2B5EF4-FFF2-40B4-BE49-F238E27FC236}">
                <a16:creationId xmlns:a16="http://schemas.microsoft.com/office/drawing/2014/main" id="{76E74CE1-DEA7-4501-97EB-93BB96B16D3D}"/>
              </a:ext>
            </a:extLst>
          </p:cNvPr>
          <p:cNvSpPr txBox="1">
            <a:spLocks/>
          </p:cNvSpPr>
          <p:nvPr/>
        </p:nvSpPr>
        <p:spPr>
          <a:xfrm>
            <a:off x="215516" y="116632"/>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Esperienze signorili e stati regionali in Italia </a:t>
            </a:r>
            <a:r>
              <a:rPr lang="it-IT" dirty="0">
                <a:solidFill>
                  <a:schemeClr val="tx1"/>
                </a:solidFill>
                <a:latin typeface="Arial Rounded MT Bold" pitchFamily="34" charset="0"/>
                <a:ea typeface="+mn-ea"/>
                <a:cs typeface="+mn-cs"/>
              </a:rPr>
              <a:t>(secoli </a:t>
            </a:r>
            <a:r>
              <a:rPr lang="it-IT" dirty="0">
                <a:solidFill>
                  <a:schemeClr val="tx1"/>
                </a:solidFill>
                <a:latin typeface="Arial Rounded MT Bold" pitchFamily="34" charset="0"/>
              </a:rPr>
              <a:t>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1224177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7504" y="1052736"/>
            <a:ext cx="8910936" cy="5544616"/>
          </a:xfrm>
        </p:spPr>
        <p:txBody>
          <a:bodyPr>
            <a:normAutofit fontScale="47500" lnSpcReduction="20000"/>
          </a:bodyPr>
          <a:lstStyle/>
          <a:p>
            <a:r>
              <a:rPr lang="it-IT" sz="7600" b="1" dirty="0">
                <a:effectLst>
                  <a:outerShdw blurRad="38100" dist="38100" dir="2700000" algn="tl">
                    <a:srgbClr val="000000"/>
                  </a:outerShdw>
                </a:effectLst>
                <a:latin typeface="Georgia" pitchFamily="18" charset="0"/>
              </a:rPr>
              <a:t>L’Italia degli stati regionali</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5900" dirty="0">
                <a:solidFill>
                  <a:schemeClr val="tx1"/>
                </a:solidFill>
                <a:latin typeface="Arial Rounded MT Bold" pitchFamily="34" charset="0"/>
              </a:rPr>
              <a:t>un sistema integrato di ‘potenze grosse’ e piccole formazioni territoriali;</a:t>
            </a:r>
          </a:p>
          <a:p>
            <a:pPr marL="571500" indent="-571500" algn="l">
              <a:buFont typeface="Wingdings" pitchFamily="2" charset="2"/>
              <a:buChar char="ü"/>
            </a:pPr>
            <a:r>
              <a:rPr lang="it-IT" sz="5900" dirty="0">
                <a:solidFill>
                  <a:schemeClr val="tx1"/>
                </a:solidFill>
                <a:latin typeface="Arial Rounded MT Bold" pitchFamily="34" charset="0"/>
              </a:rPr>
              <a:t>Stati repubblicani (Firenze, Venezia) e stati monocratici (Milano, Stato della Chiesa);</a:t>
            </a:r>
          </a:p>
          <a:p>
            <a:pPr marL="571500" indent="-571500" algn="l">
              <a:buFont typeface="Wingdings" pitchFamily="2" charset="2"/>
              <a:buChar char="ü"/>
            </a:pPr>
            <a:r>
              <a:rPr lang="it-IT" sz="5900" dirty="0">
                <a:solidFill>
                  <a:schemeClr val="tx1"/>
                </a:solidFill>
                <a:latin typeface="Arial Rounded MT Bold" pitchFamily="34" charset="0"/>
              </a:rPr>
              <a:t>‘Stato composito’ e dimensione pattizia: i vari ‘corpi’ dello Stato;</a:t>
            </a:r>
          </a:p>
          <a:p>
            <a:pPr marL="571500" indent="-571500" algn="l">
              <a:buFont typeface="Wingdings" pitchFamily="2" charset="2"/>
              <a:buChar char="ü"/>
            </a:pPr>
            <a:r>
              <a:rPr lang="it-IT" sz="5900" dirty="0">
                <a:solidFill>
                  <a:schemeClr val="tx1"/>
                </a:solidFill>
                <a:latin typeface="Arial Rounded MT Bold" pitchFamily="34" charset="0"/>
              </a:rPr>
              <a:t>la rete degli ‘ufficiali’ e la burocrazia: la venalità delle cariche e il disciplinamento territoriale</a:t>
            </a:r>
          </a:p>
          <a:p>
            <a:pPr marL="571500" indent="-571500" algn="l">
              <a:buFont typeface="Wingdings" pitchFamily="2" charset="2"/>
              <a:buChar char="ü"/>
            </a:pPr>
            <a:r>
              <a:rPr lang="it-IT" sz="5900" dirty="0">
                <a:solidFill>
                  <a:schemeClr val="tx1"/>
                </a:solidFill>
                <a:latin typeface="Arial Rounded MT Bold" pitchFamily="34" charset="0"/>
              </a:rPr>
              <a:t>il ruolo della diplomazia;</a:t>
            </a:r>
          </a:p>
          <a:p>
            <a:pPr marL="571500" indent="-571500" algn="l">
              <a:buFont typeface="Wingdings" pitchFamily="2" charset="2"/>
              <a:buChar char="ü"/>
            </a:pPr>
            <a:r>
              <a:rPr lang="it-IT" sz="5900" dirty="0">
                <a:solidFill>
                  <a:schemeClr val="tx1"/>
                </a:solidFill>
                <a:latin typeface="Arial Rounded MT Bold" pitchFamily="34" charset="0"/>
              </a:rPr>
              <a:t>la guerra: le truppe mercenarie.</a:t>
            </a:r>
            <a:endParaRPr lang="it-IT" sz="4000" dirty="0">
              <a:solidFill>
                <a:schemeClr val="tx1"/>
              </a:solidFill>
              <a:latin typeface="Arial Rounded MT Bold" pitchFamily="34" charset="0"/>
            </a:endParaRPr>
          </a:p>
          <a:p>
            <a:pPr marL="571500" indent="-571500" algn="l">
              <a:buFont typeface="Wingdings" pitchFamily="2" charset="2"/>
              <a:buChar char="ü"/>
            </a:pPr>
            <a:endParaRPr lang="it-IT" dirty="0">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680016B7-20E9-479F-B1B4-0021DAB761DC}"/>
              </a:ext>
            </a:extLst>
          </p:cNvPr>
          <p:cNvSpPr txBox="1">
            <a:spLocks/>
          </p:cNvSpPr>
          <p:nvPr/>
        </p:nvSpPr>
        <p:spPr>
          <a:xfrm>
            <a:off x="215516" y="116632"/>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Esperienze signorili e stati regionali in Italia </a:t>
            </a:r>
            <a:r>
              <a:rPr lang="it-IT" dirty="0">
                <a:solidFill>
                  <a:schemeClr val="tx1"/>
                </a:solidFill>
                <a:latin typeface="Arial Rounded MT Bold" pitchFamily="34" charset="0"/>
                <a:ea typeface="+mn-ea"/>
                <a:cs typeface="+mn-cs"/>
              </a:rPr>
              <a:t>(secoli </a:t>
            </a:r>
            <a:r>
              <a:rPr lang="it-IT" dirty="0">
                <a:solidFill>
                  <a:schemeClr val="tx1"/>
                </a:solidFill>
                <a:latin typeface="Arial Rounded MT Bold" pitchFamily="34" charset="0"/>
              </a:rPr>
              <a:t>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2545072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42911" y="6231365"/>
            <a:ext cx="4481617" cy="620688"/>
          </a:xfrm>
        </p:spPr>
        <p:txBody>
          <a:bodyPr>
            <a:normAutofit/>
          </a:bodyPr>
          <a:lstStyle/>
          <a:p>
            <a:r>
              <a:rPr lang="it-IT" sz="1700" dirty="0">
                <a:solidFill>
                  <a:schemeClr val="tx1"/>
                </a:solidFill>
                <a:latin typeface="Arial Rounded MT Bold" pitchFamily="34" charset="0"/>
              </a:rPr>
              <a:t>L’Italia ‘politica’ alla metà del XV secolo</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4725570"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olo 1">
            <a:extLst>
              <a:ext uri="{FF2B5EF4-FFF2-40B4-BE49-F238E27FC236}">
                <a16:creationId xmlns:a16="http://schemas.microsoft.com/office/drawing/2014/main" id="{57D2B67E-6834-4366-A05F-CA3EB04A5CFF}"/>
              </a:ext>
            </a:extLst>
          </p:cNvPr>
          <p:cNvSpPr txBox="1">
            <a:spLocks/>
          </p:cNvSpPr>
          <p:nvPr/>
        </p:nvSpPr>
        <p:spPr>
          <a:xfrm>
            <a:off x="215516" y="116632"/>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Esperienze signorili e stati regionali in Italia </a:t>
            </a:r>
            <a:r>
              <a:rPr lang="it-IT" dirty="0">
                <a:solidFill>
                  <a:schemeClr val="tx1"/>
                </a:solidFill>
                <a:latin typeface="Arial Rounded MT Bold" pitchFamily="34" charset="0"/>
                <a:ea typeface="+mn-ea"/>
                <a:cs typeface="+mn-cs"/>
              </a:rPr>
              <a:t>(secoli </a:t>
            </a:r>
            <a:r>
              <a:rPr lang="it-IT" dirty="0">
                <a:solidFill>
                  <a:schemeClr val="tx1"/>
                </a:solidFill>
                <a:latin typeface="Arial Rounded MT Bold" pitchFamily="34" charset="0"/>
              </a:rPr>
              <a:t>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1093582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139952" y="5902593"/>
            <a:ext cx="4824536" cy="792088"/>
          </a:xfrm>
        </p:spPr>
        <p:txBody>
          <a:bodyPr>
            <a:normAutofit/>
          </a:bodyPr>
          <a:lstStyle/>
          <a:p>
            <a:pPr algn="l"/>
            <a:r>
              <a:rPr lang="it-IT" sz="1600" dirty="0">
                <a:solidFill>
                  <a:schemeClr val="tx2"/>
                </a:solidFill>
                <a:latin typeface="Arial Rounded MT Bold" pitchFamily="34" charset="0"/>
              </a:rPr>
              <a:t> </a:t>
            </a:r>
            <a:r>
              <a:rPr lang="it-IT" sz="1600" dirty="0">
                <a:solidFill>
                  <a:schemeClr val="tx1"/>
                </a:solidFill>
                <a:latin typeface="Arial Rounded MT Bold" pitchFamily="34" charset="0"/>
              </a:rPr>
              <a:t>Bonifacio </a:t>
            </a:r>
            <a:r>
              <a:rPr lang="it-IT" sz="1600" dirty="0" err="1">
                <a:solidFill>
                  <a:schemeClr val="tx1"/>
                </a:solidFill>
                <a:latin typeface="Arial Rounded MT Bold" pitchFamily="34" charset="0"/>
              </a:rPr>
              <a:t>Bembo</a:t>
            </a:r>
            <a:r>
              <a:rPr lang="it-IT" sz="1600" dirty="0">
                <a:solidFill>
                  <a:schemeClr val="tx1"/>
                </a:solidFill>
                <a:latin typeface="Arial Rounded MT Bold" pitchFamily="34" charset="0"/>
              </a:rPr>
              <a:t>, </a:t>
            </a:r>
            <a:r>
              <a:rPr lang="it-IT" sz="1600" i="1" dirty="0">
                <a:solidFill>
                  <a:schemeClr val="tx1"/>
                </a:solidFill>
                <a:latin typeface="Arial Rounded MT Bold" pitchFamily="34" charset="0"/>
              </a:rPr>
              <a:t>Ritratto di Francesco Sforza, </a:t>
            </a:r>
            <a:r>
              <a:rPr lang="it-IT" sz="1600" dirty="0">
                <a:solidFill>
                  <a:schemeClr val="tx1"/>
                </a:solidFill>
                <a:latin typeface="Arial Rounded MT Bold" pitchFamily="34" charset="0"/>
              </a:rPr>
              <a:t>Milano, Pinacoteca di Brera.</a:t>
            </a:r>
          </a:p>
        </p:txBody>
      </p:sp>
      <p:pic>
        <p:nvPicPr>
          <p:cNvPr id="5122" name="Picture 2" descr="http://upload.wikimedia.org/wikipedia/commons/1/14/Francesco_Sforz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5" y="985227"/>
            <a:ext cx="3168351" cy="4888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b/bf/Muzio_Attendolo_Sforza_%281369-1424%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40" y="1015126"/>
            <a:ext cx="3257550" cy="4762500"/>
          </a:xfrm>
          <a:prstGeom prst="rect">
            <a:avLst/>
          </a:prstGeom>
          <a:noFill/>
          <a:extLst>
            <a:ext uri="{909E8E84-426E-40DD-AFC4-6F175D3DCCD1}">
              <a14:hiddenFill xmlns:a14="http://schemas.microsoft.com/office/drawing/2010/main">
                <a:solidFill>
                  <a:srgbClr val="FFFFFF"/>
                </a:solidFill>
              </a14:hiddenFill>
            </a:ext>
          </a:extLst>
        </p:spPr>
      </p:pic>
      <p:sp>
        <p:nvSpPr>
          <p:cNvPr id="8" name="Sottotitolo 2"/>
          <p:cNvSpPr txBox="1">
            <a:spLocks/>
          </p:cNvSpPr>
          <p:nvPr/>
        </p:nvSpPr>
        <p:spPr>
          <a:xfrm>
            <a:off x="216340" y="5874014"/>
            <a:ext cx="3851604" cy="7920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t-IT" sz="1600" dirty="0">
                <a:solidFill>
                  <a:srgbClr val="1F497D"/>
                </a:solidFill>
                <a:latin typeface="Arial Rounded MT Bold" pitchFamily="34" charset="0"/>
              </a:rPr>
              <a:t> </a:t>
            </a:r>
            <a:r>
              <a:rPr lang="it-IT" sz="1600" dirty="0">
                <a:solidFill>
                  <a:schemeClr val="tx1"/>
                </a:solidFill>
                <a:latin typeface="Arial Rounded MT Bold" pitchFamily="34" charset="0"/>
              </a:rPr>
              <a:t>Muzio </a:t>
            </a:r>
            <a:r>
              <a:rPr lang="it-IT" sz="1600" dirty="0" err="1">
                <a:solidFill>
                  <a:schemeClr val="tx1"/>
                </a:solidFill>
                <a:latin typeface="Arial Rounded MT Bold" pitchFamily="34" charset="0"/>
              </a:rPr>
              <a:t>Attendolo</a:t>
            </a:r>
            <a:r>
              <a:rPr lang="it-IT" sz="1600" dirty="0">
                <a:solidFill>
                  <a:schemeClr val="tx1"/>
                </a:solidFill>
                <a:latin typeface="Arial Rounded MT Bold" pitchFamily="34" charset="0"/>
              </a:rPr>
              <a:t> Sforza (1369-1424) in una miniatura quattrocentesca.</a:t>
            </a:r>
          </a:p>
        </p:txBody>
      </p:sp>
      <p:sp>
        <p:nvSpPr>
          <p:cNvPr id="9" name="Titolo 1">
            <a:extLst>
              <a:ext uri="{FF2B5EF4-FFF2-40B4-BE49-F238E27FC236}">
                <a16:creationId xmlns:a16="http://schemas.microsoft.com/office/drawing/2014/main" id="{A3435DDA-B8D8-41E9-AE59-198147B2BC48}"/>
              </a:ext>
            </a:extLst>
          </p:cNvPr>
          <p:cNvSpPr txBox="1">
            <a:spLocks/>
          </p:cNvSpPr>
          <p:nvPr/>
        </p:nvSpPr>
        <p:spPr>
          <a:xfrm>
            <a:off x="215516" y="116632"/>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Esperienze signorili e stati regionali in Italia </a:t>
            </a:r>
            <a:r>
              <a:rPr lang="it-IT" dirty="0">
                <a:solidFill>
                  <a:schemeClr val="tx1"/>
                </a:solidFill>
                <a:latin typeface="Arial Rounded MT Bold" pitchFamily="34" charset="0"/>
                <a:ea typeface="+mn-ea"/>
                <a:cs typeface="+mn-cs"/>
              </a:rPr>
              <a:t>(secoli </a:t>
            </a:r>
            <a:r>
              <a:rPr lang="it-IT" dirty="0">
                <a:solidFill>
                  <a:schemeClr val="tx1"/>
                </a:solidFill>
                <a:latin typeface="Arial Rounded MT Bold" pitchFamily="34" charset="0"/>
              </a:rPr>
              <a:t>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2995504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E96008A-8D67-464D-9D5D-6795B94C7962}"/>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La Chiesa alla fine del medioevo (secoli XIV-XV)</a:t>
            </a:r>
            <a:endParaRPr lang="it-IT" sz="2400" dirty="0">
              <a:solidFill>
                <a:schemeClr val="tx1"/>
              </a:solidFill>
              <a:latin typeface="Arial Rounded MT Bold" pitchFamily="34" charset="0"/>
            </a:endParaRPr>
          </a:p>
        </p:txBody>
      </p:sp>
      <p:sp>
        <p:nvSpPr>
          <p:cNvPr id="8" name="Sottotitolo 2">
            <a:extLst>
              <a:ext uri="{FF2B5EF4-FFF2-40B4-BE49-F238E27FC236}">
                <a16:creationId xmlns:a16="http://schemas.microsoft.com/office/drawing/2014/main" id="{9CDB15B9-A921-4DE0-A76F-48D112274291}"/>
              </a:ext>
            </a:extLst>
          </p:cNvPr>
          <p:cNvSpPr>
            <a:spLocks noGrp="1"/>
          </p:cNvSpPr>
          <p:nvPr>
            <p:ph type="subTitle" idx="1"/>
          </p:nvPr>
        </p:nvSpPr>
        <p:spPr>
          <a:xfrm>
            <a:off x="191954" y="1172496"/>
            <a:ext cx="8712967" cy="2455608"/>
          </a:xfrm>
        </p:spPr>
        <p:txBody>
          <a:bodyPr>
            <a:normAutofit fontScale="55000" lnSpcReduction="20000"/>
          </a:bodyPr>
          <a:lstStyle/>
          <a:p>
            <a:r>
              <a:rPr lang="it-IT" sz="5800" b="1" dirty="0">
                <a:effectLst>
                  <a:outerShdw blurRad="38100" dist="38100" dir="2700000" algn="tl">
                    <a:srgbClr val="000000"/>
                  </a:outerShdw>
                </a:effectLst>
                <a:latin typeface="Georgia" pitchFamily="18" charset="0"/>
              </a:rPr>
              <a:t>Il tramonto delle idee universali </a:t>
            </a:r>
          </a:p>
          <a:p>
            <a:pPr algn="l"/>
            <a:endParaRPr lang="it-IT" sz="4000" dirty="0" err="1">
              <a:solidFill>
                <a:schemeClr val="tx2"/>
              </a:solidFill>
              <a:latin typeface="Arial Rounded MT Bold" pitchFamily="34" charset="0"/>
            </a:endParaRPr>
          </a:p>
          <a:p>
            <a:pPr algn="l"/>
            <a:r>
              <a:rPr lang="it-IT" sz="4000" dirty="0">
                <a:solidFill>
                  <a:schemeClr val="tx1"/>
                </a:solidFill>
                <a:latin typeface="Arial Rounded MT Bold" pitchFamily="34" charset="0"/>
              </a:rPr>
              <a:t>Bonifacio VIII (1294-1303)</a:t>
            </a:r>
          </a:p>
          <a:p>
            <a:pPr lvl="1">
              <a:lnSpc>
                <a:spcPct val="90000"/>
              </a:lnSpc>
            </a:pPr>
            <a:r>
              <a:rPr lang="it-IT" dirty="0">
                <a:solidFill>
                  <a:schemeClr val="tx1"/>
                </a:solidFill>
              </a:rPr>
              <a:t>;</a:t>
            </a:r>
          </a:p>
          <a:p>
            <a:pPr marL="571500" indent="-571500" algn="l">
              <a:buFont typeface="Wingdings" pitchFamily="2" charset="2"/>
              <a:buChar char="v"/>
            </a:pPr>
            <a:r>
              <a:rPr lang="it-IT" sz="4000" dirty="0">
                <a:solidFill>
                  <a:schemeClr val="tx1"/>
                </a:solidFill>
                <a:latin typeface="Arial Rounded MT Bold" pitchFamily="34" charset="0"/>
              </a:rPr>
              <a:t>L’indizione del Giubileo nell’anno 1300;</a:t>
            </a:r>
          </a:p>
          <a:p>
            <a:pPr marL="571500" lvl="1" indent="-571500" algn="l">
              <a:buFont typeface="Wingdings" pitchFamily="2" charset="2"/>
              <a:buChar char="v"/>
            </a:pPr>
            <a:r>
              <a:rPr lang="it-IT" sz="4000" dirty="0">
                <a:solidFill>
                  <a:schemeClr val="tx1"/>
                </a:solidFill>
                <a:latin typeface="Arial Rounded MT Bold" pitchFamily="34" charset="0"/>
              </a:rPr>
              <a:t>Il canto del cigno: la bolla </a:t>
            </a:r>
            <a:r>
              <a:rPr lang="it-IT" sz="4000" i="1" dirty="0" err="1">
                <a:solidFill>
                  <a:schemeClr val="tx1"/>
                </a:solidFill>
                <a:latin typeface="Arial Rounded MT Bold" pitchFamily="34" charset="0"/>
              </a:rPr>
              <a:t>Unam</a:t>
            </a:r>
            <a:r>
              <a:rPr lang="it-IT" sz="4000" i="1" dirty="0">
                <a:solidFill>
                  <a:schemeClr val="tx1"/>
                </a:solidFill>
                <a:latin typeface="Arial Rounded MT Bold" pitchFamily="34" charset="0"/>
              </a:rPr>
              <a:t> </a:t>
            </a:r>
            <a:r>
              <a:rPr lang="it-IT" sz="4000" i="1" dirty="0" err="1">
                <a:solidFill>
                  <a:schemeClr val="tx1"/>
                </a:solidFill>
                <a:latin typeface="Arial Rounded MT Bold" pitchFamily="34" charset="0"/>
              </a:rPr>
              <a:t>Sanctam</a:t>
            </a:r>
            <a:r>
              <a:rPr lang="it-IT" sz="4000" i="1" dirty="0">
                <a:solidFill>
                  <a:schemeClr val="tx1"/>
                </a:solidFill>
                <a:latin typeface="Arial Rounded MT Bold" pitchFamily="34" charset="0"/>
              </a:rPr>
              <a:t> </a:t>
            </a:r>
            <a:r>
              <a:rPr lang="it-IT" sz="4000" dirty="0">
                <a:solidFill>
                  <a:schemeClr val="tx1"/>
                </a:solidFill>
                <a:latin typeface="Arial Rounded MT Bold" pitchFamily="34" charset="0"/>
              </a:rPr>
              <a:t>(1302)</a:t>
            </a:r>
          </a:p>
          <a:p>
            <a:pPr marL="571500" indent="-571500" algn="l">
              <a:buFont typeface="Wingdings" pitchFamily="2" charset="2"/>
              <a:buChar char="v"/>
            </a:pPr>
            <a:r>
              <a:rPr lang="it-IT" sz="4000" dirty="0">
                <a:solidFill>
                  <a:schemeClr val="tx1"/>
                </a:solidFill>
                <a:latin typeface="Arial Rounded MT Bold" pitchFamily="34" charset="0"/>
              </a:rPr>
              <a:t>Lo «schiaffo di Anagni» e il ruolo dei re di Francia</a:t>
            </a:r>
          </a:p>
        </p:txBody>
      </p:sp>
      <p:pic>
        <p:nvPicPr>
          <p:cNvPr id="9" name="Picture 2" descr="C:\Users\Francesco\Desktop\Lezioni a.a 2014-2015\2011-12\universalismi\busto Bon.jpg">
            <a:extLst>
              <a:ext uri="{FF2B5EF4-FFF2-40B4-BE49-F238E27FC236}">
                <a16:creationId xmlns:a16="http://schemas.microsoft.com/office/drawing/2014/main" id="{CDE00444-A142-4778-8D0F-1045FB8BC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979" y="3736552"/>
            <a:ext cx="2520280" cy="3121448"/>
          </a:xfrm>
          <a:prstGeom prst="rect">
            <a:avLst/>
          </a:prstGeom>
          <a:noFill/>
          <a:extLst>
            <a:ext uri="{909E8E84-426E-40DD-AFC4-6F175D3DCCD1}">
              <a14:hiddenFill xmlns:a14="http://schemas.microsoft.com/office/drawing/2010/main">
                <a:solidFill>
                  <a:srgbClr val="FFFFFF"/>
                </a:solidFill>
              </a14:hiddenFill>
            </a:ext>
          </a:extLst>
        </p:spPr>
      </p:pic>
      <p:sp>
        <p:nvSpPr>
          <p:cNvPr id="10" name="Sottotitolo 2">
            <a:extLst>
              <a:ext uri="{FF2B5EF4-FFF2-40B4-BE49-F238E27FC236}">
                <a16:creationId xmlns:a16="http://schemas.microsoft.com/office/drawing/2014/main" id="{612C7E10-868B-41E1-9444-700797EE6C2A}"/>
              </a:ext>
            </a:extLst>
          </p:cNvPr>
          <p:cNvSpPr txBox="1">
            <a:spLocks/>
          </p:cNvSpPr>
          <p:nvPr/>
        </p:nvSpPr>
        <p:spPr>
          <a:xfrm>
            <a:off x="6016465" y="5685504"/>
            <a:ext cx="2316374" cy="1028481"/>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sz="1700" dirty="0">
                <a:solidFill>
                  <a:schemeClr val="tx1"/>
                </a:solidFill>
                <a:latin typeface="Arial Rounded MT Bold" pitchFamily="34" charset="0"/>
              </a:rPr>
              <a:t>Arnolfo di Cambio, </a:t>
            </a:r>
            <a:r>
              <a:rPr lang="it-IT" sz="1700" i="1" dirty="0">
                <a:solidFill>
                  <a:schemeClr val="tx1"/>
                </a:solidFill>
                <a:latin typeface="Arial Rounded MT Bold" pitchFamily="34" charset="0"/>
              </a:rPr>
              <a:t>Busto di Bonifacio VIII</a:t>
            </a:r>
            <a:r>
              <a:rPr lang="it-IT" sz="1700" dirty="0">
                <a:solidFill>
                  <a:schemeClr val="tx1"/>
                </a:solidFill>
                <a:latin typeface="Arial Rounded MT Bold" pitchFamily="34" charset="0"/>
              </a:rPr>
              <a:t>,</a:t>
            </a:r>
          </a:p>
          <a:p>
            <a:r>
              <a:rPr lang="it-IT" sz="1700" dirty="0">
                <a:solidFill>
                  <a:schemeClr val="tx1"/>
                </a:solidFill>
                <a:latin typeface="Arial Rounded MT Bold" pitchFamily="34" charset="0"/>
              </a:rPr>
              <a:t>Firenze, Museo dell’Opera del Duomo</a:t>
            </a:r>
          </a:p>
        </p:txBody>
      </p:sp>
    </p:spTree>
    <p:extLst>
      <p:ext uri="{BB962C8B-B14F-4D97-AF65-F5344CB8AC3E}">
        <p14:creationId xmlns:p14="http://schemas.microsoft.com/office/powerpoint/2010/main" val="3914294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08720"/>
            <a:ext cx="8712968" cy="5949280"/>
          </a:xfrm>
        </p:spPr>
        <p:txBody>
          <a:bodyPr>
            <a:normAutofit fontScale="25000" lnSpcReduction="20000"/>
          </a:bodyPr>
          <a:lstStyle/>
          <a:p>
            <a:r>
              <a:rPr lang="it-IT" sz="12800" b="1" dirty="0">
                <a:effectLst>
                  <a:outerShdw blurRad="38100" dist="38100" dir="2700000" algn="tl">
                    <a:srgbClr val="000000"/>
                  </a:outerShdw>
                </a:effectLst>
                <a:latin typeface="Georgia" pitchFamily="18" charset="0"/>
              </a:rPr>
              <a:t>La bolla </a:t>
            </a:r>
            <a:r>
              <a:rPr lang="it-IT" sz="12800" b="1" i="1" dirty="0" err="1">
                <a:effectLst>
                  <a:outerShdw blurRad="38100" dist="38100" dir="2700000" algn="tl">
                    <a:srgbClr val="000000"/>
                  </a:outerShdw>
                </a:effectLst>
                <a:latin typeface="Georgia" pitchFamily="18" charset="0"/>
              </a:rPr>
              <a:t>Unam</a:t>
            </a:r>
            <a:r>
              <a:rPr lang="it-IT" sz="12800" b="1" i="1" dirty="0">
                <a:effectLst>
                  <a:outerShdw blurRad="38100" dist="38100" dir="2700000" algn="tl">
                    <a:srgbClr val="000000"/>
                  </a:outerShdw>
                </a:effectLst>
                <a:latin typeface="Georgia" pitchFamily="18" charset="0"/>
              </a:rPr>
              <a:t> </a:t>
            </a:r>
            <a:r>
              <a:rPr lang="it-IT" sz="12800" b="1" i="1" dirty="0" err="1">
                <a:effectLst>
                  <a:outerShdw blurRad="38100" dist="38100" dir="2700000" algn="tl">
                    <a:srgbClr val="000000"/>
                  </a:outerShdw>
                </a:effectLst>
                <a:latin typeface="Georgia" pitchFamily="18" charset="0"/>
              </a:rPr>
              <a:t>Sanctam</a:t>
            </a:r>
            <a:r>
              <a:rPr lang="it-IT" sz="12800" b="1" i="1" dirty="0">
                <a:effectLst>
                  <a:outerShdw blurRad="38100" dist="38100" dir="2700000" algn="tl">
                    <a:srgbClr val="000000"/>
                  </a:outerShdw>
                </a:effectLst>
                <a:latin typeface="Georgia" pitchFamily="18" charset="0"/>
              </a:rPr>
              <a:t> </a:t>
            </a:r>
            <a:r>
              <a:rPr lang="it-IT" sz="12800" b="1" dirty="0">
                <a:effectLst>
                  <a:outerShdw blurRad="38100" dist="38100" dir="2700000" algn="tl">
                    <a:srgbClr val="000000"/>
                  </a:outerShdw>
                </a:effectLst>
                <a:latin typeface="Georgia" pitchFamily="18" charset="0"/>
              </a:rPr>
              <a:t>(1302)</a:t>
            </a:r>
            <a:endParaRPr lang="it-IT" sz="7200" dirty="0">
              <a:solidFill>
                <a:schemeClr val="tx2"/>
              </a:solidFill>
              <a:latin typeface="Arial Rounded MT Bold" pitchFamily="34" charset="0"/>
            </a:endParaRPr>
          </a:p>
          <a:p>
            <a:pPr algn="l"/>
            <a:r>
              <a:rPr lang="it-IT" sz="8800" dirty="0">
                <a:solidFill>
                  <a:schemeClr val="tx1"/>
                </a:solidFill>
                <a:latin typeface="Arial Rounded MT Bold" pitchFamily="34" charset="0"/>
              </a:rPr>
              <a:t>Per imperativo della fede non possiamo che credere che vi è una sola Santa Chiesa Cattolica ed Apostolica, e noi fermamente la crediamo e professiamo con semplicità, e non c’è né salvezza né remissione dei peccati fuori di lei […] Essa rappresenta l’unico corpo mistico, il cui capo è Cristo, e (quello) di Cristo è Dio, e in esso c’è un solo Signore, una sola fede, un solo battesimo. Una sola infatti fu l’arca di Noè al tempo del diluvio, che prefigurava l’unica Chiesa; ed era stata costruita da un solo braccio, ebbe un solo timoniere e un solo comandante, ossia Noè […] Dunque la Chiesa sola e unica ha un solo corpo, un solo capo. </a:t>
            </a:r>
          </a:p>
          <a:p>
            <a:pPr algn="l"/>
            <a:r>
              <a:rPr lang="it-IT" sz="8800" dirty="0">
                <a:solidFill>
                  <a:schemeClr val="tx1"/>
                </a:solidFill>
                <a:latin typeface="Arial Rounded MT Bold" pitchFamily="34" charset="0"/>
              </a:rPr>
              <a:t>Le parole del vangelo ci insegnano che in questa Chiesa e nella sua potestà ci sono due spade, cioè la spirituale e la temporale […]. Ambedue sono a disposizione della Chiesa, la spada spirituale e quella materiale. Però quest’ultima dev’essere esercitata in favore della Chiesa, l’altra direttamente dalla Chiesa; la prima dal sacerdote, l’altra dalle mani dei re e dei soldati, ma agli ordini e sotto il controllo del sacerdote. Poi é necessario che una spada sia sotto l’altra e che l’autorità temporale sia soggetta a quella spirituale.</a:t>
            </a:r>
          </a:p>
        </p:txBody>
      </p:sp>
      <p:sp>
        <p:nvSpPr>
          <p:cNvPr id="6" name="Titolo 1">
            <a:extLst>
              <a:ext uri="{FF2B5EF4-FFF2-40B4-BE49-F238E27FC236}">
                <a16:creationId xmlns:a16="http://schemas.microsoft.com/office/drawing/2014/main" id="{B011F893-9708-40B7-BDBB-9ABA1CDA0678}"/>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La Chiesa alla fine del medioevo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2881036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011F893-9708-40B7-BDBB-9ABA1CDA0678}"/>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La Chiesa alla fine del medioevo (secoli XIV-XV)</a:t>
            </a:r>
            <a:endParaRPr lang="it-IT" sz="2400" dirty="0">
              <a:solidFill>
                <a:schemeClr val="tx1"/>
              </a:solidFill>
              <a:latin typeface="Arial Rounded MT Bold" pitchFamily="34" charset="0"/>
            </a:endParaRPr>
          </a:p>
        </p:txBody>
      </p:sp>
      <p:sp>
        <p:nvSpPr>
          <p:cNvPr id="7" name="Sottotitolo 2">
            <a:extLst>
              <a:ext uri="{FF2B5EF4-FFF2-40B4-BE49-F238E27FC236}">
                <a16:creationId xmlns:a16="http://schemas.microsoft.com/office/drawing/2014/main" id="{3B37BFE0-7AA1-42E4-B852-875EAAD1CACD}"/>
              </a:ext>
            </a:extLst>
          </p:cNvPr>
          <p:cNvSpPr>
            <a:spLocks noGrp="1"/>
          </p:cNvSpPr>
          <p:nvPr>
            <p:ph type="subTitle" idx="1"/>
          </p:nvPr>
        </p:nvSpPr>
        <p:spPr>
          <a:xfrm>
            <a:off x="179512" y="1196752"/>
            <a:ext cx="8712968" cy="5400600"/>
          </a:xfrm>
        </p:spPr>
        <p:txBody>
          <a:bodyPr>
            <a:normAutofit fontScale="62500" lnSpcReduction="20000"/>
          </a:bodyPr>
          <a:lstStyle/>
          <a:p>
            <a:r>
              <a:rPr lang="it-IT" sz="5800" b="1" dirty="0">
                <a:effectLst>
                  <a:outerShdw blurRad="38100" dist="38100" dir="2700000" algn="tl">
                    <a:srgbClr val="000000"/>
                  </a:outerShdw>
                </a:effectLst>
                <a:latin typeface="Georgia" pitchFamily="18" charset="0"/>
              </a:rPr>
              <a:t>La Chiesa e il papato </a:t>
            </a:r>
          </a:p>
          <a:p>
            <a:r>
              <a:rPr lang="it-IT" sz="5800" b="1" dirty="0">
                <a:effectLst>
                  <a:outerShdw blurRad="38100" dist="38100" dir="2700000" algn="tl">
                    <a:srgbClr val="000000"/>
                  </a:outerShdw>
                </a:effectLst>
                <a:latin typeface="Georgia" pitchFamily="18" charset="0"/>
              </a:rPr>
              <a:t>fra scismi e ricomposizioni</a:t>
            </a: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q"/>
            </a:pPr>
            <a:r>
              <a:rPr lang="it-IT" sz="4000" dirty="0">
                <a:solidFill>
                  <a:schemeClr val="tx1"/>
                </a:solidFill>
                <a:latin typeface="Arial Rounded MT Bold" pitchFamily="34" charset="0"/>
              </a:rPr>
              <a:t>1309: trasferimento della sede papale ad Avignone;</a:t>
            </a:r>
          </a:p>
          <a:p>
            <a:pPr marL="571500" indent="-571500" algn="l">
              <a:buFont typeface="Wingdings" pitchFamily="2" charset="2"/>
              <a:buChar char="q"/>
            </a:pPr>
            <a:r>
              <a:rPr lang="it-IT" sz="4000" dirty="0">
                <a:solidFill>
                  <a:schemeClr val="tx1"/>
                </a:solidFill>
                <a:latin typeface="Arial Rounded MT Bold" pitchFamily="34" charset="0"/>
              </a:rPr>
              <a:t>la «cattività avignonese» (1309-1377);</a:t>
            </a:r>
          </a:p>
          <a:p>
            <a:pPr marL="571500" indent="-571500" algn="l">
              <a:buFont typeface="Wingdings" pitchFamily="2" charset="2"/>
              <a:buChar char="q"/>
            </a:pPr>
            <a:r>
              <a:rPr lang="it-IT" sz="4000" dirty="0">
                <a:solidFill>
                  <a:schemeClr val="tx1"/>
                </a:solidFill>
                <a:latin typeface="Arial Rounded MT Bold" pitchFamily="34" charset="0"/>
              </a:rPr>
              <a:t>il Grande scisma d’Occidente (1378-1417);</a:t>
            </a:r>
          </a:p>
          <a:p>
            <a:pPr marL="571500" indent="-571500" algn="l">
              <a:buFont typeface="Wingdings" pitchFamily="2" charset="2"/>
              <a:buChar char="q"/>
            </a:pPr>
            <a:r>
              <a:rPr lang="it-IT" sz="4000" dirty="0">
                <a:solidFill>
                  <a:schemeClr val="tx1"/>
                </a:solidFill>
                <a:latin typeface="Arial Rounded MT Bold" pitchFamily="34" charset="0"/>
              </a:rPr>
              <a:t>il Concilio di Pisa (1409): l’elezione di tre papi;</a:t>
            </a:r>
          </a:p>
          <a:p>
            <a:pPr marL="571500" indent="-571500" algn="l">
              <a:buFont typeface="Wingdings" pitchFamily="2" charset="2"/>
              <a:buChar char="q"/>
            </a:pPr>
            <a:r>
              <a:rPr lang="it-IT" sz="4000" dirty="0">
                <a:solidFill>
                  <a:schemeClr val="tx1"/>
                </a:solidFill>
                <a:latin typeface="Arial Rounded MT Bold" pitchFamily="34" charset="0"/>
              </a:rPr>
              <a:t>il Concilio di Costanza (1414 -1417) e le teorie «conciliariste»;</a:t>
            </a:r>
          </a:p>
          <a:p>
            <a:pPr marL="571500" indent="-571500" algn="l">
              <a:buFont typeface="Wingdings" pitchFamily="2" charset="2"/>
              <a:buChar char="q"/>
            </a:pPr>
            <a:r>
              <a:rPr lang="it-IT" sz="4000" dirty="0">
                <a:solidFill>
                  <a:schemeClr val="tx1"/>
                </a:solidFill>
                <a:latin typeface="Arial Rounded MT Bold" pitchFamily="34" charset="0"/>
              </a:rPr>
              <a:t>la ricomposizione sotto Martino V (1417-1431) ;</a:t>
            </a:r>
          </a:p>
          <a:p>
            <a:pPr marL="571500" indent="-571500" algn="l">
              <a:buFont typeface="Wingdings" pitchFamily="2" charset="2"/>
              <a:buChar char="q"/>
            </a:pPr>
            <a:r>
              <a:rPr lang="it-IT" sz="4000" dirty="0">
                <a:solidFill>
                  <a:schemeClr val="tx1"/>
                </a:solidFill>
                <a:latin typeface="Arial Rounded MT Bold" pitchFamily="34" charset="0"/>
              </a:rPr>
              <a:t>i Concili di Basilea, Ferrara e Firenze (1431-1439);</a:t>
            </a:r>
          </a:p>
          <a:p>
            <a:pPr marL="571500" indent="-571500" algn="l">
              <a:buFont typeface="Wingdings" pitchFamily="2" charset="2"/>
              <a:buChar char="q"/>
            </a:pPr>
            <a:r>
              <a:rPr lang="it-IT" sz="4000" dirty="0">
                <a:solidFill>
                  <a:schemeClr val="tx1"/>
                </a:solidFill>
                <a:latin typeface="Arial Rounded MT Bold" pitchFamily="34" charset="0"/>
              </a:rPr>
              <a:t>Roma, la curia e il fiorire della cultura umanistica;</a:t>
            </a:r>
          </a:p>
          <a:p>
            <a:pPr marL="571500" indent="-571500" algn="l">
              <a:buFont typeface="Wingdings" pitchFamily="2" charset="2"/>
              <a:buChar char="q"/>
            </a:pPr>
            <a:r>
              <a:rPr lang="it-IT" sz="4000" dirty="0">
                <a:solidFill>
                  <a:schemeClr val="tx1"/>
                </a:solidFill>
                <a:latin typeface="Arial Rounded MT Bold" pitchFamily="34" charset="0"/>
              </a:rPr>
              <a:t>A Roma una nuova tutela per i «beni culturali».</a:t>
            </a:r>
          </a:p>
          <a:p>
            <a:pPr marL="571500" indent="-571500" algn="l">
              <a:buFont typeface="Wingdings" pitchFamily="2" charset="2"/>
              <a:buChar char="q"/>
            </a:pPr>
            <a:endParaRPr lang="it-IT" sz="4000" dirty="0">
              <a:solidFill>
                <a:schemeClr val="tx2"/>
              </a:solidFill>
              <a:latin typeface="Arial Rounded MT Bold" pitchFamily="34" charset="0"/>
            </a:endParaRPr>
          </a:p>
          <a:p>
            <a:pPr marL="571500" indent="-571500" algn="l">
              <a:buFont typeface="Wingdings" pitchFamily="2" charset="2"/>
              <a:buChar char="q"/>
            </a:pPr>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2772276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ttotitolo 2">
            <a:extLst>
              <a:ext uri="{FF2B5EF4-FFF2-40B4-BE49-F238E27FC236}">
                <a16:creationId xmlns:a16="http://schemas.microsoft.com/office/drawing/2014/main" id="{B4F033E8-9FBE-4EF6-883E-428D47E332C5}"/>
              </a:ext>
            </a:extLst>
          </p:cNvPr>
          <p:cNvSpPr>
            <a:spLocks noGrp="1"/>
          </p:cNvSpPr>
          <p:nvPr>
            <p:ph type="subTitle" idx="1"/>
          </p:nvPr>
        </p:nvSpPr>
        <p:spPr>
          <a:xfrm>
            <a:off x="179512" y="1196752"/>
            <a:ext cx="8712968" cy="5400600"/>
          </a:xfrm>
        </p:spPr>
        <p:txBody>
          <a:bodyPr>
            <a:normAutofit fontScale="70000" lnSpcReduction="20000"/>
          </a:bodyPr>
          <a:lstStyle/>
          <a:p>
            <a:r>
              <a:rPr lang="it-IT" sz="5100" b="1">
                <a:effectLst>
                  <a:outerShdw blurRad="38100" dist="38100" dir="2700000" algn="tl">
                    <a:srgbClr val="000000"/>
                  </a:outerShdw>
                </a:effectLst>
                <a:latin typeface="Georgia" pitchFamily="18" charset="0"/>
              </a:rPr>
              <a:t>L’affermazione del primato papale</a:t>
            </a:r>
          </a:p>
          <a:p>
            <a:pPr marL="571500" indent="-571500" algn="l">
              <a:buFont typeface="Wingdings" pitchFamily="2" charset="2"/>
              <a:buChar char="ü"/>
            </a:pPr>
            <a:endParaRPr lang="it-IT" sz="3600" b="1">
              <a:effectLst>
                <a:outerShdw blurRad="38100" dist="38100" dir="2700000" algn="tl">
                  <a:srgbClr val="000000"/>
                </a:outerShdw>
              </a:effectLst>
              <a:latin typeface="Georgia" pitchFamily="18" charset="0"/>
            </a:endParaRPr>
          </a:p>
          <a:p>
            <a:pPr marL="457200" indent="-457200" algn="l">
              <a:buFont typeface="Wingdings" pitchFamily="2" charset="2"/>
              <a:buChar char="q"/>
            </a:pPr>
            <a:r>
              <a:rPr lang="it-IT" sz="3400" i="1">
                <a:solidFill>
                  <a:schemeClr val="tx1"/>
                </a:solidFill>
                <a:latin typeface="Arial Rounded MT Bold" pitchFamily="34" charset="0"/>
              </a:rPr>
              <a:t>Libertas </a:t>
            </a:r>
            <a:r>
              <a:rPr lang="it-IT" sz="3400" i="1" err="1">
                <a:solidFill>
                  <a:schemeClr val="tx1"/>
                </a:solidFill>
                <a:latin typeface="Arial Rounded MT Bold" pitchFamily="34" charset="0"/>
              </a:rPr>
              <a:t>Ecclesiae</a:t>
            </a:r>
            <a:r>
              <a:rPr lang="it-IT" sz="3400">
                <a:solidFill>
                  <a:schemeClr val="tx1"/>
                </a:solidFill>
                <a:latin typeface="Arial Rounded MT Bold" pitchFamily="34" charset="0"/>
              </a:rPr>
              <a:t> vs </a:t>
            </a:r>
            <a:r>
              <a:rPr lang="it-IT" sz="3400" i="1" err="1">
                <a:solidFill>
                  <a:schemeClr val="tx1"/>
                </a:solidFill>
                <a:latin typeface="Arial Rounded MT Bold" pitchFamily="34" charset="0"/>
              </a:rPr>
              <a:t>Reichskirche</a:t>
            </a:r>
            <a:r>
              <a:rPr lang="it-IT" sz="3400" i="1">
                <a:solidFill>
                  <a:schemeClr val="tx1"/>
                </a:solidFill>
                <a:latin typeface="Arial Rounded MT Bold" pitchFamily="34" charset="0"/>
              </a:rPr>
              <a:t> </a:t>
            </a:r>
            <a:r>
              <a:rPr lang="it-IT" sz="3400">
                <a:solidFill>
                  <a:schemeClr val="tx1"/>
                </a:solidFill>
                <a:latin typeface="Arial Rounded MT Bold" pitchFamily="34" charset="0"/>
              </a:rPr>
              <a:t>(«sistema della chiesa imperiale»):</a:t>
            </a:r>
          </a:p>
          <a:p>
            <a:pPr marL="914400" lvl="1" indent="-457200" algn="l">
              <a:buFont typeface="Wingdings" pitchFamily="2" charset="2"/>
              <a:buChar char="v"/>
            </a:pPr>
            <a:r>
              <a:rPr lang="it-IT" sz="3400">
                <a:solidFill>
                  <a:schemeClr val="tx1"/>
                </a:solidFill>
                <a:latin typeface="Arial Rounded MT Bold" pitchFamily="34" charset="0"/>
              </a:rPr>
              <a:t>«lotta per le investiture» (metà XI secolo – 1122);</a:t>
            </a:r>
          </a:p>
          <a:p>
            <a:pPr marL="457200" indent="-457200" algn="l">
              <a:buFont typeface="Wingdings" pitchFamily="2" charset="2"/>
              <a:buChar char="q"/>
            </a:pPr>
            <a:r>
              <a:rPr lang="it-IT" sz="3400">
                <a:solidFill>
                  <a:schemeClr val="tx1"/>
                </a:solidFill>
                <a:latin typeface="Arial Rounded MT Bold" pitchFamily="34" charset="0"/>
              </a:rPr>
              <a:t>Nuove procedure di elezione del papa:</a:t>
            </a:r>
          </a:p>
          <a:p>
            <a:pPr marL="914400" lvl="1" indent="-457200" algn="l">
              <a:buFont typeface="Wingdings" pitchFamily="2" charset="2"/>
              <a:buChar char="v"/>
            </a:pPr>
            <a:r>
              <a:rPr lang="it-IT" sz="3400" i="1" err="1">
                <a:solidFill>
                  <a:schemeClr val="tx1"/>
                </a:solidFill>
                <a:latin typeface="Arial Rounded MT Bold" pitchFamily="34" charset="0"/>
              </a:rPr>
              <a:t>Decretum</a:t>
            </a:r>
            <a:r>
              <a:rPr lang="it-IT" sz="3400" i="1">
                <a:solidFill>
                  <a:schemeClr val="tx1"/>
                </a:solidFill>
                <a:latin typeface="Arial Rounded MT Bold" pitchFamily="34" charset="0"/>
              </a:rPr>
              <a:t> in </a:t>
            </a:r>
            <a:r>
              <a:rPr lang="it-IT" sz="3400" i="1" err="1">
                <a:solidFill>
                  <a:schemeClr val="tx1"/>
                </a:solidFill>
                <a:latin typeface="Arial Rounded MT Bold" pitchFamily="34" charset="0"/>
              </a:rPr>
              <a:t>electione</a:t>
            </a:r>
            <a:r>
              <a:rPr lang="it-IT" sz="3400" i="1">
                <a:solidFill>
                  <a:schemeClr val="tx1"/>
                </a:solidFill>
                <a:latin typeface="Arial Rounded MT Bold" pitchFamily="34" charset="0"/>
              </a:rPr>
              <a:t> </a:t>
            </a:r>
            <a:r>
              <a:rPr lang="it-IT" sz="3400" i="1" err="1">
                <a:solidFill>
                  <a:schemeClr val="tx1"/>
                </a:solidFill>
                <a:latin typeface="Arial Rounded MT Bold" pitchFamily="34" charset="0"/>
              </a:rPr>
              <a:t>papae</a:t>
            </a:r>
            <a:r>
              <a:rPr lang="it-IT" sz="3400" i="1">
                <a:solidFill>
                  <a:schemeClr val="tx1"/>
                </a:solidFill>
                <a:latin typeface="Arial Rounded MT Bold" pitchFamily="34" charset="0"/>
              </a:rPr>
              <a:t> </a:t>
            </a:r>
            <a:r>
              <a:rPr lang="it-IT" sz="3400">
                <a:solidFill>
                  <a:schemeClr val="tx1"/>
                </a:solidFill>
                <a:latin typeface="Arial Rounded MT Bold" pitchFamily="34" charset="0"/>
              </a:rPr>
              <a:t>(1059);</a:t>
            </a:r>
          </a:p>
          <a:p>
            <a:pPr marL="457200" indent="-457200" algn="l">
              <a:buFont typeface="Wingdings" pitchFamily="2" charset="2"/>
              <a:buChar char="q"/>
            </a:pPr>
            <a:r>
              <a:rPr lang="it-IT" sz="3400">
                <a:solidFill>
                  <a:schemeClr val="tx1"/>
                </a:solidFill>
                <a:latin typeface="Arial Rounded MT Bold" pitchFamily="34" charset="0"/>
              </a:rPr>
              <a:t>La desacralizzazione del potere imperiale:</a:t>
            </a:r>
          </a:p>
          <a:p>
            <a:pPr marL="914400" lvl="1" indent="-457200" algn="l">
              <a:buFont typeface="Wingdings" pitchFamily="2" charset="2"/>
              <a:buChar char="v"/>
            </a:pPr>
            <a:r>
              <a:rPr lang="it-IT" sz="3400" i="1" err="1">
                <a:solidFill>
                  <a:schemeClr val="tx1"/>
                </a:solidFill>
                <a:latin typeface="Arial Rounded MT Bold" pitchFamily="34" charset="0"/>
              </a:rPr>
              <a:t>Dictatus</a:t>
            </a:r>
            <a:r>
              <a:rPr lang="it-IT" sz="3400" i="1">
                <a:solidFill>
                  <a:schemeClr val="tx1"/>
                </a:solidFill>
                <a:latin typeface="Arial Rounded MT Bold" pitchFamily="34" charset="0"/>
              </a:rPr>
              <a:t> </a:t>
            </a:r>
            <a:r>
              <a:rPr lang="it-IT" sz="3400" i="1" err="1">
                <a:solidFill>
                  <a:schemeClr val="tx1"/>
                </a:solidFill>
                <a:latin typeface="Arial Rounded MT Bold" pitchFamily="34" charset="0"/>
              </a:rPr>
              <a:t>papae</a:t>
            </a:r>
            <a:r>
              <a:rPr lang="it-IT" sz="3400" i="1">
                <a:solidFill>
                  <a:schemeClr val="tx1"/>
                </a:solidFill>
                <a:latin typeface="Arial Rounded MT Bold" pitchFamily="34" charset="0"/>
              </a:rPr>
              <a:t> </a:t>
            </a:r>
            <a:r>
              <a:rPr lang="it-IT" sz="3400">
                <a:solidFill>
                  <a:schemeClr val="tx1"/>
                </a:solidFill>
                <a:latin typeface="Arial Rounded MT Bold" pitchFamily="34" charset="0"/>
              </a:rPr>
              <a:t>(1075); </a:t>
            </a:r>
          </a:p>
          <a:p>
            <a:pPr marL="457200" indent="-457200" algn="l">
              <a:buFont typeface="Wingdings" pitchFamily="2" charset="2"/>
              <a:buChar char="q"/>
            </a:pPr>
            <a:r>
              <a:rPr lang="it-IT" sz="3400">
                <a:solidFill>
                  <a:schemeClr val="tx1"/>
                </a:solidFill>
                <a:latin typeface="Arial Rounded MT Bold" pitchFamily="34" charset="0"/>
              </a:rPr>
              <a:t>Una nuovo spazio europeo:</a:t>
            </a:r>
          </a:p>
          <a:p>
            <a:pPr marL="914400" lvl="1" indent="-457200" algn="l">
              <a:buFont typeface="Wingdings" pitchFamily="2" charset="2"/>
              <a:buChar char="v"/>
            </a:pPr>
            <a:r>
              <a:rPr lang="it-IT" sz="3400">
                <a:solidFill>
                  <a:schemeClr val="tx1"/>
                </a:solidFill>
                <a:latin typeface="Arial Rounded MT Bold" pitchFamily="34" charset="0"/>
              </a:rPr>
              <a:t>lo scisma di Michele </a:t>
            </a:r>
            <a:r>
              <a:rPr lang="it-IT" sz="3400" err="1">
                <a:solidFill>
                  <a:schemeClr val="tx1"/>
                </a:solidFill>
                <a:latin typeface="Arial Rounded MT Bold" pitchFamily="34" charset="0"/>
              </a:rPr>
              <a:t>Cerulario</a:t>
            </a:r>
            <a:r>
              <a:rPr lang="it-IT" sz="3400">
                <a:solidFill>
                  <a:schemeClr val="tx1"/>
                </a:solidFill>
                <a:latin typeface="Arial Rounded MT Bold" pitchFamily="34" charset="0"/>
              </a:rPr>
              <a:t> (1054);</a:t>
            </a:r>
          </a:p>
          <a:p>
            <a:pPr marL="457200" indent="-457200" algn="l">
              <a:buFont typeface="Wingdings" pitchFamily="2" charset="2"/>
              <a:buChar char="q"/>
            </a:pPr>
            <a:r>
              <a:rPr lang="it-IT" sz="3400">
                <a:solidFill>
                  <a:schemeClr val="tx1"/>
                </a:solidFill>
                <a:latin typeface="Arial Rounded MT Bold" pitchFamily="34" charset="0"/>
              </a:rPr>
              <a:t>Nascita dell’idea di crociata:</a:t>
            </a:r>
          </a:p>
          <a:p>
            <a:pPr marL="914400" lvl="1" indent="-457200" algn="l">
              <a:buFont typeface="Wingdings" pitchFamily="2" charset="2"/>
              <a:buChar char="v"/>
            </a:pPr>
            <a:r>
              <a:rPr lang="it-IT" sz="3400">
                <a:solidFill>
                  <a:schemeClr val="tx1"/>
                </a:solidFill>
                <a:latin typeface="Arial Rounded MT Bold" pitchFamily="34" charset="0"/>
              </a:rPr>
              <a:t>Urbano II e l’appello di Clermont Ferrand (1095);</a:t>
            </a:r>
          </a:p>
          <a:p>
            <a:pPr marL="914400" lvl="1" indent="-457200" algn="l">
              <a:buFont typeface="Wingdings" pitchFamily="2" charset="2"/>
              <a:buChar char="v"/>
            </a:pPr>
            <a:r>
              <a:rPr lang="it-IT" sz="3400">
                <a:solidFill>
                  <a:schemeClr val="tx1"/>
                </a:solidFill>
                <a:latin typeface="Arial Rounded MT Bold" pitchFamily="34" charset="0"/>
              </a:rPr>
              <a:t>la </a:t>
            </a:r>
            <a:r>
              <a:rPr lang="it-IT" sz="3400" i="1" err="1">
                <a:solidFill>
                  <a:schemeClr val="tx1"/>
                </a:solidFill>
                <a:latin typeface="Arial Rounded MT Bold" pitchFamily="34" charset="0"/>
              </a:rPr>
              <a:t>reconquista</a:t>
            </a:r>
            <a:r>
              <a:rPr lang="it-IT" sz="3400" i="1">
                <a:solidFill>
                  <a:schemeClr val="tx1"/>
                </a:solidFill>
                <a:latin typeface="Arial Rounded MT Bold" pitchFamily="34" charset="0"/>
              </a:rPr>
              <a:t> </a:t>
            </a:r>
            <a:r>
              <a:rPr lang="it-IT" sz="3400">
                <a:solidFill>
                  <a:schemeClr val="tx1"/>
                </a:solidFill>
                <a:latin typeface="Arial Rounded MT Bold" pitchFamily="34" charset="0"/>
              </a:rPr>
              <a:t>in Spagna (XI secolo – 1492).</a:t>
            </a:r>
          </a:p>
          <a:p>
            <a:pPr algn="l"/>
            <a:endParaRPr lang="it-IT" sz="3400">
              <a:solidFill>
                <a:schemeClr val="tx2"/>
              </a:solidFill>
              <a:latin typeface="Arial Rounded MT Bold" pitchFamily="34" charset="0"/>
            </a:endParaRPr>
          </a:p>
        </p:txBody>
      </p:sp>
      <p:sp>
        <p:nvSpPr>
          <p:cNvPr id="9" name="Titolo 1">
            <a:extLst>
              <a:ext uri="{FF2B5EF4-FFF2-40B4-BE49-F238E27FC236}">
                <a16:creationId xmlns:a16="http://schemas.microsoft.com/office/drawing/2014/main" id="{814E66A9-1882-4816-B234-92FAC6608A67}"/>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ea typeface="+mn-ea"/>
                <a:cs typeface="+mn-cs"/>
              </a:rPr>
              <a:t>La nuova chiesa occidentale e l’espansione mediterranea (secoli </a:t>
            </a:r>
            <a:r>
              <a:rPr lang="it-IT" dirty="0">
                <a:solidFill>
                  <a:schemeClr val="tx1"/>
                </a:solidFill>
                <a:latin typeface="Arial Rounded MT Bold" pitchFamily="34" charset="0"/>
              </a:rPr>
              <a:t>XI-XIII)</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653124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ttotitolo 2"/>
          <p:cNvSpPr txBox="1">
            <a:spLocks/>
          </p:cNvSpPr>
          <p:nvPr/>
        </p:nvSpPr>
        <p:spPr>
          <a:xfrm>
            <a:off x="179512" y="6270058"/>
            <a:ext cx="3888432" cy="3960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t-IT" sz="1600" dirty="0">
                <a:solidFill>
                  <a:schemeClr val="tx1"/>
                </a:solidFill>
                <a:latin typeface="Arial Rounded MT Bold" pitchFamily="34" charset="0"/>
              </a:rPr>
              <a:t> Il Palazzo dei Papi di Avignone</a:t>
            </a:r>
          </a:p>
        </p:txBody>
      </p:sp>
      <p:pic>
        <p:nvPicPr>
          <p:cNvPr id="9218" name="Picture 2" descr="http://upload.wikimedia.org/wikipedia/commons/2/2b/Fa%C3%A7ade_du_Palais_des_Pa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13532"/>
            <a:ext cx="6840760" cy="5153514"/>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C13E6BEF-D0B4-4080-8623-EF9AB7DF7553}"/>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La Chiesa alla fine del medioevo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2145432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ttotitolo 2"/>
          <p:cNvSpPr txBox="1">
            <a:spLocks/>
          </p:cNvSpPr>
          <p:nvPr/>
        </p:nvSpPr>
        <p:spPr>
          <a:xfrm>
            <a:off x="5608530" y="5085184"/>
            <a:ext cx="3535470" cy="158091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t-IT" sz="1600" dirty="0">
                <a:solidFill>
                  <a:srgbClr val="1F497D"/>
                </a:solidFill>
                <a:latin typeface="Arial Rounded MT Bold" pitchFamily="34" charset="0"/>
              </a:rPr>
              <a:t> </a:t>
            </a:r>
            <a:r>
              <a:rPr lang="it-IT" sz="1600" dirty="0">
                <a:solidFill>
                  <a:schemeClr val="tx1"/>
                </a:solidFill>
                <a:latin typeface="Arial Rounded MT Bold" pitchFamily="34" charset="0"/>
              </a:rPr>
              <a:t>Miniatura del XV secolo da un manoscritto delle </a:t>
            </a:r>
            <a:r>
              <a:rPr lang="it-IT" sz="1600" i="1" dirty="0">
                <a:solidFill>
                  <a:schemeClr val="tx1"/>
                </a:solidFill>
                <a:latin typeface="Arial Rounded MT Bold" pitchFamily="34" charset="0"/>
              </a:rPr>
              <a:t>Cronache</a:t>
            </a:r>
            <a:r>
              <a:rPr lang="it-IT" sz="1600" dirty="0">
                <a:solidFill>
                  <a:schemeClr val="tx1"/>
                </a:solidFill>
                <a:latin typeface="Arial Rounded MT Bold" pitchFamily="34" charset="0"/>
              </a:rPr>
              <a:t> di Jean </a:t>
            </a:r>
            <a:r>
              <a:rPr lang="it-IT" sz="1600" dirty="0" err="1">
                <a:solidFill>
                  <a:schemeClr val="tx1"/>
                </a:solidFill>
                <a:latin typeface="Arial Rounded MT Bold" pitchFamily="34" charset="0"/>
              </a:rPr>
              <a:t>Froissart</a:t>
            </a:r>
            <a:r>
              <a:rPr lang="it-IT" sz="1600" dirty="0">
                <a:solidFill>
                  <a:schemeClr val="tx1"/>
                </a:solidFill>
                <a:latin typeface="Arial Rounded MT Bold" pitchFamily="34" charset="0"/>
              </a:rPr>
              <a:t>: la Chiesa divisa in due «obbedienze» (romana e avignonese)</a:t>
            </a:r>
          </a:p>
        </p:txBody>
      </p:sp>
      <p:pic>
        <p:nvPicPr>
          <p:cNvPr id="9220" name="Picture 4" descr="http://upload.wikimedia.org/wikipedia/commons/0/0b/Grand_schis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0" y="1268760"/>
            <a:ext cx="5408131" cy="5081928"/>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037DBC33-6502-49D2-988C-0A343E87841F}"/>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La Chiesa alla fine del medioevo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4030934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37DBC33-6502-49D2-988C-0A343E87841F}"/>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La Chiesa alla fine del medioevo (secoli XIV-XV)</a:t>
            </a:r>
            <a:endParaRPr lang="it-IT" sz="2400" dirty="0">
              <a:solidFill>
                <a:schemeClr val="tx1"/>
              </a:solidFill>
              <a:latin typeface="Arial Rounded MT Bold" pitchFamily="34" charset="0"/>
            </a:endParaRPr>
          </a:p>
        </p:txBody>
      </p:sp>
      <p:pic>
        <p:nvPicPr>
          <p:cNvPr id="5" name="Picture 2" descr="http://upload.wikimedia.org/wikipedia/it/1/1b/Grande_scisma_1378.JPG">
            <a:extLst>
              <a:ext uri="{FF2B5EF4-FFF2-40B4-BE49-F238E27FC236}">
                <a16:creationId xmlns:a16="http://schemas.microsoft.com/office/drawing/2014/main" id="{E0E0C711-D4AB-4CC0-AD65-CE998617C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23" y="1083479"/>
            <a:ext cx="7488832" cy="577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299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E96008A-8D67-464D-9D5D-6795B94C7962}"/>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
        <p:nvSpPr>
          <p:cNvPr id="9" name="Sottotitolo 8">
            <a:extLst>
              <a:ext uri="{FF2B5EF4-FFF2-40B4-BE49-F238E27FC236}">
                <a16:creationId xmlns:a16="http://schemas.microsoft.com/office/drawing/2014/main" id="{BF8A85B8-EEF9-4DA1-85D1-0C1A54E66320}"/>
              </a:ext>
            </a:extLst>
          </p:cNvPr>
          <p:cNvSpPr>
            <a:spLocks noGrp="1"/>
          </p:cNvSpPr>
          <p:nvPr>
            <p:ph type="subTitle" idx="1"/>
          </p:nvPr>
        </p:nvSpPr>
        <p:spPr/>
        <p:txBody>
          <a:bodyPr/>
          <a:lstStyle/>
          <a:p>
            <a:endParaRPr lang="it-IT"/>
          </a:p>
        </p:txBody>
      </p:sp>
      <p:pic>
        <p:nvPicPr>
          <p:cNvPr id="10" name="Immagine 9">
            <a:extLst>
              <a:ext uri="{FF2B5EF4-FFF2-40B4-BE49-F238E27FC236}">
                <a16:creationId xmlns:a16="http://schemas.microsoft.com/office/drawing/2014/main" id="{67C3687A-D145-4F85-8215-99ABD11AA01B}"/>
              </a:ext>
            </a:extLst>
          </p:cNvPr>
          <p:cNvPicPr>
            <a:picLocks noChangeAspect="1"/>
          </p:cNvPicPr>
          <p:nvPr/>
        </p:nvPicPr>
        <p:blipFill>
          <a:blip r:embed="rId2"/>
          <a:stretch>
            <a:fillRect/>
          </a:stretch>
        </p:blipFill>
        <p:spPr>
          <a:xfrm>
            <a:off x="834551" y="1060459"/>
            <a:ext cx="6990416" cy="5694302"/>
          </a:xfrm>
          <a:prstGeom prst="rect">
            <a:avLst/>
          </a:prstGeom>
        </p:spPr>
      </p:pic>
    </p:spTree>
    <p:extLst>
      <p:ext uri="{BB962C8B-B14F-4D97-AF65-F5344CB8AC3E}">
        <p14:creationId xmlns:p14="http://schemas.microsoft.com/office/powerpoint/2010/main" val="1479010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12968" cy="5400600"/>
          </a:xfrm>
        </p:spPr>
        <p:txBody>
          <a:bodyPr>
            <a:normAutofit fontScale="62500" lnSpcReduction="20000"/>
          </a:bodyPr>
          <a:lstStyle/>
          <a:p>
            <a:r>
              <a:rPr lang="it-IT" sz="4600" b="1" dirty="0">
                <a:effectLst>
                  <a:outerShdw blurRad="38100" dist="38100" dir="2700000" algn="tl">
                    <a:srgbClr val="000000"/>
                  </a:outerShdw>
                </a:effectLst>
                <a:latin typeface="Georgia" pitchFamily="18" charset="0"/>
              </a:rPr>
              <a:t>La «crisi» del Trecento: </a:t>
            </a:r>
          </a:p>
          <a:p>
            <a:r>
              <a:rPr lang="it-IT" sz="4600" b="1" dirty="0">
                <a:effectLst>
                  <a:outerShdw blurRad="38100" dist="38100" dir="2700000" algn="tl">
                    <a:srgbClr val="000000"/>
                  </a:outerShdw>
                </a:effectLst>
                <a:latin typeface="Georgia" pitchFamily="18" charset="0"/>
              </a:rPr>
              <a:t>una crisi «strutturale» </a:t>
            </a:r>
          </a:p>
          <a:p>
            <a:pPr marL="571500" indent="-571500" algn="l">
              <a:buFont typeface="Wingdings" pitchFamily="2" charset="2"/>
              <a:buChar char="q"/>
            </a:pPr>
            <a:r>
              <a:rPr lang="it-IT" sz="4000" dirty="0">
                <a:solidFill>
                  <a:schemeClr val="tx1"/>
                </a:solidFill>
                <a:latin typeface="Arial Rounded MT Bold" pitchFamily="34" charset="0"/>
              </a:rPr>
              <a:t>carestie e crisi annonarie nelle città maggiori;</a:t>
            </a:r>
          </a:p>
          <a:p>
            <a:pPr marL="571500" indent="-571500" algn="l">
              <a:buFont typeface="Wingdings" pitchFamily="2" charset="2"/>
              <a:buChar char="q"/>
            </a:pPr>
            <a:r>
              <a:rPr lang="it-IT" sz="4000" dirty="0">
                <a:solidFill>
                  <a:schemeClr val="tx1"/>
                </a:solidFill>
                <a:latin typeface="Arial Rounded MT Bold" pitchFamily="34" charset="0"/>
              </a:rPr>
              <a:t>raffreddamento climatico: la «piccola era glaciale»; </a:t>
            </a:r>
          </a:p>
          <a:p>
            <a:pPr marL="571500" indent="-571500" algn="l">
              <a:buFont typeface="Wingdings" pitchFamily="2" charset="2"/>
              <a:buChar char="q"/>
            </a:pPr>
            <a:r>
              <a:rPr lang="it-IT" sz="4000" dirty="0">
                <a:solidFill>
                  <a:schemeClr val="tx1"/>
                </a:solidFill>
                <a:latin typeface="Arial Rounded MT Bold" pitchFamily="34" charset="0"/>
              </a:rPr>
              <a:t>una pandemia europea: la «peste nera» (1348);</a:t>
            </a:r>
          </a:p>
          <a:p>
            <a:pPr marL="571500" indent="-571500" algn="l">
              <a:buFont typeface="Wingdings" pitchFamily="2" charset="2"/>
              <a:buChar char="q"/>
            </a:pPr>
            <a:r>
              <a:rPr lang="it-IT" sz="4000" dirty="0">
                <a:solidFill>
                  <a:schemeClr val="tx1"/>
                </a:solidFill>
                <a:latin typeface="Arial Rounded MT Bold" pitchFamily="34" charset="0"/>
              </a:rPr>
              <a:t>l’economia: incapacità compensativa del mercato; </a:t>
            </a:r>
          </a:p>
          <a:p>
            <a:pPr marL="571500" indent="-571500" algn="l">
              <a:buFont typeface="Wingdings" pitchFamily="2" charset="2"/>
              <a:buChar char="q"/>
            </a:pPr>
            <a:r>
              <a:rPr lang="it-IT" sz="4000" dirty="0">
                <a:solidFill>
                  <a:schemeClr val="tx1"/>
                </a:solidFill>
                <a:latin typeface="Arial Rounded MT Bold" pitchFamily="34" charset="0"/>
              </a:rPr>
              <a:t>la finanza: crollo delle compagnie fiorentine; </a:t>
            </a:r>
          </a:p>
          <a:p>
            <a:pPr marL="571500" indent="-571500" algn="l">
              <a:buFont typeface="Wingdings" pitchFamily="2" charset="2"/>
              <a:buChar char="q"/>
            </a:pPr>
            <a:r>
              <a:rPr lang="it-IT" sz="4000" dirty="0">
                <a:solidFill>
                  <a:schemeClr val="tx1"/>
                </a:solidFill>
                <a:latin typeface="Arial Rounded MT Bold" pitchFamily="34" charset="0"/>
              </a:rPr>
              <a:t>le campagne: dopo l’abbandono, modificazioni dell’</a:t>
            </a:r>
            <a:r>
              <a:rPr lang="it-IT" sz="4000" i="1" dirty="0">
                <a:solidFill>
                  <a:schemeClr val="tx1"/>
                </a:solidFill>
                <a:latin typeface="Arial Rounded MT Bold" pitchFamily="34" charset="0"/>
              </a:rPr>
              <a:t>habitat </a:t>
            </a:r>
            <a:r>
              <a:rPr lang="it-IT" sz="4000" dirty="0">
                <a:solidFill>
                  <a:schemeClr val="tx1"/>
                </a:solidFill>
                <a:latin typeface="Arial Rounded MT Bold" pitchFamily="34" charset="0"/>
              </a:rPr>
              <a:t>e nuovi contratti agrari (mezzadria)</a:t>
            </a:r>
          </a:p>
          <a:p>
            <a:pPr marL="571500" indent="-571500" algn="l">
              <a:buFont typeface="Wingdings" pitchFamily="2" charset="2"/>
              <a:buChar char="q"/>
            </a:pPr>
            <a:r>
              <a:rPr lang="it-IT" sz="4000" dirty="0">
                <a:solidFill>
                  <a:schemeClr val="tx1"/>
                </a:solidFill>
                <a:latin typeface="Arial Rounded MT Bold" pitchFamily="34" charset="0"/>
              </a:rPr>
              <a:t>rivolte contadine (</a:t>
            </a:r>
            <a:r>
              <a:rPr lang="it-IT" sz="4000" i="1" dirty="0">
                <a:solidFill>
                  <a:schemeClr val="tx1"/>
                </a:solidFill>
                <a:latin typeface="Arial Rounded MT Bold" pitchFamily="34" charset="0"/>
              </a:rPr>
              <a:t>jacquerie </a:t>
            </a:r>
            <a:r>
              <a:rPr lang="it-IT" sz="4000" dirty="0">
                <a:solidFill>
                  <a:schemeClr val="tx1"/>
                </a:solidFill>
                <a:latin typeface="Arial Rounded MT Bold" pitchFamily="34" charset="0"/>
              </a:rPr>
              <a:t>in Francia, rivolta contro la </a:t>
            </a:r>
            <a:r>
              <a:rPr lang="it-IT" sz="4000" i="1" dirty="0">
                <a:solidFill>
                  <a:schemeClr val="tx1"/>
                </a:solidFill>
                <a:latin typeface="Arial Rounded MT Bold" pitchFamily="34" charset="0"/>
              </a:rPr>
              <a:t>poll-</a:t>
            </a:r>
            <a:r>
              <a:rPr lang="it-IT" sz="4000" i="1" dirty="0" err="1">
                <a:solidFill>
                  <a:schemeClr val="tx1"/>
                </a:solidFill>
                <a:latin typeface="Arial Rounded MT Bold" pitchFamily="34" charset="0"/>
              </a:rPr>
              <a:t>tax</a:t>
            </a:r>
            <a:r>
              <a:rPr lang="it-IT" sz="4000" i="1" dirty="0">
                <a:solidFill>
                  <a:schemeClr val="tx1"/>
                </a:solidFill>
                <a:latin typeface="Arial Rounded MT Bold" pitchFamily="34" charset="0"/>
              </a:rPr>
              <a:t> </a:t>
            </a:r>
            <a:r>
              <a:rPr lang="it-IT" sz="4000" dirty="0">
                <a:solidFill>
                  <a:schemeClr val="tx1"/>
                </a:solidFill>
                <a:latin typeface="Arial Rounded MT Bold" pitchFamily="34" charset="0"/>
              </a:rPr>
              <a:t>in Inghilterra)</a:t>
            </a:r>
          </a:p>
          <a:p>
            <a:pPr marL="571500" indent="-571500" algn="l">
              <a:buFont typeface="Wingdings" pitchFamily="2" charset="2"/>
              <a:buChar char="q"/>
            </a:pPr>
            <a:r>
              <a:rPr lang="it-IT" sz="4000" dirty="0">
                <a:solidFill>
                  <a:schemeClr val="tx1"/>
                </a:solidFill>
                <a:latin typeface="Arial Rounded MT Bold" pitchFamily="34" charset="0"/>
              </a:rPr>
              <a:t>una nuova organizzazione del lavoro: i salariati; </a:t>
            </a:r>
          </a:p>
          <a:p>
            <a:pPr marL="571500" indent="-571500" algn="l">
              <a:buFont typeface="Wingdings" pitchFamily="2" charset="2"/>
              <a:buChar char="q"/>
            </a:pPr>
            <a:r>
              <a:rPr lang="it-IT" sz="4000" dirty="0">
                <a:solidFill>
                  <a:schemeClr val="tx1"/>
                </a:solidFill>
                <a:latin typeface="Arial Rounded MT Bold" pitchFamily="34" charset="0"/>
              </a:rPr>
              <a:t>rivolte urbane (nelle Fiandre, «tumulto dei Ciompi» a Firenze nel 1378).</a:t>
            </a:r>
          </a:p>
          <a:p>
            <a:pPr marL="571500" indent="-571500" algn="l">
              <a:buFont typeface="Wingdings" pitchFamily="2" charset="2"/>
              <a:buChar char="q"/>
            </a:pPr>
            <a:endParaRPr lang="it-IT" sz="4000" dirty="0">
              <a:solidFill>
                <a:schemeClr val="tx2"/>
              </a:solidFill>
              <a:latin typeface="Arial Rounded MT Bold" pitchFamily="34" charset="0"/>
            </a:endParaRPr>
          </a:p>
          <a:p>
            <a:pPr marL="571500" indent="-571500" algn="l">
              <a:buFont typeface="Wingdings" pitchFamily="2" charset="2"/>
              <a:buChar char="q"/>
            </a:pPr>
            <a:endParaRPr lang="it-IT" dirty="0">
              <a:solidFill>
                <a:schemeClr val="tx2"/>
              </a:solidFill>
              <a:latin typeface="Arial Rounded MT Bold" pitchFamily="34" charset="0"/>
            </a:endParaRPr>
          </a:p>
        </p:txBody>
      </p:sp>
      <p:sp>
        <p:nvSpPr>
          <p:cNvPr id="6" name="Titolo 1">
            <a:extLst>
              <a:ext uri="{FF2B5EF4-FFF2-40B4-BE49-F238E27FC236}">
                <a16:creationId xmlns:a16="http://schemas.microsoft.com/office/drawing/2014/main" id="{A1263591-8CB0-4CCB-96DC-85AD813A0D97}"/>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3372017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upload.wikimedia.org/wikipedia/commons/thumb/d/dc/Bubonic_plague_map.PNG/800px-Bubonic_plague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666" y="1044251"/>
            <a:ext cx="5370668" cy="5813749"/>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2FE499D3-0E43-408C-B6FD-8BCAEFBE75D6}"/>
              </a:ext>
            </a:extLst>
          </p:cNvPr>
          <p:cNvSpPr txBox="1">
            <a:spLocks/>
          </p:cNvSpPr>
          <p:nvPr/>
        </p:nvSpPr>
        <p:spPr>
          <a:xfrm>
            <a:off x="215516" y="186907"/>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4250630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644008" y="5733256"/>
            <a:ext cx="4499992" cy="1124743"/>
          </a:xfrm>
        </p:spPr>
        <p:txBody>
          <a:bodyPr>
            <a:normAutofit/>
          </a:bodyPr>
          <a:lstStyle/>
          <a:p>
            <a:pPr algn="l"/>
            <a:r>
              <a:rPr lang="it-IT" sz="1600" dirty="0">
                <a:solidFill>
                  <a:schemeClr val="tx2"/>
                </a:solidFill>
                <a:latin typeface="Arial Rounded MT Bold" pitchFamily="34" charset="0"/>
              </a:rPr>
              <a:t> </a:t>
            </a:r>
            <a:r>
              <a:rPr lang="it-IT" sz="1600" i="1" dirty="0">
                <a:solidFill>
                  <a:schemeClr val="tx1"/>
                </a:solidFill>
                <a:latin typeface="Arial Rounded MT Bold" pitchFamily="34" charset="0"/>
              </a:rPr>
              <a:t>Firenze accoglie i poveri di Siena</a:t>
            </a:r>
            <a:r>
              <a:rPr lang="it-IT" sz="1600" dirty="0">
                <a:solidFill>
                  <a:schemeClr val="tx1"/>
                </a:solidFill>
                <a:latin typeface="Arial Rounded MT Bold" pitchFamily="34" charset="0"/>
              </a:rPr>
              <a:t>, miniatura del </a:t>
            </a:r>
            <a:r>
              <a:rPr lang="it-IT" sz="1600" i="1" dirty="0">
                <a:solidFill>
                  <a:schemeClr val="tx1"/>
                </a:solidFill>
                <a:latin typeface="Arial Rounded MT Bold" pitchFamily="34" charset="0"/>
              </a:rPr>
              <a:t>Libro del Biadaiolo </a:t>
            </a:r>
            <a:r>
              <a:rPr lang="it-IT" sz="1600" dirty="0">
                <a:solidFill>
                  <a:schemeClr val="tx1"/>
                </a:solidFill>
                <a:latin typeface="Arial Rounded MT Bold" pitchFamily="34" charset="0"/>
              </a:rPr>
              <a:t>(ca. 1340), Firenze, Biblioteca Mediceo-Laurenziana</a:t>
            </a:r>
            <a:r>
              <a:rPr lang="it-IT" sz="1600" dirty="0">
                <a:solidFill>
                  <a:schemeClr val="tx2"/>
                </a:solidFill>
                <a:latin typeface="Arial Rounded MT Bold" pitchFamily="34" charset="0"/>
              </a:rPr>
              <a:t>.</a:t>
            </a:r>
          </a:p>
        </p:txBody>
      </p:sp>
      <p:pic>
        <p:nvPicPr>
          <p:cNvPr id="1026" name="Picture 2" descr="C:\Users\Francesco\Desktop\univ\didattica\immagini\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4324406" cy="5877272"/>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0F8CB092-5D79-4F92-AF4A-178EC0C7A495}"/>
              </a:ext>
            </a:extLst>
          </p:cNvPr>
          <p:cNvSpPr txBox="1">
            <a:spLocks/>
          </p:cNvSpPr>
          <p:nvPr/>
        </p:nvSpPr>
        <p:spPr>
          <a:xfrm>
            <a:off x="179512" y="127913"/>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3446824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05131" y="6340551"/>
            <a:ext cx="8938869" cy="620687"/>
          </a:xfrm>
        </p:spPr>
        <p:txBody>
          <a:bodyPr>
            <a:normAutofit/>
          </a:bodyPr>
          <a:lstStyle/>
          <a:p>
            <a:pPr algn="l"/>
            <a:r>
              <a:rPr lang="it-IT" sz="1600" dirty="0">
                <a:solidFill>
                  <a:schemeClr val="tx2"/>
                </a:solidFill>
                <a:latin typeface="Arial Rounded MT Bold" pitchFamily="34" charset="0"/>
              </a:rPr>
              <a:t> </a:t>
            </a:r>
            <a:r>
              <a:rPr lang="it-IT" sz="1600" i="1" dirty="0">
                <a:solidFill>
                  <a:schemeClr val="tx1"/>
                </a:solidFill>
                <a:latin typeface="Arial Rounded MT Bold" pitchFamily="34" charset="0"/>
              </a:rPr>
              <a:t>Trionfo della Morte </a:t>
            </a:r>
            <a:r>
              <a:rPr lang="it-IT" sz="1600" dirty="0">
                <a:solidFill>
                  <a:schemeClr val="tx1"/>
                </a:solidFill>
                <a:latin typeface="Arial Rounded MT Bold" pitchFamily="34" charset="0"/>
              </a:rPr>
              <a:t>(</a:t>
            </a:r>
            <a:r>
              <a:rPr lang="it-IT" sz="1600" dirty="0" err="1">
                <a:solidFill>
                  <a:schemeClr val="tx1"/>
                </a:solidFill>
                <a:latin typeface="Arial Rounded MT Bold" pitchFamily="34" charset="0"/>
              </a:rPr>
              <a:t>partic</a:t>
            </a:r>
            <a:r>
              <a:rPr lang="it-IT" sz="1600" dirty="0">
                <a:solidFill>
                  <a:schemeClr val="tx1"/>
                </a:solidFill>
                <a:latin typeface="Arial Rounded MT Bold" pitchFamily="34" charset="0"/>
              </a:rPr>
              <a:t>.)</a:t>
            </a:r>
            <a:r>
              <a:rPr lang="it-IT" sz="1600" i="1" dirty="0">
                <a:solidFill>
                  <a:schemeClr val="tx1"/>
                </a:solidFill>
                <a:latin typeface="Arial Rounded MT Bold" pitchFamily="34" charset="0"/>
              </a:rPr>
              <a:t>, </a:t>
            </a:r>
            <a:r>
              <a:rPr lang="it-IT" sz="1600" dirty="0">
                <a:solidFill>
                  <a:schemeClr val="tx1"/>
                </a:solidFill>
                <a:latin typeface="Arial Rounded MT Bold" pitchFamily="34" charset="0"/>
              </a:rPr>
              <a:t>Lucignano (Arezzo), fine del XIV secolo</a:t>
            </a:r>
            <a:r>
              <a:rPr lang="it-IT" sz="1600" dirty="0">
                <a:solidFill>
                  <a:schemeClr val="tx2"/>
                </a:solidFill>
                <a:latin typeface="Arial Rounded MT Bold" pitchFamily="34" charset="0"/>
              </a:rPr>
              <a:t>.</a:t>
            </a:r>
          </a:p>
        </p:txBody>
      </p:sp>
      <p:pic>
        <p:nvPicPr>
          <p:cNvPr id="2050" name="Picture 2" descr="C:\Users\Francesco\Desktop\univ\didattica\immagini\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40" y="1011959"/>
            <a:ext cx="7319198" cy="5328592"/>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D7FF6D67-C42F-44C9-8F04-D42295923EB4}"/>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2083729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ttotitolo 2">
            <a:extLst>
              <a:ext uri="{FF2B5EF4-FFF2-40B4-BE49-F238E27FC236}">
                <a16:creationId xmlns:a16="http://schemas.microsoft.com/office/drawing/2014/main" id="{76698A22-38C0-455E-9075-908E41B10DAE}"/>
              </a:ext>
            </a:extLst>
          </p:cNvPr>
          <p:cNvSpPr>
            <a:spLocks noGrp="1"/>
          </p:cNvSpPr>
          <p:nvPr>
            <p:ph type="subTitle" idx="1"/>
          </p:nvPr>
        </p:nvSpPr>
        <p:spPr>
          <a:xfrm>
            <a:off x="89756" y="1157709"/>
            <a:ext cx="8964488" cy="5877272"/>
          </a:xfrm>
        </p:spPr>
        <p:txBody>
          <a:bodyPr>
            <a:normAutofit fontScale="62500" lnSpcReduction="20000"/>
          </a:bodyPr>
          <a:lstStyle/>
          <a:p>
            <a:r>
              <a:rPr lang="it-IT" sz="6000" b="1" dirty="0">
                <a:effectLst>
                  <a:outerShdw blurRad="38100" dist="38100" dir="2700000" algn="tl">
                    <a:srgbClr val="000000"/>
                  </a:outerShdw>
                </a:effectLst>
                <a:latin typeface="Georgia" pitchFamily="18" charset="0"/>
              </a:rPr>
              <a:t>Le trasformazioni in Francia </a:t>
            </a:r>
          </a:p>
          <a:p>
            <a:r>
              <a:rPr lang="it-IT" sz="4600" b="1" dirty="0">
                <a:effectLst>
                  <a:outerShdw blurRad="38100" dist="38100" dir="2700000" algn="tl">
                    <a:srgbClr val="000000"/>
                  </a:outerShdw>
                </a:effectLst>
                <a:latin typeface="Georgia" pitchFamily="18" charset="0"/>
              </a:rPr>
              <a:t>fra XIII e XIV secolo</a:t>
            </a:r>
          </a:p>
          <a:p>
            <a:pPr algn="l">
              <a:spcBef>
                <a:spcPts val="2400"/>
              </a:spcBef>
              <a:spcAft>
                <a:spcPts val="1200"/>
              </a:spcAft>
            </a:pPr>
            <a:r>
              <a:rPr lang="it-IT" sz="4400" dirty="0">
                <a:solidFill>
                  <a:schemeClr val="tx1"/>
                </a:solidFill>
                <a:latin typeface="Arial Rounded MT Bold" pitchFamily="34" charset="0"/>
              </a:rPr>
              <a:t>La monarchia di Filippo IV il Bello (1285-1314)</a:t>
            </a:r>
            <a:r>
              <a:rPr lang="it-IT" sz="4000" dirty="0">
                <a:solidFill>
                  <a:schemeClr val="tx1"/>
                </a:solidFill>
                <a:latin typeface="Arial Rounded MT Bold" pitchFamily="34" charset="0"/>
              </a:rPr>
              <a:t>:</a:t>
            </a:r>
          </a:p>
          <a:p>
            <a:pPr marL="571500" indent="-571500" algn="l">
              <a:buFont typeface="Wingdings" pitchFamily="2" charset="2"/>
              <a:buChar char="q"/>
            </a:pPr>
            <a:r>
              <a:rPr lang="it-IT" sz="4400" dirty="0">
                <a:solidFill>
                  <a:schemeClr val="tx1"/>
                </a:solidFill>
                <a:latin typeface="Arial Rounded MT Bold" pitchFamily="34" charset="0"/>
              </a:rPr>
              <a:t>controllo del territorio e prelievo fiscale; </a:t>
            </a:r>
          </a:p>
          <a:p>
            <a:pPr marL="571500" indent="-571500" algn="l">
              <a:buFont typeface="Wingdings" pitchFamily="2" charset="2"/>
              <a:buChar char="q"/>
            </a:pPr>
            <a:r>
              <a:rPr lang="it-IT" sz="4400" dirty="0">
                <a:solidFill>
                  <a:schemeClr val="tx1"/>
                </a:solidFill>
                <a:latin typeface="Arial Rounded MT Bold" pitchFamily="34" charset="0"/>
              </a:rPr>
              <a:t>occupazione militare delle Fiandre (1300)</a:t>
            </a:r>
          </a:p>
          <a:p>
            <a:pPr marL="571500" indent="-571500" algn="l">
              <a:buFont typeface="Wingdings" pitchFamily="2" charset="2"/>
              <a:buChar char="q"/>
            </a:pPr>
            <a:r>
              <a:rPr lang="it-IT" sz="4400" dirty="0">
                <a:solidFill>
                  <a:schemeClr val="tx1"/>
                </a:solidFill>
                <a:latin typeface="Arial Rounded MT Bold" pitchFamily="34" charset="0"/>
              </a:rPr>
              <a:t>1302: convocazione degli «Stati generali» (nobiltà, borghesia, clero);</a:t>
            </a:r>
          </a:p>
          <a:p>
            <a:pPr marL="571500" indent="-571500" algn="l">
              <a:buFont typeface="Wingdings" pitchFamily="2" charset="2"/>
              <a:buChar char="q"/>
            </a:pPr>
            <a:r>
              <a:rPr lang="it-IT" sz="4400" dirty="0">
                <a:solidFill>
                  <a:schemeClr val="tx1"/>
                </a:solidFill>
                <a:latin typeface="Arial Rounded MT Bold" pitchFamily="34" charset="0"/>
              </a:rPr>
              <a:t>1302: l’incameramento delle decime spettanti alla Chiesa e lo scontro con papa Bonifacio VIII;</a:t>
            </a:r>
          </a:p>
          <a:p>
            <a:pPr marL="571500" indent="-571500" algn="l">
              <a:buFont typeface="Wingdings" pitchFamily="2" charset="2"/>
              <a:buChar char="q"/>
            </a:pPr>
            <a:r>
              <a:rPr lang="it-IT" sz="4400" dirty="0">
                <a:solidFill>
                  <a:schemeClr val="tx1"/>
                </a:solidFill>
                <a:latin typeface="Arial Rounded MT Bold" pitchFamily="34" charset="0"/>
              </a:rPr>
              <a:t>1306: il processo ai Templari, la soppressione e la confisca dei loro beni.</a:t>
            </a:r>
          </a:p>
          <a:p>
            <a:pPr algn="l"/>
            <a:endParaRPr lang="it-IT" sz="4400" dirty="0">
              <a:solidFill>
                <a:schemeClr val="tx2"/>
              </a:solidFill>
              <a:latin typeface="Arial Rounded MT Bold" pitchFamily="34" charset="0"/>
            </a:endParaRPr>
          </a:p>
        </p:txBody>
      </p:sp>
      <p:sp>
        <p:nvSpPr>
          <p:cNvPr id="4" name="Titolo 1">
            <a:extLst>
              <a:ext uri="{FF2B5EF4-FFF2-40B4-BE49-F238E27FC236}">
                <a16:creationId xmlns:a16="http://schemas.microsoft.com/office/drawing/2014/main" id="{26A759F1-AE93-49B0-AEAC-E34072C84C42}"/>
              </a:ext>
            </a:extLst>
          </p:cNvPr>
          <p:cNvSpPr txBox="1">
            <a:spLocks/>
          </p:cNvSpPr>
          <p:nvPr/>
        </p:nvSpPr>
        <p:spPr>
          <a:xfrm>
            <a:off x="89756" y="206571"/>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2389868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jeux-historiques.com/plugins/histo_atlas/images/cartes/phil_b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757" y="980728"/>
            <a:ext cx="7054486" cy="5737083"/>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EB18C98A-05C9-4C81-901D-2899B9C2A4B5}"/>
              </a:ext>
            </a:extLst>
          </p:cNvPr>
          <p:cNvSpPr txBox="1">
            <a:spLocks/>
          </p:cNvSpPr>
          <p:nvPr/>
        </p:nvSpPr>
        <p:spPr>
          <a:xfrm>
            <a:off x="181810" y="140189"/>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3912446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08720"/>
            <a:ext cx="8712968" cy="1080120"/>
          </a:xfrm>
        </p:spPr>
        <p:txBody>
          <a:bodyPr>
            <a:normAutofit fontScale="25000" lnSpcReduction="20000"/>
          </a:bodyPr>
          <a:lstStyle/>
          <a:p>
            <a:r>
              <a:rPr lang="it-IT" sz="12800" b="1">
                <a:effectLst>
                  <a:outerShdw blurRad="38100" dist="38100" dir="2700000" algn="tl">
                    <a:srgbClr val="000000"/>
                  </a:outerShdw>
                </a:effectLst>
                <a:latin typeface="Georgia" pitchFamily="18" charset="0"/>
              </a:rPr>
              <a:t>Gregorio VII: il </a:t>
            </a:r>
            <a:r>
              <a:rPr lang="it-IT" sz="12800" b="1" i="1" err="1">
                <a:effectLst>
                  <a:outerShdw blurRad="38100" dist="38100" dir="2700000" algn="tl">
                    <a:srgbClr val="000000"/>
                  </a:outerShdw>
                </a:effectLst>
                <a:latin typeface="Georgia" pitchFamily="18" charset="0"/>
              </a:rPr>
              <a:t>Dictatus</a:t>
            </a:r>
            <a:r>
              <a:rPr lang="it-IT" sz="12800" b="1" i="1">
                <a:effectLst>
                  <a:outerShdw blurRad="38100" dist="38100" dir="2700000" algn="tl">
                    <a:srgbClr val="000000"/>
                  </a:outerShdw>
                </a:effectLst>
                <a:latin typeface="Georgia" pitchFamily="18" charset="0"/>
              </a:rPr>
              <a:t> </a:t>
            </a:r>
            <a:r>
              <a:rPr lang="it-IT" sz="12800" b="1" i="1" err="1">
                <a:effectLst>
                  <a:outerShdw blurRad="38100" dist="38100" dir="2700000" algn="tl">
                    <a:srgbClr val="000000"/>
                  </a:outerShdw>
                </a:effectLst>
                <a:latin typeface="Georgia" pitchFamily="18" charset="0"/>
              </a:rPr>
              <a:t>papae</a:t>
            </a:r>
            <a:r>
              <a:rPr lang="it-IT" sz="12800" b="1" i="1">
                <a:effectLst>
                  <a:outerShdw blurRad="38100" dist="38100" dir="2700000" algn="tl">
                    <a:srgbClr val="000000"/>
                  </a:outerShdw>
                </a:effectLst>
                <a:latin typeface="Georgia" pitchFamily="18" charset="0"/>
              </a:rPr>
              <a:t> </a:t>
            </a:r>
            <a:r>
              <a:rPr lang="it-IT" sz="12800" b="1">
                <a:effectLst>
                  <a:outerShdw blurRad="38100" dist="38100" dir="2700000" algn="tl">
                    <a:srgbClr val="000000"/>
                  </a:outerShdw>
                </a:effectLst>
                <a:latin typeface="Georgia" pitchFamily="18" charset="0"/>
              </a:rPr>
              <a:t>(1075)</a:t>
            </a:r>
          </a:p>
          <a:p>
            <a:pPr algn="l"/>
            <a:endParaRPr lang="it-IT" sz="7200">
              <a:solidFill>
                <a:schemeClr val="tx2"/>
              </a:solidFill>
              <a:latin typeface="Arial Rounded MT Bold" pitchFamily="34" charset="0"/>
            </a:endParaRPr>
          </a:p>
          <a:p>
            <a:pPr algn="l"/>
            <a:endParaRPr lang="it-IT" sz="7200">
              <a:solidFill>
                <a:schemeClr val="tx2"/>
              </a:solidFill>
              <a:latin typeface="Arial Rounded MT Bold" pitchFamily="34" charset="0"/>
            </a:endParaRPr>
          </a:p>
        </p:txBody>
      </p:sp>
      <p:graphicFrame>
        <p:nvGraphicFramePr>
          <p:cNvPr id="2" name="Oggetto 1"/>
          <p:cNvGraphicFramePr>
            <a:graphicFrameLocks noChangeAspect="1"/>
          </p:cNvGraphicFramePr>
          <p:nvPr/>
        </p:nvGraphicFramePr>
        <p:xfrm>
          <a:off x="755650" y="1412947"/>
          <a:ext cx="7056710" cy="5291065"/>
        </p:xfrm>
        <a:graphic>
          <a:graphicData uri="http://schemas.openxmlformats.org/presentationml/2006/ole">
            <mc:AlternateContent xmlns:mc="http://schemas.openxmlformats.org/markup-compatibility/2006">
              <mc:Choice xmlns:v="urn:schemas-microsoft-com:vml" Requires="v">
                <p:oleObj name="Presentazione" r:id="rId2" imgW="4569445" imgH="3426611" progId="PowerPoint.Show.8">
                  <p:embed/>
                </p:oleObj>
              </mc:Choice>
              <mc:Fallback>
                <p:oleObj name="Presentazione" r:id="rId2" imgW="4569445" imgH="3426611" progId="PowerPoint.Show.8">
                  <p:embed/>
                  <p:pic>
                    <p:nvPicPr>
                      <p:cNvPr id="2" name="Oggett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12947"/>
                        <a:ext cx="7056710" cy="5291065"/>
                      </a:xfrm>
                      <a:prstGeom prst="rect">
                        <a:avLst/>
                      </a:prstGeom>
                      <a:noFill/>
                      <a:ln>
                        <a:noFill/>
                      </a:ln>
                      <a:effectLst/>
                    </p:spPr>
                  </p:pic>
                </p:oleObj>
              </mc:Fallback>
            </mc:AlternateContent>
          </a:graphicData>
        </a:graphic>
      </p:graphicFrame>
      <p:sp>
        <p:nvSpPr>
          <p:cNvPr id="8" name="Titolo 1">
            <a:extLst>
              <a:ext uri="{FF2B5EF4-FFF2-40B4-BE49-F238E27FC236}">
                <a16:creationId xmlns:a16="http://schemas.microsoft.com/office/drawing/2014/main" id="{40C3CBD7-50D3-41B8-ADEB-5EFA707A14D6}"/>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3167926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1196752"/>
            <a:ext cx="8784976" cy="5400600"/>
          </a:xfrm>
        </p:spPr>
        <p:txBody>
          <a:bodyPr>
            <a:normAutofit fontScale="55000" lnSpcReduction="20000"/>
          </a:bodyPr>
          <a:lstStyle/>
          <a:p>
            <a:r>
              <a:rPr lang="it-IT" sz="5800" b="1" dirty="0">
                <a:effectLst>
                  <a:outerShdw blurRad="38100" dist="38100" dir="2700000" algn="tl">
                    <a:srgbClr val="000000"/>
                  </a:outerShdw>
                </a:effectLst>
                <a:latin typeface="Georgia" pitchFamily="18" charset="0"/>
              </a:rPr>
              <a:t>Il rafforzamento delle monarchie</a:t>
            </a:r>
          </a:p>
          <a:p>
            <a:endParaRPr lang="it-IT" sz="4600" b="1" dirty="0">
              <a:effectLst>
                <a:outerShdw blurRad="38100" dist="38100" dir="2700000" algn="tl">
                  <a:srgbClr val="000000"/>
                </a:outerShdw>
              </a:effectLst>
              <a:latin typeface="Georgia" pitchFamily="18" charset="0"/>
            </a:endParaRPr>
          </a:p>
          <a:p>
            <a:pPr marL="571500" indent="-571500" algn="l">
              <a:buFont typeface="Wingdings" pitchFamily="2" charset="2"/>
              <a:buChar char="ü"/>
            </a:pPr>
            <a:endParaRPr lang="it-IT" sz="4000" dirty="0">
              <a:solidFill>
                <a:schemeClr val="tx2"/>
              </a:solidFill>
              <a:latin typeface="Arial Rounded MT Bold" pitchFamily="34" charset="0"/>
            </a:endParaRPr>
          </a:p>
          <a:p>
            <a:pPr algn="l"/>
            <a:r>
              <a:rPr lang="it-IT" sz="4400" dirty="0">
                <a:solidFill>
                  <a:schemeClr val="tx1"/>
                </a:solidFill>
                <a:latin typeface="Arial Rounded MT Bold" pitchFamily="34" charset="0"/>
              </a:rPr>
              <a:t>Tendenze comuni:</a:t>
            </a:r>
          </a:p>
          <a:p>
            <a:pPr marL="571500" indent="-571500" algn="l">
              <a:buFont typeface="Wingdings" pitchFamily="2" charset="2"/>
              <a:buChar char="ü"/>
            </a:pPr>
            <a:r>
              <a:rPr lang="it-IT" sz="4400" dirty="0">
                <a:solidFill>
                  <a:schemeClr val="tx1"/>
                </a:solidFill>
                <a:latin typeface="Arial Rounded MT Bold" pitchFamily="34" charset="0"/>
              </a:rPr>
              <a:t>ampliamento della rete amministrativa: gli «ufficiali»;</a:t>
            </a:r>
          </a:p>
          <a:p>
            <a:pPr marL="571500" indent="-571500" algn="l">
              <a:buFont typeface="Wingdings" pitchFamily="2" charset="2"/>
              <a:buChar char="ü"/>
            </a:pPr>
            <a:r>
              <a:rPr lang="it-IT" sz="4400" dirty="0">
                <a:solidFill>
                  <a:schemeClr val="tx1"/>
                </a:solidFill>
                <a:latin typeface="Arial Rounded MT Bold" pitchFamily="34" charset="0"/>
              </a:rPr>
              <a:t>controllo del territorio e prelievo fiscale; </a:t>
            </a:r>
          </a:p>
          <a:p>
            <a:pPr marL="571500" indent="-571500" algn="l">
              <a:buFont typeface="Wingdings" pitchFamily="2" charset="2"/>
              <a:buChar char="ü"/>
            </a:pPr>
            <a:r>
              <a:rPr lang="it-IT" sz="4400" dirty="0">
                <a:solidFill>
                  <a:schemeClr val="tx1"/>
                </a:solidFill>
                <a:latin typeface="Arial Rounded MT Bold" pitchFamily="34" charset="0"/>
              </a:rPr>
              <a:t>assemblee rappresentative: i «corpi» del regno.</a:t>
            </a:r>
          </a:p>
          <a:p>
            <a:pPr marL="571500" indent="-571500" algn="l">
              <a:buFont typeface="Wingdings" pitchFamily="2" charset="2"/>
              <a:buChar char="ü"/>
            </a:pPr>
            <a:endParaRPr lang="it-IT" sz="4400" dirty="0">
              <a:solidFill>
                <a:schemeClr val="tx1"/>
              </a:solidFill>
              <a:latin typeface="Arial Rounded MT Bold" pitchFamily="34" charset="0"/>
            </a:endParaRPr>
          </a:p>
          <a:p>
            <a:pPr marL="571500" indent="-571500" algn="l">
              <a:buFont typeface="Wingdings" pitchFamily="2" charset="2"/>
              <a:buChar char="q"/>
            </a:pPr>
            <a:r>
              <a:rPr lang="it-IT" sz="4400" dirty="0">
                <a:solidFill>
                  <a:schemeClr val="tx1"/>
                </a:solidFill>
                <a:latin typeface="Arial Rounded MT Bold" pitchFamily="34" charset="0"/>
              </a:rPr>
              <a:t>Francia e Inghilterra: la «Guerra dei Cento anni» </a:t>
            </a:r>
          </a:p>
          <a:p>
            <a:pPr marL="571500" indent="-571500" algn="l">
              <a:buFont typeface="Wingdings" pitchFamily="2" charset="2"/>
              <a:buChar char="q"/>
            </a:pPr>
            <a:r>
              <a:rPr lang="it-IT" sz="4400" dirty="0">
                <a:solidFill>
                  <a:schemeClr val="tx1"/>
                </a:solidFill>
                <a:latin typeface="Arial Rounded MT Bold" pitchFamily="34" charset="0"/>
              </a:rPr>
              <a:t>Germania: l’affermazione dei poteri territoriali e la «bolla d’oro» di Carlo IV (1356);</a:t>
            </a:r>
          </a:p>
          <a:p>
            <a:pPr marL="571500" indent="-571500" algn="l">
              <a:buFont typeface="Wingdings" pitchFamily="2" charset="2"/>
              <a:buChar char="q"/>
            </a:pPr>
            <a:r>
              <a:rPr lang="it-IT" sz="4400" dirty="0">
                <a:solidFill>
                  <a:schemeClr val="tx1"/>
                </a:solidFill>
                <a:latin typeface="Arial Rounded MT Bold" pitchFamily="34" charset="0"/>
              </a:rPr>
              <a:t>penisola iberica:  unione dei regni di Castiglia e Aragona (1469) e nascita della monarchia spagnola;</a:t>
            </a:r>
          </a:p>
          <a:p>
            <a:pPr marL="571500" indent="-571500" algn="l">
              <a:buFont typeface="Wingdings" pitchFamily="2" charset="2"/>
              <a:buChar char="q"/>
            </a:pPr>
            <a:r>
              <a:rPr lang="it-IT" sz="4400" dirty="0">
                <a:solidFill>
                  <a:schemeClr val="tx1"/>
                </a:solidFill>
                <a:latin typeface="Arial Rounded MT Bold" pitchFamily="34" charset="0"/>
              </a:rPr>
              <a:t>regni e stati territoriali ai confini dell’Europa.</a:t>
            </a:r>
          </a:p>
        </p:txBody>
      </p:sp>
      <p:sp>
        <p:nvSpPr>
          <p:cNvPr id="8" name="Titolo 1">
            <a:extLst>
              <a:ext uri="{FF2B5EF4-FFF2-40B4-BE49-F238E27FC236}">
                <a16:creationId xmlns:a16="http://schemas.microsoft.com/office/drawing/2014/main" id="{075D49CB-B667-4BBB-BA19-9A983489EC9C}"/>
              </a:ext>
            </a:extLst>
          </p:cNvPr>
          <p:cNvSpPr txBox="1">
            <a:spLocks/>
          </p:cNvSpPr>
          <p:nvPr/>
        </p:nvSpPr>
        <p:spPr>
          <a:xfrm>
            <a:off x="191955" y="260648"/>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1278820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932040" y="5716325"/>
            <a:ext cx="4211960" cy="2204863"/>
          </a:xfrm>
        </p:spPr>
        <p:txBody>
          <a:bodyPr>
            <a:normAutofit/>
          </a:bodyPr>
          <a:lstStyle/>
          <a:p>
            <a:pPr algn="l"/>
            <a:r>
              <a:rPr lang="it-IT" sz="1600" dirty="0">
                <a:solidFill>
                  <a:schemeClr val="tx1"/>
                </a:solidFill>
                <a:latin typeface="Arial Rounded MT Bold" pitchFamily="34" charset="0"/>
              </a:rPr>
              <a:t>Giovanna d’Arco, pittura del 1485 </a:t>
            </a:r>
            <a:r>
              <a:rPr lang="it-IT" sz="1600" dirty="0" err="1">
                <a:solidFill>
                  <a:schemeClr val="tx1"/>
                </a:solidFill>
                <a:latin typeface="Arial Rounded MT Bold" pitchFamily="34" charset="0"/>
              </a:rPr>
              <a:t>ca</a:t>
            </a:r>
            <a:r>
              <a:rPr lang="it-IT" sz="1600" dirty="0">
                <a:solidFill>
                  <a:schemeClr val="tx1"/>
                </a:solidFill>
                <a:latin typeface="Arial Rounded MT Bold" pitchFamily="34" charset="0"/>
              </a:rPr>
              <a:t>., Paris, Centre </a:t>
            </a:r>
            <a:r>
              <a:rPr lang="it-IT" sz="1600" dirty="0" err="1">
                <a:solidFill>
                  <a:schemeClr val="tx1"/>
                </a:solidFill>
                <a:latin typeface="Arial Rounded MT Bold" pitchFamily="34" charset="0"/>
              </a:rPr>
              <a:t>Historique</a:t>
            </a:r>
            <a:r>
              <a:rPr lang="it-IT" sz="1600" dirty="0">
                <a:solidFill>
                  <a:schemeClr val="tx1"/>
                </a:solidFill>
                <a:latin typeface="Arial Rounded MT Bold" pitchFamily="34" charset="0"/>
              </a:rPr>
              <a:t> </a:t>
            </a:r>
            <a:r>
              <a:rPr lang="it-IT" sz="1600" dirty="0" err="1">
                <a:solidFill>
                  <a:schemeClr val="tx1"/>
                </a:solidFill>
                <a:latin typeface="Arial Rounded MT Bold" pitchFamily="34" charset="0"/>
              </a:rPr>
              <a:t>des</a:t>
            </a:r>
            <a:r>
              <a:rPr lang="it-IT" sz="1600" dirty="0">
                <a:solidFill>
                  <a:schemeClr val="tx1"/>
                </a:solidFill>
                <a:latin typeface="Arial Rounded MT Bold" pitchFamily="34" charset="0"/>
              </a:rPr>
              <a:t> Archives </a:t>
            </a:r>
            <a:r>
              <a:rPr lang="it-IT" sz="1600" dirty="0" err="1">
                <a:solidFill>
                  <a:schemeClr val="tx1"/>
                </a:solidFill>
                <a:latin typeface="Arial Rounded MT Bold" pitchFamily="34" charset="0"/>
              </a:rPr>
              <a:t>Nationales</a:t>
            </a:r>
            <a:r>
              <a:rPr lang="it-IT" sz="1600" dirty="0">
                <a:solidFill>
                  <a:schemeClr val="tx1"/>
                </a:solidFill>
                <a:latin typeface="Arial Rounded MT Bold" pitchFamily="34" charset="0"/>
              </a:rPr>
              <a:t>.</a:t>
            </a:r>
          </a:p>
        </p:txBody>
      </p:sp>
      <p:pic>
        <p:nvPicPr>
          <p:cNvPr id="11266" name="Picture 2" descr="http://upload.wikimedia.org/wikipedia/commons/3/39/Joan_of_arc_miniature_grad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6"/>
            <a:ext cx="3861614" cy="5838031"/>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27652D35-D7D6-4BAF-BDA3-5716D084709E}"/>
              </a:ext>
            </a:extLst>
          </p:cNvPr>
          <p:cNvSpPr txBox="1">
            <a:spLocks/>
          </p:cNvSpPr>
          <p:nvPr/>
        </p:nvSpPr>
        <p:spPr>
          <a:xfrm>
            <a:off x="215516" y="186906"/>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dirty="0">
                <a:solidFill>
                  <a:schemeClr val="tx1"/>
                </a:solidFill>
                <a:latin typeface="Arial Rounded MT Bold" pitchFamily="34" charset="0"/>
              </a:rPr>
              <a:t>Equilibri politici, economici e sociali in Europa (secoli XIV-XV)</a:t>
            </a:r>
            <a:endParaRPr lang="it-IT" sz="2400" dirty="0">
              <a:solidFill>
                <a:schemeClr val="tx1"/>
              </a:solidFill>
              <a:latin typeface="Arial Rounded MT Bold" pitchFamily="34" charset="0"/>
            </a:endParaRPr>
          </a:p>
        </p:txBody>
      </p:sp>
    </p:spTree>
    <p:extLst>
      <p:ext uri="{BB962C8B-B14F-4D97-AF65-F5344CB8AC3E}">
        <p14:creationId xmlns:p14="http://schemas.microsoft.com/office/powerpoint/2010/main" val="2821285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79512" y="908720"/>
            <a:ext cx="8712968" cy="5688632"/>
          </a:xfrm>
        </p:spPr>
        <p:txBody>
          <a:bodyPr>
            <a:normAutofit fontScale="25000" lnSpcReduction="20000"/>
          </a:bodyPr>
          <a:lstStyle/>
          <a:p>
            <a:r>
              <a:rPr lang="it-IT" sz="12800" b="1">
                <a:effectLst>
                  <a:outerShdw blurRad="38100" dist="38100" dir="2700000" algn="tl">
                    <a:srgbClr val="000000"/>
                  </a:outerShdw>
                </a:effectLst>
                <a:latin typeface="Georgia" pitchFamily="18" charset="0"/>
              </a:rPr>
              <a:t>Gregorio VII: il </a:t>
            </a:r>
            <a:r>
              <a:rPr lang="it-IT" sz="12800" b="1" i="1" err="1">
                <a:effectLst>
                  <a:outerShdw blurRad="38100" dist="38100" dir="2700000" algn="tl">
                    <a:srgbClr val="000000"/>
                  </a:outerShdw>
                </a:effectLst>
                <a:latin typeface="Georgia" pitchFamily="18" charset="0"/>
              </a:rPr>
              <a:t>Dictatus</a:t>
            </a:r>
            <a:r>
              <a:rPr lang="it-IT" sz="12800" b="1" i="1">
                <a:effectLst>
                  <a:outerShdw blurRad="38100" dist="38100" dir="2700000" algn="tl">
                    <a:srgbClr val="000000"/>
                  </a:outerShdw>
                </a:effectLst>
                <a:latin typeface="Georgia" pitchFamily="18" charset="0"/>
              </a:rPr>
              <a:t> </a:t>
            </a:r>
            <a:r>
              <a:rPr lang="it-IT" sz="12800" b="1" i="1" err="1">
                <a:effectLst>
                  <a:outerShdw blurRad="38100" dist="38100" dir="2700000" algn="tl">
                    <a:srgbClr val="000000"/>
                  </a:outerShdw>
                </a:effectLst>
                <a:latin typeface="Georgia" pitchFamily="18" charset="0"/>
              </a:rPr>
              <a:t>papae</a:t>
            </a:r>
            <a:r>
              <a:rPr lang="it-IT" sz="12800" b="1" i="1">
                <a:effectLst>
                  <a:outerShdw blurRad="38100" dist="38100" dir="2700000" algn="tl">
                    <a:srgbClr val="000000"/>
                  </a:outerShdw>
                </a:effectLst>
                <a:latin typeface="Georgia" pitchFamily="18" charset="0"/>
              </a:rPr>
              <a:t> </a:t>
            </a:r>
            <a:r>
              <a:rPr lang="it-IT" sz="12800" b="1">
                <a:effectLst>
                  <a:outerShdw blurRad="38100" dist="38100" dir="2700000" algn="tl">
                    <a:srgbClr val="000000"/>
                  </a:outerShdw>
                </a:effectLst>
                <a:latin typeface="Georgia" pitchFamily="18" charset="0"/>
              </a:rPr>
              <a:t>(1075)</a:t>
            </a:r>
          </a:p>
          <a:p>
            <a:pPr algn="l"/>
            <a:endParaRPr lang="it-IT" sz="7200">
              <a:solidFill>
                <a:schemeClr val="tx2"/>
              </a:solidFill>
              <a:latin typeface="Arial Rounded MT Bold" pitchFamily="34" charset="0"/>
            </a:endParaRPr>
          </a:p>
          <a:p>
            <a:pPr algn="l"/>
            <a:r>
              <a:rPr lang="it-IT" sz="7200">
                <a:solidFill>
                  <a:schemeClr val="tx1"/>
                </a:solidFill>
                <a:latin typeface="Arial Rounded MT Bold" pitchFamily="34" charset="0"/>
              </a:rPr>
              <a:t>I. Che la Chiesa Romana è stata fondata direttamente da Dio.</a:t>
            </a:r>
          </a:p>
          <a:p>
            <a:pPr algn="l"/>
            <a:r>
              <a:rPr lang="it-IT" sz="7200">
                <a:solidFill>
                  <a:schemeClr val="tx1"/>
                </a:solidFill>
                <a:latin typeface="Arial Rounded MT Bold" pitchFamily="34" charset="0"/>
              </a:rPr>
              <a:t>II. Che solo il pontefice romano ha il diritto di chiamarsi universale.</a:t>
            </a:r>
          </a:p>
          <a:p>
            <a:pPr algn="l"/>
            <a:r>
              <a:rPr lang="it-IT" sz="7200">
                <a:solidFill>
                  <a:schemeClr val="tx1"/>
                </a:solidFill>
                <a:latin typeface="Arial Rounded MT Bold" pitchFamily="34" charset="0"/>
              </a:rPr>
              <a:t>III. Che lui solo può deporre i vescovi o perdonarli.</a:t>
            </a:r>
          </a:p>
          <a:p>
            <a:pPr algn="l"/>
            <a:r>
              <a:rPr lang="it-IT" sz="7200">
                <a:solidFill>
                  <a:schemeClr val="tx1"/>
                </a:solidFill>
                <a:latin typeface="Arial Rounded MT Bold" pitchFamily="34" charset="0"/>
              </a:rPr>
              <a:t>VII. Che a lui solo è lecito stabilire nuove leggi, organizzare nuove pievi, trasformare una canonica in abbazia e viceversa, suddividere una diocesi.</a:t>
            </a:r>
          </a:p>
          <a:p>
            <a:pPr algn="l"/>
            <a:r>
              <a:rPr lang="it-IT" sz="7200">
                <a:solidFill>
                  <a:schemeClr val="tx1"/>
                </a:solidFill>
                <a:latin typeface="Arial Rounded MT Bold" pitchFamily="34" charset="0"/>
              </a:rPr>
              <a:t>VIII. Che egli solo può usare le insegne imperiali.</a:t>
            </a:r>
          </a:p>
          <a:p>
            <a:pPr algn="l"/>
            <a:r>
              <a:rPr lang="it-IT" sz="7200">
                <a:solidFill>
                  <a:schemeClr val="tx1"/>
                </a:solidFill>
                <a:latin typeface="Arial Rounded MT Bold" pitchFamily="34" charset="0"/>
              </a:rPr>
              <a:t>IX. Che solo al papa tutti i principi devono baciare i piedi.</a:t>
            </a:r>
          </a:p>
          <a:p>
            <a:pPr algn="l"/>
            <a:r>
              <a:rPr lang="it-IT" sz="7200">
                <a:solidFill>
                  <a:schemeClr val="tx1"/>
                </a:solidFill>
                <a:latin typeface="Arial Rounded MT Bold" pitchFamily="34" charset="0"/>
              </a:rPr>
              <a:t>X. Che solo il suo nome dev’essere recitato nelle chiese.</a:t>
            </a:r>
          </a:p>
          <a:p>
            <a:pPr algn="l"/>
            <a:r>
              <a:rPr lang="it-IT" sz="7200">
                <a:solidFill>
                  <a:schemeClr val="tx1"/>
                </a:solidFill>
                <a:latin typeface="Arial Rounded MT Bold" pitchFamily="34" charset="0"/>
              </a:rPr>
              <a:t>XI. Che lui solo nel mondo può portare questo nome.</a:t>
            </a:r>
          </a:p>
          <a:p>
            <a:pPr algn="l"/>
            <a:r>
              <a:rPr lang="it-IT" sz="7200">
                <a:solidFill>
                  <a:schemeClr val="tx1"/>
                </a:solidFill>
                <a:latin typeface="Arial Rounded MT Bold" pitchFamily="34" charset="0"/>
              </a:rPr>
              <a:t>XII. Che gli sia lecito deporre gli imperatori.</a:t>
            </a:r>
          </a:p>
          <a:p>
            <a:pPr algn="l"/>
            <a:r>
              <a:rPr lang="it-IT" sz="7200">
                <a:solidFill>
                  <a:schemeClr val="tx1"/>
                </a:solidFill>
                <a:latin typeface="Arial Rounded MT Bold" pitchFamily="34" charset="0"/>
              </a:rPr>
              <a:t>XIV. Che in ogni diocesi possa ordinare chierici a suo piacimento.</a:t>
            </a:r>
          </a:p>
          <a:p>
            <a:pPr algn="l"/>
            <a:r>
              <a:rPr lang="it-IT" sz="7200">
                <a:solidFill>
                  <a:schemeClr val="tx1"/>
                </a:solidFill>
                <a:latin typeface="Arial Rounded MT Bold" pitchFamily="34" charset="0"/>
              </a:rPr>
              <a:t>XVI. Che nessun sinodo si può chiamare generale senza suo ordine.</a:t>
            </a:r>
          </a:p>
          <a:p>
            <a:pPr algn="l"/>
            <a:r>
              <a:rPr lang="it-IT" sz="7200">
                <a:solidFill>
                  <a:schemeClr val="tx1"/>
                </a:solidFill>
                <a:latin typeface="Arial Rounded MT Bold" pitchFamily="34" charset="0"/>
              </a:rPr>
              <a:t>XIX. Che non possa essere giudicato da nessuno.</a:t>
            </a:r>
          </a:p>
          <a:p>
            <a:pPr algn="l"/>
            <a:r>
              <a:rPr lang="it-IT" sz="7200">
                <a:solidFill>
                  <a:schemeClr val="tx1"/>
                </a:solidFill>
                <a:latin typeface="Arial Rounded MT Bold" pitchFamily="34" charset="0"/>
              </a:rPr>
              <a:t>XX. Che nessuno osi condannare chi si appella alla sede apostolica.</a:t>
            </a:r>
          </a:p>
          <a:p>
            <a:pPr algn="l"/>
            <a:r>
              <a:rPr lang="it-IT" sz="7200">
                <a:solidFill>
                  <a:schemeClr val="tx1"/>
                </a:solidFill>
                <a:latin typeface="Arial Rounded MT Bold" pitchFamily="34" charset="0"/>
              </a:rPr>
              <a:t>XXII. Che la Chiesa Romana non ha mai sbagliato e come attesta la Scrittura non sbaglierà mai.</a:t>
            </a:r>
          </a:p>
          <a:p>
            <a:pPr algn="l"/>
            <a:r>
              <a:rPr lang="it-IT" sz="7200">
                <a:solidFill>
                  <a:schemeClr val="tx1"/>
                </a:solidFill>
                <a:latin typeface="Arial Rounded MT Bold" pitchFamily="34" charset="0"/>
              </a:rPr>
              <a:t>XXVI. Che non sia considerato cattolico chi non è d’accordo con la Chiesa Romana.</a:t>
            </a:r>
          </a:p>
          <a:p>
            <a:pPr algn="l"/>
            <a:r>
              <a:rPr lang="it-IT" sz="7200">
                <a:solidFill>
                  <a:schemeClr val="tx1"/>
                </a:solidFill>
                <a:latin typeface="Arial Rounded MT Bold" pitchFamily="34" charset="0"/>
              </a:rPr>
              <a:t>XXVII. Che può assolvere i sudditi dalla fedeltà dovuta agli iniqui.</a:t>
            </a:r>
          </a:p>
          <a:p>
            <a:pPr algn="l"/>
            <a:endParaRPr lang="it-IT" sz="7200">
              <a:solidFill>
                <a:schemeClr val="tx2"/>
              </a:solidFill>
              <a:latin typeface="Arial Rounded MT Bold" pitchFamily="34" charset="0"/>
            </a:endParaRPr>
          </a:p>
        </p:txBody>
      </p:sp>
      <p:sp>
        <p:nvSpPr>
          <p:cNvPr id="8" name="Titolo 1">
            <a:extLst>
              <a:ext uri="{FF2B5EF4-FFF2-40B4-BE49-F238E27FC236}">
                <a16:creationId xmlns:a16="http://schemas.microsoft.com/office/drawing/2014/main" id="{EB1F4C1B-F0F8-429D-B447-FBB7C275C119}"/>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1604595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452453" y="5949280"/>
            <a:ext cx="4368019" cy="648072"/>
          </a:xfrm>
        </p:spPr>
        <p:txBody>
          <a:bodyPr>
            <a:normAutofit fontScale="85000" lnSpcReduction="10000"/>
          </a:bodyPr>
          <a:lstStyle/>
          <a:p>
            <a:r>
              <a:rPr lang="it-IT" sz="1600">
                <a:solidFill>
                  <a:schemeClr val="tx1"/>
                </a:solidFill>
                <a:latin typeface="Arial Rounded MT Bold" pitchFamily="34" charset="0"/>
              </a:rPr>
              <a:t>Matilde di Canossa riceve l’imperatore </a:t>
            </a:r>
          </a:p>
          <a:p>
            <a:r>
              <a:rPr lang="it-IT" sz="1600">
                <a:solidFill>
                  <a:schemeClr val="tx1"/>
                </a:solidFill>
                <a:latin typeface="Arial Rounded MT Bold" pitchFamily="34" charset="0"/>
              </a:rPr>
              <a:t>Enrico IV (1077) insieme a Ugo, abate di Cluny</a:t>
            </a:r>
          </a:p>
        </p:txBody>
      </p:sp>
      <p:pic>
        <p:nvPicPr>
          <p:cNvPr id="4098" name="Picture 2" descr="C:\Users\Francesco\Desktop\Lezioni a.a 2014-2015\2011-12\secoli centrali\universalismi\matil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938386"/>
            <a:ext cx="4200932" cy="5802982"/>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51B81614-342F-4027-AE11-E006FA19042B}"/>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151294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412127" y="5805264"/>
            <a:ext cx="1731873" cy="864096"/>
          </a:xfrm>
        </p:spPr>
        <p:txBody>
          <a:bodyPr>
            <a:normAutofit lnSpcReduction="10000"/>
          </a:bodyPr>
          <a:lstStyle/>
          <a:p>
            <a:r>
              <a:rPr lang="it-IT" sz="1700">
                <a:solidFill>
                  <a:schemeClr val="tx1"/>
                </a:solidFill>
                <a:latin typeface="Arial Rounded MT Bold" pitchFamily="34" charset="0"/>
              </a:rPr>
              <a:t>La cristianità alla fine del secolo XI</a:t>
            </a:r>
          </a:p>
        </p:txBody>
      </p:sp>
      <p:pic>
        <p:nvPicPr>
          <p:cNvPr id="2052" name="Picture 4" descr="http://upload.wikimedia.org/wikipedia/commons/thumb/e/e6/Prima_Crociata.jpg/1280px-Prima_Croci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052736"/>
            <a:ext cx="7291357" cy="5616624"/>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B9E64E98-6AA1-4AAD-8F54-A3113F524DD1}"/>
              </a:ext>
            </a:extLst>
          </p:cNvPr>
          <p:cNvSpPr txBox="1">
            <a:spLocks/>
          </p:cNvSpPr>
          <p:nvPr/>
        </p:nvSpPr>
        <p:spPr>
          <a:xfrm>
            <a:off x="179512" y="188640"/>
            <a:ext cx="8712968" cy="646331"/>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spcBef>
                <a:spcPct val="0"/>
              </a:spcBef>
              <a:defRPr/>
            </a:pPr>
            <a:r>
              <a:rPr lang="it-IT">
                <a:solidFill>
                  <a:schemeClr val="tx1"/>
                </a:solidFill>
                <a:latin typeface="Arial Rounded MT Bold" pitchFamily="34" charset="0"/>
                <a:ea typeface="+mn-ea"/>
                <a:cs typeface="+mn-cs"/>
              </a:rPr>
              <a:t>La nuova chiesa occidentale e l’espansione mediterranea (secoli </a:t>
            </a:r>
            <a:r>
              <a:rPr lang="it-IT">
                <a:solidFill>
                  <a:schemeClr val="tx1"/>
                </a:solidFill>
                <a:latin typeface="Arial Rounded MT Bold" pitchFamily="34" charset="0"/>
              </a:rPr>
              <a:t>XI-XIII)</a:t>
            </a:r>
            <a:endParaRPr lang="it-IT" sz="2400">
              <a:solidFill>
                <a:schemeClr val="tx1"/>
              </a:solidFill>
              <a:latin typeface="Arial Rounded MT Bold" pitchFamily="34" charset="0"/>
            </a:endParaRPr>
          </a:p>
        </p:txBody>
      </p:sp>
    </p:spTree>
    <p:extLst>
      <p:ext uri="{BB962C8B-B14F-4D97-AF65-F5344CB8AC3E}">
        <p14:creationId xmlns:p14="http://schemas.microsoft.com/office/powerpoint/2010/main" val="308493422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D06C7ACB3634E44DBD17371184D94FF6" ma:contentTypeVersion="12" ma:contentTypeDescription="Creare un nuovo documento." ma:contentTypeScope="" ma:versionID="d8f0055bf1eccfffc72561e41c6a14de">
  <xsd:schema xmlns:xsd="http://www.w3.org/2001/XMLSchema" xmlns:xs="http://www.w3.org/2001/XMLSchema" xmlns:p="http://schemas.microsoft.com/office/2006/metadata/properties" xmlns:ns2="fa268080-4957-4e82-9410-b3a3ca122c32" xmlns:ns3="845a0922-afb1-486f-9471-288cc1182b34" targetNamespace="http://schemas.microsoft.com/office/2006/metadata/properties" ma:root="true" ma:fieldsID="9f0f747803e1b254fa661eb911f72895" ns2:_="" ns3:_="">
    <xsd:import namespace="fa268080-4957-4e82-9410-b3a3ca122c32"/>
    <xsd:import namespace="845a0922-afb1-486f-9471-288cc1182b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68080-4957-4e82-9410-b3a3ca122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5a0922-afb1-486f-9471-288cc1182b34"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52464E-9136-4078-A881-D7CAFD1FF537}">
  <ds:schemaRefs>
    <ds:schemaRef ds:uri="http://schemas.microsoft.com/sharepoint/v3/contenttype/forms"/>
  </ds:schemaRefs>
</ds:datastoreItem>
</file>

<file path=customXml/itemProps2.xml><?xml version="1.0" encoding="utf-8"?>
<ds:datastoreItem xmlns:ds="http://schemas.openxmlformats.org/officeDocument/2006/customXml" ds:itemID="{53C3C005-3607-4DEA-88F1-CA33B06AC0C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9DD9D78-C357-4978-A2BD-AF90CD7FA3DF}">
  <ds:schemaRefs>
    <ds:schemaRef ds:uri="845a0922-afb1-486f-9471-288cc1182b34"/>
    <ds:schemaRef ds:uri="fa268080-4957-4e82-9410-b3a3ca122c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23</TotalTime>
  <Words>3882</Words>
  <Application>Microsoft Office PowerPoint</Application>
  <PresentationFormat>Presentazione su schermo (4:3)</PresentationFormat>
  <Paragraphs>317</Paragraphs>
  <Slides>61</Slides>
  <Notes>0</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61</vt:i4>
      </vt:variant>
    </vt:vector>
  </HeadingPairs>
  <TitlesOfParts>
    <vt:vector size="68" baseType="lpstr">
      <vt:lpstr>Arial</vt:lpstr>
      <vt:lpstr>Arial Rounded MT Bold</vt:lpstr>
      <vt:lpstr>Calibri</vt:lpstr>
      <vt:lpstr>Georgia</vt:lpstr>
      <vt:lpstr>Wingdings</vt:lpstr>
      <vt:lpstr>Tema di Office</vt:lpstr>
      <vt:lpstr>Presentazione</vt:lpstr>
      <vt:lpstr>Storia medievale:  cesure e tornanti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Dalle migrazioni di popoli  ai regni romano-barbarici</dc:title>
  <dc:creator>lucia</dc:creator>
  <cp:lastModifiedBy>Francesco Pirani</cp:lastModifiedBy>
  <cp:revision>25</cp:revision>
  <dcterms:created xsi:type="dcterms:W3CDTF">2014-10-13T13:41:09Z</dcterms:created>
  <dcterms:modified xsi:type="dcterms:W3CDTF">2022-10-24T09:57:14Z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0x010100D06C7ACB3634E44DBD17371184D94FF6</vt:lpwstr>
  </property>
</Properties>
</file>