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57" r:id="rId3"/>
    <p:sldId id="358" r:id="rId4"/>
    <p:sldId id="360" r:id="rId5"/>
    <p:sldId id="362" r:id="rId6"/>
    <p:sldId id="363" r:id="rId7"/>
    <p:sldId id="364" r:id="rId8"/>
    <p:sldId id="365" r:id="rId9"/>
    <p:sldId id="366" r:id="rId10"/>
    <p:sldId id="367" r:id="rId11"/>
    <p:sldId id="370" r:id="rId12"/>
    <p:sldId id="368" r:id="rId13"/>
    <p:sldId id="371" r:id="rId14"/>
    <p:sldId id="259" r:id="rId15"/>
    <p:sldId id="447" r:id="rId16"/>
    <p:sldId id="446" r:id="rId17"/>
    <p:sldId id="448" r:id="rId18"/>
    <p:sldId id="441" r:id="rId19"/>
    <p:sldId id="449" r:id="rId2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21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CF89A8-1F7C-AA30-558B-6712B64878F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7C985C7-5CC5-0FA9-923B-0026539C38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65BF3F6-A49A-3F6F-1653-EB0A6A49DFF0}"/>
              </a:ext>
            </a:extLst>
          </p:cNvPr>
          <p:cNvSpPr>
            <a:spLocks noGrp="1"/>
          </p:cNvSpPr>
          <p:nvPr>
            <p:ph type="dt" sz="half" idx="10"/>
          </p:nvPr>
        </p:nvSpPr>
        <p:spPr/>
        <p:txBody>
          <a:bodyPr/>
          <a:lstStyle/>
          <a:p>
            <a:fld id="{D88ED774-8F94-4BE1-857F-819E09C3EFCE}" type="datetimeFigureOut">
              <a:rPr lang="it-IT" smtClean="0"/>
              <a:t>02/11/2023</a:t>
            </a:fld>
            <a:endParaRPr lang="it-IT"/>
          </a:p>
        </p:txBody>
      </p:sp>
      <p:sp>
        <p:nvSpPr>
          <p:cNvPr id="5" name="Segnaposto piè di pagina 4">
            <a:extLst>
              <a:ext uri="{FF2B5EF4-FFF2-40B4-BE49-F238E27FC236}">
                <a16:creationId xmlns:a16="http://schemas.microsoft.com/office/drawing/2014/main" id="{497B554B-425C-5BF7-8606-816776B4C9E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83D701E-8FDB-B719-C8BE-2A8095373DD2}"/>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174814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749C3E-1344-3DF8-AF6D-CBB879F6D49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C905B76-BF16-D978-C3A9-CBCCB3A73AB1}"/>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9C08FBC-2503-543D-A826-6C1444520E97}"/>
              </a:ext>
            </a:extLst>
          </p:cNvPr>
          <p:cNvSpPr>
            <a:spLocks noGrp="1"/>
          </p:cNvSpPr>
          <p:nvPr>
            <p:ph type="dt" sz="half" idx="10"/>
          </p:nvPr>
        </p:nvSpPr>
        <p:spPr/>
        <p:txBody>
          <a:bodyPr/>
          <a:lstStyle/>
          <a:p>
            <a:fld id="{D88ED774-8F94-4BE1-857F-819E09C3EFCE}" type="datetimeFigureOut">
              <a:rPr lang="it-IT" smtClean="0"/>
              <a:t>02/11/2023</a:t>
            </a:fld>
            <a:endParaRPr lang="it-IT"/>
          </a:p>
        </p:txBody>
      </p:sp>
      <p:sp>
        <p:nvSpPr>
          <p:cNvPr id="5" name="Segnaposto piè di pagina 4">
            <a:extLst>
              <a:ext uri="{FF2B5EF4-FFF2-40B4-BE49-F238E27FC236}">
                <a16:creationId xmlns:a16="http://schemas.microsoft.com/office/drawing/2014/main" id="{C3BC7389-54F8-51E0-A783-F5BD489DC77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3505B11-49BB-05FD-82D1-A91343FF7F2F}"/>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1056404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7C1E281-B155-1A4B-7C1A-4AD86D3B01C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C168B40-1767-23B4-E474-EAE723B253F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79A0253-B9F9-9A6E-8EFB-BE533FB12491}"/>
              </a:ext>
            </a:extLst>
          </p:cNvPr>
          <p:cNvSpPr>
            <a:spLocks noGrp="1"/>
          </p:cNvSpPr>
          <p:nvPr>
            <p:ph type="dt" sz="half" idx="10"/>
          </p:nvPr>
        </p:nvSpPr>
        <p:spPr/>
        <p:txBody>
          <a:bodyPr/>
          <a:lstStyle/>
          <a:p>
            <a:fld id="{D88ED774-8F94-4BE1-857F-819E09C3EFCE}" type="datetimeFigureOut">
              <a:rPr lang="it-IT" smtClean="0"/>
              <a:t>02/11/2023</a:t>
            </a:fld>
            <a:endParaRPr lang="it-IT"/>
          </a:p>
        </p:txBody>
      </p:sp>
      <p:sp>
        <p:nvSpPr>
          <p:cNvPr id="5" name="Segnaposto piè di pagina 4">
            <a:extLst>
              <a:ext uri="{FF2B5EF4-FFF2-40B4-BE49-F238E27FC236}">
                <a16:creationId xmlns:a16="http://schemas.microsoft.com/office/drawing/2014/main" id="{A0BB62B1-8C04-8F4E-6CA5-742E326D96A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8B43C02-BBCB-E44E-45B2-2A9BEB25CA8C}"/>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758030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293615-6FC7-5B53-203F-E0763A555F6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5B86021-4AE4-8155-F3E1-6AFC79B2586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CFF7FBA-ADC8-75FE-4C97-B5530ADCB585}"/>
              </a:ext>
            </a:extLst>
          </p:cNvPr>
          <p:cNvSpPr>
            <a:spLocks noGrp="1"/>
          </p:cNvSpPr>
          <p:nvPr>
            <p:ph type="dt" sz="half" idx="10"/>
          </p:nvPr>
        </p:nvSpPr>
        <p:spPr/>
        <p:txBody>
          <a:bodyPr/>
          <a:lstStyle/>
          <a:p>
            <a:fld id="{D88ED774-8F94-4BE1-857F-819E09C3EFCE}" type="datetimeFigureOut">
              <a:rPr lang="it-IT" smtClean="0"/>
              <a:t>02/11/2023</a:t>
            </a:fld>
            <a:endParaRPr lang="it-IT"/>
          </a:p>
        </p:txBody>
      </p:sp>
      <p:sp>
        <p:nvSpPr>
          <p:cNvPr id="5" name="Segnaposto piè di pagina 4">
            <a:extLst>
              <a:ext uri="{FF2B5EF4-FFF2-40B4-BE49-F238E27FC236}">
                <a16:creationId xmlns:a16="http://schemas.microsoft.com/office/drawing/2014/main" id="{8861D41E-8851-B60A-E82F-64332EA62A2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E316138-20E7-E1FE-16EA-919F801F3714}"/>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1779483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FBD6C3-806A-D4A2-E8AC-C734A50845B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172C201-0DE4-26A3-700E-FF3BE4692E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0BF8C73-4291-B689-A1B3-5E9E7F75B1BB}"/>
              </a:ext>
            </a:extLst>
          </p:cNvPr>
          <p:cNvSpPr>
            <a:spLocks noGrp="1"/>
          </p:cNvSpPr>
          <p:nvPr>
            <p:ph type="dt" sz="half" idx="10"/>
          </p:nvPr>
        </p:nvSpPr>
        <p:spPr/>
        <p:txBody>
          <a:bodyPr/>
          <a:lstStyle/>
          <a:p>
            <a:fld id="{D88ED774-8F94-4BE1-857F-819E09C3EFCE}" type="datetimeFigureOut">
              <a:rPr lang="it-IT" smtClean="0"/>
              <a:t>02/11/2023</a:t>
            </a:fld>
            <a:endParaRPr lang="it-IT"/>
          </a:p>
        </p:txBody>
      </p:sp>
      <p:sp>
        <p:nvSpPr>
          <p:cNvPr id="5" name="Segnaposto piè di pagina 4">
            <a:extLst>
              <a:ext uri="{FF2B5EF4-FFF2-40B4-BE49-F238E27FC236}">
                <a16:creationId xmlns:a16="http://schemas.microsoft.com/office/drawing/2014/main" id="{53BD3FC7-8976-C326-E0B4-9BCE2782632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82AD3A4-A769-38D0-E09D-45858DCDE2DA}"/>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315662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95A64C-DB22-83B7-7AC2-DB6F3F5911D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F11CBFF-7261-386B-E475-8393D8A986D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93935B2-FCEB-4B61-1B9E-E12551BEB25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ECC80421-67F3-479A-2ABC-F08A3743E284}"/>
              </a:ext>
            </a:extLst>
          </p:cNvPr>
          <p:cNvSpPr>
            <a:spLocks noGrp="1"/>
          </p:cNvSpPr>
          <p:nvPr>
            <p:ph type="dt" sz="half" idx="10"/>
          </p:nvPr>
        </p:nvSpPr>
        <p:spPr/>
        <p:txBody>
          <a:bodyPr/>
          <a:lstStyle/>
          <a:p>
            <a:fld id="{D88ED774-8F94-4BE1-857F-819E09C3EFCE}" type="datetimeFigureOut">
              <a:rPr lang="it-IT" smtClean="0"/>
              <a:t>02/11/2023</a:t>
            </a:fld>
            <a:endParaRPr lang="it-IT"/>
          </a:p>
        </p:txBody>
      </p:sp>
      <p:sp>
        <p:nvSpPr>
          <p:cNvPr id="6" name="Segnaposto piè di pagina 5">
            <a:extLst>
              <a:ext uri="{FF2B5EF4-FFF2-40B4-BE49-F238E27FC236}">
                <a16:creationId xmlns:a16="http://schemas.microsoft.com/office/drawing/2014/main" id="{8579E117-4E8B-3E32-D1A0-C5A7F7E5D96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43ABB39-54AD-FCFD-A1C3-15F49B03D3AB}"/>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2643731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1E6DAD-FCC5-7F0B-5E1C-2C0CAA35D7C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D5D9E45-EA1F-77BD-79DE-A2A22B984E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E41EA1EC-883C-0E82-A9BE-6D707DB199F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62BB43B-4C00-95E4-DDD5-670F307956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F0297F53-3291-47FD-17CE-EB3B31A3C03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E1E2AD8-8046-A27B-D5F8-977892D35ACF}"/>
              </a:ext>
            </a:extLst>
          </p:cNvPr>
          <p:cNvSpPr>
            <a:spLocks noGrp="1"/>
          </p:cNvSpPr>
          <p:nvPr>
            <p:ph type="dt" sz="half" idx="10"/>
          </p:nvPr>
        </p:nvSpPr>
        <p:spPr/>
        <p:txBody>
          <a:bodyPr/>
          <a:lstStyle/>
          <a:p>
            <a:fld id="{D88ED774-8F94-4BE1-857F-819E09C3EFCE}" type="datetimeFigureOut">
              <a:rPr lang="it-IT" smtClean="0"/>
              <a:t>02/11/2023</a:t>
            </a:fld>
            <a:endParaRPr lang="it-IT"/>
          </a:p>
        </p:txBody>
      </p:sp>
      <p:sp>
        <p:nvSpPr>
          <p:cNvPr id="8" name="Segnaposto piè di pagina 7">
            <a:extLst>
              <a:ext uri="{FF2B5EF4-FFF2-40B4-BE49-F238E27FC236}">
                <a16:creationId xmlns:a16="http://schemas.microsoft.com/office/drawing/2014/main" id="{EB0F924E-2310-790C-315F-50DC4FE50B52}"/>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B5310612-468A-AF2F-7358-B0E574BD067C}"/>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959676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409DC-5A45-600B-4AC5-5889C9E6612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65A5C52-D169-C9B4-5F09-7A77D9B391D8}"/>
              </a:ext>
            </a:extLst>
          </p:cNvPr>
          <p:cNvSpPr>
            <a:spLocks noGrp="1"/>
          </p:cNvSpPr>
          <p:nvPr>
            <p:ph type="dt" sz="half" idx="10"/>
          </p:nvPr>
        </p:nvSpPr>
        <p:spPr/>
        <p:txBody>
          <a:bodyPr/>
          <a:lstStyle/>
          <a:p>
            <a:fld id="{D88ED774-8F94-4BE1-857F-819E09C3EFCE}" type="datetimeFigureOut">
              <a:rPr lang="it-IT" smtClean="0"/>
              <a:t>02/11/2023</a:t>
            </a:fld>
            <a:endParaRPr lang="it-IT"/>
          </a:p>
        </p:txBody>
      </p:sp>
      <p:sp>
        <p:nvSpPr>
          <p:cNvPr id="4" name="Segnaposto piè di pagina 3">
            <a:extLst>
              <a:ext uri="{FF2B5EF4-FFF2-40B4-BE49-F238E27FC236}">
                <a16:creationId xmlns:a16="http://schemas.microsoft.com/office/drawing/2014/main" id="{4A765670-7AE7-EFF0-397C-DCF80DBBD58B}"/>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398BEAF-BF88-FFA7-524E-6BE919BA8027}"/>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1549424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FFB45AD-81D4-9412-445E-B05A246694ED}"/>
              </a:ext>
            </a:extLst>
          </p:cNvPr>
          <p:cNvSpPr>
            <a:spLocks noGrp="1"/>
          </p:cNvSpPr>
          <p:nvPr>
            <p:ph type="dt" sz="half" idx="10"/>
          </p:nvPr>
        </p:nvSpPr>
        <p:spPr/>
        <p:txBody>
          <a:bodyPr/>
          <a:lstStyle/>
          <a:p>
            <a:fld id="{D88ED774-8F94-4BE1-857F-819E09C3EFCE}" type="datetimeFigureOut">
              <a:rPr lang="it-IT" smtClean="0"/>
              <a:t>02/11/2023</a:t>
            </a:fld>
            <a:endParaRPr lang="it-IT"/>
          </a:p>
        </p:txBody>
      </p:sp>
      <p:sp>
        <p:nvSpPr>
          <p:cNvPr id="3" name="Segnaposto piè di pagina 2">
            <a:extLst>
              <a:ext uri="{FF2B5EF4-FFF2-40B4-BE49-F238E27FC236}">
                <a16:creationId xmlns:a16="http://schemas.microsoft.com/office/drawing/2014/main" id="{6619C240-19A6-4496-590B-698D24B1039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3F673FC6-5902-0CF4-972D-D6B8173D858E}"/>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583457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D5E9DC-C435-B381-CE82-438F0D119F5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7D3B6CD-5110-7004-124B-98419297FF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399707E-AA67-8379-C58D-EB741AC2E3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983FB1A-090C-EA15-C354-A685E1B5A69F}"/>
              </a:ext>
            </a:extLst>
          </p:cNvPr>
          <p:cNvSpPr>
            <a:spLocks noGrp="1"/>
          </p:cNvSpPr>
          <p:nvPr>
            <p:ph type="dt" sz="half" idx="10"/>
          </p:nvPr>
        </p:nvSpPr>
        <p:spPr/>
        <p:txBody>
          <a:bodyPr/>
          <a:lstStyle/>
          <a:p>
            <a:fld id="{D88ED774-8F94-4BE1-857F-819E09C3EFCE}" type="datetimeFigureOut">
              <a:rPr lang="it-IT" smtClean="0"/>
              <a:t>02/11/2023</a:t>
            </a:fld>
            <a:endParaRPr lang="it-IT"/>
          </a:p>
        </p:txBody>
      </p:sp>
      <p:sp>
        <p:nvSpPr>
          <p:cNvPr id="6" name="Segnaposto piè di pagina 5">
            <a:extLst>
              <a:ext uri="{FF2B5EF4-FFF2-40B4-BE49-F238E27FC236}">
                <a16:creationId xmlns:a16="http://schemas.microsoft.com/office/drawing/2014/main" id="{5A02947A-A39D-D6A8-2CFE-19C019C3356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B65009E-D5FC-1808-99A4-35F3ADB896C1}"/>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3456680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358B26-FABD-BEA6-4412-40D51048519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F435768-AE68-5B55-3039-019FE9C8AB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0DF441D9-1997-03C5-E89F-2F820BEA12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23FA47E-BEA7-030B-CE50-6C2C223EBB7E}"/>
              </a:ext>
            </a:extLst>
          </p:cNvPr>
          <p:cNvSpPr>
            <a:spLocks noGrp="1"/>
          </p:cNvSpPr>
          <p:nvPr>
            <p:ph type="dt" sz="half" idx="10"/>
          </p:nvPr>
        </p:nvSpPr>
        <p:spPr/>
        <p:txBody>
          <a:bodyPr/>
          <a:lstStyle/>
          <a:p>
            <a:fld id="{D88ED774-8F94-4BE1-857F-819E09C3EFCE}" type="datetimeFigureOut">
              <a:rPr lang="it-IT" smtClean="0"/>
              <a:t>02/11/2023</a:t>
            </a:fld>
            <a:endParaRPr lang="it-IT"/>
          </a:p>
        </p:txBody>
      </p:sp>
      <p:sp>
        <p:nvSpPr>
          <p:cNvPr id="6" name="Segnaposto piè di pagina 5">
            <a:extLst>
              <a:ext uri="{FF2B5EF4-FFF2-40B4-BE49-F238E27FC236}">
                <a16:creationId xmlns:a16="http://schemas.microsoft.com/office/drawing/2014/main" id="{6E461B6B-B5B0-B63F-0AA2-F8DAADF2667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B6BE798-40A3-CD2F-13C5-431EF3BABE45}"/>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975226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32000">
              <a:schemeClr val="accent1">
                <a:lumMod val="20000"/>
                <a:lumOff val="80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006A868-D989-D0D4-5D57-B569E8DF07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6148935-4F9F-11DA-ACA8-EA099C7BDE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72EB9B3-78A9-9504-DE1B-E4D17518B2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8ED774-8F94-4BE1-857F-819E09C3EFCE}" type="datetimeFigureOut">
              <a:rPr lang="it-IT" smtClean="0"/>
              <a:t>02/11/2023</a:t>
            </a:fld>
            <a:endParaRPr lang="it-IT"/>
          </a:p>
        </p:txBody>
      </p:sp>
      <p:sp>
        <p:nvSpPr>
          <p:cNvPr id="5" name="Segnaposto piè di pagina 4">
            <a:extLst>
              <a:ext uri="{FF2B5EF4-FFF2-40B4-BE49-F238E27FC236}">
                <a16:creationId xmlns:a16="http://schemas.microsoft.com/office/drawing/2014/main" id="{D1C97738-5453-A53B-4348-D95D870F3A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3F030602-13D7-7588-73E9-3039433A30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7F53A-ACB8-4EF5-A8D4-89DA684607BD}" type="slidenum">
              <a:rPr lang="it-IT" smtClean="0"/>
              <a:t>‹N›</a:t>
            </a:fld>
            <a:endParaRPr lang="it-IT"/>
          </a:p>
        </p:txBody>
      </p:sp>
    </p:spTree>
    <p:extLst>
      <p:ext uri="{BB962C8B-B14F-4D97-AF65-F5344CB8AC3E}">
        <p14:creationId xmlns:p14="http://schemas.microsoft.com/office/powerpoint/2010/main" val="3137378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dipinto, disegno, cavallo, edificio&#10;&#10;Descrizione generata automaticamente">
            <a:extLst>
              <a:ext uri="{FF2B5EF4-FFF2-40B4-BE49-F238E27FC236}">
                <a16:creationId xmlns:a16="http://schemas.microsoft.com/office/drawing/2014/main" id="{4CD38B7B-BF91-6049-35D2-98A4182BECE1}"/>
              </a:ext>
            </a:extLst>
          </p:cNvPr>
          <p:cNvPicPr>
            <a:picLocks noChangeAspect="1"/>
          </p:cNvPicPr>
          <p:nvPr/>
        </p:nvPicPr>
        <p:blipFill rotWithShape="1">
          <a:blip r:embed="rId2"/>
          <a:srcRect t="9029" r="9092" b="28940"/>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4FD3C3F4-6F3F-8705-7074-AD1E0451AF2B}"/>
              </a:ext>
            </a:extLst>
          </p:cNvPr>
          <p:cNvSpPr>
            <a:spLocks noGrp="1"/>
          </p:cNvSpPr>
          <p:nvPr>
            <p:ph type="ctrTitle"/>
          </p:nvPr>
        </p:nvSpPr>
        <p:spPr>
          <a:xfrm>
            <a:off x="477981" y="1122363"/>
            <a:ext cx="4023360" cy="3204134"/>
          </a:xfrm>
        </p:spPr>
        <p:txBody>
          <a:bodyPr anchor="b">
            <a:normAutofit/>
          </a:bodyPr>
          <a:lstStyle/>
          <a:p>
            <a:pPr algn="l"/>
            <a:r>
              <a:rPr lang="it-IT" sz="4800">
                <a:solidFill>
                  <a:schemeClr val="bg1"/>
                </a:solidFill>
              </a:rPr>
              <a:t>Città e comuni in Italia </a:t>
            </a:r>
            <a:br>
              <a:rPr lang="it-IT" sz="4800">
                <a:solidFill>
                  <a:schemeClr val="bg1"/>
                </a:solidFill>
              </a:rPr>
            </a:br>
            <a:r>
              <a:rPr lang="it-IT" sz="4800">
                <a:solidFill>
                  <a:schemeClr val="bg1"/>
                </a:solidFill>
              </a:rPr>
              <a:t>(secoli XI-XIII)</a:t>
            </a:r>
          </a:p>
        </p:txBody>
      </p:sp>
      <p:sp>
        <p:nvSpPr>
          <p:cNvPr id="17"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091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14597" y="299803"/>
            <a:ext cx="10837888" cy="6558197"/>
          </a:xfrm>
        </p:spPr>
        <p:txBody>
          <a:bodyPr>
            <a:normAutofit fontScale="25000" lnSpcReduction="20000"/>
          </a:bodyPr>
          <a:lstStyle/>
          <a:p>
            <a:r>
              <a:rPr lang="it-IT" sz="12800" b="1" dirty="0">
                <a:effectLst>
                  <a:outerShdw blurRad="38100" dist="38100" dir="2700000" algn="tl">
                    <a:srgbClr val="000000"/>
                  </a:outerShdw>
                </a:effectLst>
                <a:latin typeface="Georgia" pitchFamily="18" charset="0"/>
              </a:rPr>
              <a:t>La crescita demografica delle città:</a:t>
            </a:r>
            <a:br>
              <a:rPr lang="it-IT" sz="12800" b="1" dirty="0">
                <a:effectLst>
                  <a:outerShdw blurRad="38100" dist="38100" dir="2700000" algn="tl">
                    <a:srgbClr val="000000"/>
                  </a:outerShdw>
                </a:effectLst>
                <a:latin typeface="Georgia" pitchFamily="18" charset="0"/>
              </a:rPr>
            </a:br>
            <a:r>
              <a:rPr lang="it-IT" sz="12800" b="1" dirty="0">
                <a:effectLst>
                  <a:outerShdw blurRad="38100" dist="38100" dir="2700000" algn="tl">
                    <a:srgbClr val="000000"/>
                  </a:outerShdw>
                </a:effectLst>
                <a:latin typeface="Georgia" pitchFamily="18" charset="0"/>
              </a:rPr>
              <a:t>Alba, 1215</a:t>
            </a:r>
          </a:p>
          <a:p>
            <a:endParaRPr lang="it-IT" sz="12800" b="1" dirty="0">
              <a:effectLst>
                <a:outerShdw blurRad="38100" dist="38100" dir="2700000" algn="tl">
                  <a:srgbClr val="000000"/>
                </a:outerShdw>
              </a:effectLst>
              <a:latin typeface="Georgia" pitchFamily="18" charset="0"/>
            </a:endParaRPr>
          </a:p>
          <a:p>
            <a:pPr algn="l"/>
            <a:r>
              <a:rPr lang="it-IT" sz="8800" dirty="0">
                <a:latin typeface="Arial Rounded MT Bold" pitchFamily="34" charset="0"/>
              </a:rPr>
              <a:t>1215, 3 ottobre. Nel portico dei </a:t>
            </a:r>
            <a:r>
              <a:rPr lang="it-IT" sz="8800" dirty="0" err="1">
                <a:latin typeface="Arial Rounded MT Bold" pitchFamily="34" charset="0"/>
              </a:rPr>
              <a:t>Censoldi</a:t>
            </a:r>
            <a:r>
              <a:rPr lang="it-IT" sz="8800" dirty="0">
                <a:latin typeface="Arial Rounded MT Bold" pitchFamily="34" charset="0"/>
              </a:rPr>
              <a:t> in Alba, alla presenza di Anselmo di Braida e di Guglielmo Crespo, costituiti dal podestà degli Albesi, per ricevere i cittadini che abitano il nuovo borgo che gli Albesi stanno costruendo oltre il ponte.</a:t>
            </a:r>
          </a:p>
          <a:p>
            <a:pPr algn="l"/>
            <a:r>
              <a:rPr lang="it-IT" sz="8800" dirty="0">
                <a:latin typeface="Arial Rounded MT Bold" pitchFamily="34" charset="0"/>
              </a:rPr>
              <a:t>Andrea </a:t>
            </a:r>
            <a:r>
              <a:rPr lang="it-IT" sz="8800" dirty="0" err="1">
                <a:latin typeface="Arial Rounded MT Bold" pitchFamily="34" charset="0"/>
              </a:rPr>
              <a:t>Galopo</a:t>
            </a:r>
            <a:r>
              <a:rPr lang="it-IT" sz="8800" dirty="0">
                <a:latin typeface="Arial Rounded MT Bold" pitchFamily="34" charset="0"/>
              </a:rPr>
              <a:t> di Savigliano davanti ai suddetti che lo ricevevano a nome del comune si fece cittadino e abitatore della città di Alba per sé e per i suoi eredi in perpetuo e per questo egli Andrea agli stessi Anselmo e Guglielmo a nome del comune promise e giurò sui santi Evangeli che avrebbe posto la sua residenza e avrebbe abitato nella città di Alba o nel borgo nuovo di oltre ponte di Alba secondo la volontà e la parola del podestà e dei consoli che nel tempo ci saranno o dei loro inviati; obbligò inoltre tutti i suoi beni a tale scopo, mentre i detti Anselmo e Guglielmo da parte del podestà e del comune di Alba esentarono Andrea </a:t>
            </a:r>
            <a:r>
              <a:rPr lang="it-IT" sz="8800" dirty="0" err="1">
                <a:latin typeface="Arial Rounded MT Bold" pitchFamily="34" charset="0"/>
              </a:rPr>
              <a:t>Galopo</a:t>
            </a:r>
            <a:r>
              <a:rPr lang="it-IT" sz="8800" dirty="0">
                <a:latin typeface="Arial Rounded MT Bold" pitchFamily="34" charset="0"/>
              </a:rPr>
              <a:t> dal fodro per vent’anni completi e gli promisero di fornirgli residenza o area edificabile nel luogo nuovo, se aveva intenzione di accettare, e gli rimisero tutte le esazioni del comune come agli altri cittadini di Alba.</a:t>
            </a:r>
            <a:endParaRPr lang="it-IT" sz="8800" dirty="0">
              <a:solidFill>
                <a:schemeClr val="tx2"/>
              </a:solidFill>
              <a:latin typeface="Arial Rounded MT Bold" pitchFamily="34" charset="0"/>
            </a:endParaRPr>
          </a:p>
        </p:txBody>
      </p:sp>
    </p:spTree>
    <p:extLst>
      <p:ext uri="{BB962C8B-B14F-4D97-AF65-F5344CB8AC3E}">
        <p14:creationId xmlns:p14="http://schemas.microsoft.com/office/powerpoint/2010/main" val="769798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E5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magine 10" descr="Immagine che contiene mappa&#10;&#10;Descrizione generata automaticamente">
            <a:extLst>
              <a:ext uri="{FF2B5EF4-FFF2-40B4-BE49-F238E27FC236}">
                <a16:creationId xmlns:a16="http://schemas.microsoft.com/office/drawing/2014/main" id="{258BA248-6D3F-4D2D-87BA-4FFCFC40D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033" y="643467"/>
            <a:ext cx="5403934" cy="5571066"/>
          </a:xfrm>
          <a:prstGeom prst="rect">
            <a:avLst/>
          </a:prstGeom>
        </p:spPr>
      </p:pic>
    </p:spTree>
    <p:extLst>
      <p:ext uri="{BB962C8B-B14F-4D97-AF65-F5344CB8AC3E}">
        <p14:creationId xmlns:p14="http://schemas.microsoft.com/office/powerpoint/2010/main" val="3396835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0" name="Rectangle 3079">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8344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2" name="Rectangle 3081">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ttotitolo 2"/>
          <p:cNvSpPr>
            <a:spLocks noGrp="1"/>
          </p:cNvSpPr>
          <p:nvPr>
            <p:ph type="subTitle" idx="1"/>
          </p:nvPr>
        </p:nvSpPr>
        <p:spPr>
          <a:xfrm>
            <a:off x="6739465" y="6214525"/>
            <a:ext cx="4305856" cy="321733"/>
          </a:xfrm>
        </p:spPr>
        <p:txBody>
          <a:bodyPr anchor="b">
            <a:normAutofit fontScale="85000" lnSpcReduction="10000"/>
          </a:bodyPr>
          <a:lstStyle/>
          <a:p>
            <a:pPr algn="r"/>
            <a:endParaRPr lang="it-IT" sz="500">
              <a:latin typeface="Arial Rounded MT Bold" pitchFamily="34" charset="0"/>
            </a:endParaRPr>
          </a:p>
          <a:p>
            <a:pPr algn="r"/>
            <a:r>
              <a:rPr lang="it-IT" sz="500">
                <a:latin typeface="Arial Rounded MT Bold" pitchFamily="34" charset="0"/>
              </a:rPr>
              <a:t>L’Italia alla fine del XIII secolo: geografia del popolamento urbano</a:t>
            </a:r>
          </a:p>
        </p:txBody>
      </p:sp>
      <p:pic>
        <p:nvPicPr>
          <p:cNvPr id="3075" name="Picture 3" descr="C:\Users\Francesco\Desktop\Lezioni a.a 2014-2015\2011-12\ultime due lezioni\Città e comuni\ginatemp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946" r="-2" b="2910"/>
          <a:stretch/>
        </p:blipFill>
        <p:spPr bwMode="auto">
          <a:xfrm>
            <a:off x="1155556" y="637761"/>
            <a:ext cx="9889765" cy="5576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284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34715" y="419725"/>
            <a:ext cx="11122701" cy="6438275"/>
          </a:xfrm>
        </p:spPr>
        <p:txBody>
          <a:bodyPr>
            <a:normAutofit/>
          </a:bodyPr>
          <a:lstStyle/>
          <a:p>
            <a:r>
              <a:rPr lang="it-IT" b="1" dirty="0">
                <a:effectLst>
                  <a:outerShdw blurRad="38100" dist="38100" dir="2700000" algn="tl">
                    <a:srgbClr val="000000"/>
                  </a:outerShdw>
                </a:effectLst>
                <a:latin typeface="Georgia" pitchFamily="18" charset="0"/>
              </a:rPr>
              <a:t>La città costruita: uno spazio polifunzionale e policentrico </a:t>
            </a:r>
          </a:p>
          <a:p>
            <a:endParaRPr lang="it-IT" sz="1800" i="1" dirty="0">
              <a:latin typeface="Arial Rounded MT Bold" pitchFamily="34" charset="0"/>
            </a:endParaRPr>
          </a:p>
          <a:p>
            <a:endParaRPr lang="it-IT" sz="1800" i="1" dirty="0">
              <a:latin typeface="Arial Rounded MT Bold" pitchFamily="34" charset="0"/>
            </a:endParaRPr>
          </a:p>
          <a:p>
            <a:endParaRPr lang="it-IT" sz="1800" i="1" dirty="0">
              <a:latin typeface="Arial Rounded MT Bold" pitchFamily="34" charset="0"/>
            </a:endParaRPr>
          </a:p>
          <a:p>
            <a:pPr marL="285750" indent="-285750" algn="l">
              <a:buFont typeface="Wingdings" panose="05000000000000000000" pitchFamily="2" charset="2"/>
              <a:buChar char="Ø"/>
            </a:pPr>
            <a:r>
              <a:rPr lang="it-IT" sz="2800" dirty="0">
                <a:latin typeface="Arial Rounded MT Bold" pitchFamily="34" charset="0"/>
              </a:rPr>
              <a:t>la città e i suoi borghi;</a:t>
            </a:r>
          </a:p>
          <a:p>
            <a:pPr marL="285750" indent="-285750" algn="l">
              <a:buFont typeface="Wingdings" panose="05000000000000000000" pitchFamily="2" charset="2"/>
              <a:buChar char="Ø"/>
            </a:pPr>
            <a:r>
              <a:rPr lang="it-IT" sz="2800" dirty="0">
                <a:latin typeface="Arial Rounded MT Bold" pitchFamily="34" charset="0"/>
              </a:rPr>
              <a:t>le mura e il loro valore simbolico;</a:t>
            </a:r>
          </a:p>
          <a:p>
            <a:pPr marL="285750" indent="-285750" algn="l">
              <a:buFont typeface="Wingdings" panose="05000000000000000000" pitchFamily="2" charset="2"/>
              <a:buChar char="Ø"/>
            </a:pPr>
            <a:r>
              <a:rPr lang="it-IT" sz="2800" dirty="0">
                <a:latin typeface="Arial Rounded MT Bold" pitchFamily="34" charset="0"/>
              </a:rPr>
              <a:t>le ripartizioni interne e la loro funzionalità;</a:t>
            </a:r>
          </a:p>
          <a:p>
            <a:pPr marL="285750" indent="-285750" algn="l">
              <a:buFont typeface="Wingdings" panose="05000000000000000000" pitchFamily="2" charset="2"/>
              <a:buChar char="Ø"/>
            </a:pPr>
            <a:r>
              <a:rPr lang="it-IT" sz="2800" dirty="0">
                <a:latin typeface="Arial Rounded MT Bold" pitchFamily="34" charset="0"/>
              </a:rPr>
              <a:t>le attività produttive e le opere infrastrutturali;</a:t>
            </a:r>
          </a:p>
          <a:p>
            <a:pPr marL="285750" indent="-285750" algn="l">
              <a:buFont typeface="Wingdings" panose="05000000000000000000" pitchFamily="2" charset="2"/>
              <a:buChar char="Ø"/>
            </a:pPr>
            <a:r>
              <a:rPr lang="it-IT" sz="2800" dirty="0">
                <a:latin typeface="Arial Rounded MT Bold" pitchFamily="34" charset="0"/>
              </a:rPr>
              <a:t>i  palazzi pubblici e la torre civica (XII-XIII sec.);</a:t>
            </a:r>
          </a:p>
          <a:p>
            <a:pPr marL="285750" indent="-285750" algn="l">
              <a:buFont typeface="Wingdings" panose="05000000000000000000" pitchFamily="2" charset="2"/>
              <a:buChar char="Ø"/>
            </a:pPr>
            <a:r>
              <a:rPr lang="it-IT" sz="2800" dirty="0">
                <a:latin typeface="Arial Rounded MT Bold" pitchFamily="34" charset="0"/>
              </a:rPr>
              <a:t>le fortificazioni urbane (XIV-XV sec.)</a:t>
            </a:r>
          </a:p>
        </p:txBody>
      </p:sp>
    </p:spTree>
    <p:extLst>
      <p:ext uri="{BB962C8B-B14F-4D97-AF65-F5344CB8AC3E}">
        <p14:creationId xmlns:p14="http://schemas.microsoft.com/office/powerpoint/2010/main" val="4027935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202758" y="407467"/>
            <a:ext cx="8084126" cy="612956"/>
          </a:xfrm>
        </p:spPr>
        <p:txBody>
          <a:bodyPr>
            <a:noAutofit/>
          </a:bodyPr>
          <a:lstStyle/>
          <a:p>
            <a:r>
              <a:rPr lang="it-IT" sz="2800" dirty="0">
                <a:latin typeface="Arial Rounded MT Bold" pitchFamily="34" charset="0"/>
                <a:ea typeface="+mn-ea"/>
                <a:cs typeface="+mn-cs"/>
              </a:rPr>
              <a:t>I palazzi comunali nell’Italia del XIII secolo</a:t>
            </a:r>
          </a:p>
        </p:txBody>
      </p:sp>
      <p:sp>
        <p:nvSpPr>
          <p:cNvPr id="3" name="Sottotitolo 2"/>
          <p:cNvSpPr>
            <a:spLocks noGrp="1"/>
          </p:cNvSpPr>
          <p:nvPr>
            <p:ph type="subTitle" idx="1"/>
          </p:nvPr>
        </p:nvSpPr>
        <p:spPr>
          <a:xfrm>
            <a:off x="1588544" y="1199213"/>
            <a:ext cx="8570301" cy="4375511"/>
          </a:xfrm>
        </p:spPr>
        <p:txBody>
          <a:bodyPr>
            <a:normAutofit/>
          </a:bodyPr>
          <a:lstStyle/>
          <a:p>
            <a:pPr algn="l"/>
            <a:r>
              <a:rPr lang="it-IT" b="1" dirty="0"/>
              <a:t>Area padana</a:t>
            </a:r>
            <a:r>
              <a:rPr lang="it-IT" dirty="0"/>
              <a:t>: il «broletto» con loggiato alla base, aperto alla socialità civica; un piano superiore chiuso e una torre;          </a:t>
            </a:r>
          </a:p>
          <a:p>
            <a:pPr algn="l"/>
            <a:r>
              <a:rPr lang="it-IT" dirty="0"/>
              <a:t>es. Bergamo, </a:t>
            </a:r>
            <a:r>
              <a:rPr lang="it-IT" i="1" dirty="0"/>
              <a:t>Palazzo  della Ragione</a:t>
            </a:r>
          </a:p>
          <a:p>
            <a:pPr marL="342900" indent="-342900" algn="l">
              <a:buFontTx/>
              <a:buChar char="-"/>
            </a:pPr>
            <a:endParaRPr lang="it-IT" dirty="0"/>
          </a:p>
          <a:p>
            <a:pPr marL="342900" indent="-342900" algn="l">
              <a:buFontTx/>
              <a:buChar char="-"/>
            </a:pPr>
            <a:endParaRPr lang="it-IT" dirty="0"/>
          </a:p>
          <a:p>
            <a:pPr algn="l"/>
            <a:endParaRPr lang="it-IT" dirty="0"/>
          </a:p>
          <a:p>
            <a:pPr algn="l"/>
            <a:endParaRPr lang="it-IT" dirty="0"/>
          </a:p>
        </p:txBody>
      </p:sp>
      <p:pic>
        <p:nvPicPr>
          <p:cNvPr id="4" name="Immagine 3"/>
          <p:cNvPicPr>
            <a:picLocks noChangeAspect="1"/>
          </p:cNvPicPr>
          <p:nvPr/>
        </p:nvPicPr>
        <p:blipFill>
          <a:blip r:embed="rId2"/>
          <a:stretch>
            <a:fillRect/>
          </a:stretch>
        </p:blipFill>
        <p:spPr>
          <a:xfrm>
            <a:off x="1588544" y="2986374"/>
            <a:ext cx="6868864" cy="3871626"/>
          </a:xfrm>
          <a:prstGeom prst="rect">
            <a:avLst/>
          </a:prstGeom>
        </p:spPr>
      </p:pic>
      <p:pic>
        <p:nvPicPr>
          <p:cNvPr id="6" name="Immagine 5">
            <a:extLst>
              <a:ext uri="{FF2B5EF4-FFF2-40B4-BE49-F238E27FC236}">
                <a16:creationId xmlns:a16="http://schemas.microsoft.com/office/drawing/2014/main" id="{7144A711-CCB7-4081-B29C-1BA221217246}"/>
              </a:ext>
            </a:extLst>
          </p:cNvPr>
          <p:cNvPicPr>
            <a:picLocks noChangeAspect="1"/>
          </p:cNvPicPr>
          <p:nvPr/>
        </p:nvPicPr>
        <p:blipFill>
          <a:blip r:embed="rId3"/>
          <a:stretch>
            <a:fillRect/>
          </a:stretch>
        </p:blipFill>
        <p:spPr>
          <a:xfrm>
            <a:off x="6244821" y="3871626"/>
            <a:ext cx="3938357" cy="2255716"/>
          </a:xfrm>
          <a:prstGeom prst="rect">
            <a:avLst/>
          </a:prstGeom>
        </p:spPr>
      </p:pic>
      <p:cxnSp>
        <p:nvCxnSpPr>
          <p:cNvPr id="8" name="Connettore 2 7">
            <a:extLst>
              <a:ext uri="{FF2B5EF4-FFF2-40B4-BE49-F238E27FC236}">
                <a16:creationId xmlns:a16="http://schemas.microsoft.com/office/drawing/2014/main" id="{0170B145-2950-4F9D-BC9F-7F554FE35181}"/>
              </a:ext>
            </a:extLst>
          </p:cNvPr>
          <p:cNvCxnSpPr/>
          <p:nvPr/>
        </p:nvCxnSpPr>
        <p:spPr>
          <a:xfrm flipV="1">
            <a:off x="4583832" y="5088505"/>
            <a:ext cx="2160240" cy="6939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0856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224621" y="505695"/>
            <a:ext cx="8084126" cy="612956"/>
          </a:xfrm>
        </p:spPr>
        <p:txBody>
          <a:bodyPr>
            <a:noAutofit/>
          </a:bodyPr>
          <a:lstStyle/>
          <a:p>
            <a:r>
              <a:rPr lang="it-IT" sz="3200" b="1" dirty="0">
                <a:latin typeface="+mn-lt"/>
                <a:ea typeface="+mn-ea"/>
                <a:cs typeface="+mn-cs"/>
              </a:rPr>
              <a:t>I palazzi comunali nell’Italia del XIII secolo</a:t>
            </a:r>
          </a:p>
        </p:txBody>
      </p:sp>
      <p:sp>
        <p:nvSpPr>
          <p:cNvPr id="3" name="Sottotitolo 2"/>
          <p:cNvSpPr>
            <a:spLocks noGrp="1"/>
          </p:cNvSpPr>
          <p:nvPr>
            <p:ph type="subTitle" idx="1"/>
          </p:nvPr>
        </p:nvSpPr>
        <p:spPr>
          <a:xfrm>
            <a:off x="2074719" y="1789511"/>
            <a:ext cx="8084126" cy="3785213"/>
          </a:xfrm>
        </p:spPr>
        <p:txBody>
          <a:bodyPr>
            <a:normAutofit/>
          </a:bodyPr>
          <a:lstStyle/>
          <a:p>
            <a:pPr algn="l"/>
            <a:r>
              <a:rPr lang="it-IT" b="1" dirty="0"/>
              <a:t>Italia centrale</a:t>
            </a:r>
            <a:r>
              <a:rPr lang="it-IT" dirty="0"/>
              <a:t>: </a:t>
            </a:r>
          </a:p>
          <a:p>
            <a:pPr algn="l"/>
            <a:r>
              <a:rPr lang="it-IT" dirty="0"/>
              <a:t>modello del palazzo fortificato, </a:t>
            </a:r>
          </a:p>
          <a:p>
            <a:pPr algn="l"/>
            <a:r>
              <a:rPr lang="it-IT" dirty="0"/>
              <a:t>che si perfeziona alla fine del secolo;                                                    </a:t>
            </a:r>
          </a:p>
          <a:p>
            <a:pPr algn="l"/>
            <a:r>
              <a:rPr lang="it-IT" dirty="0"/>
              <a:t>es. Volterra, </a:t>
            </a:r>
            <a:r>
              <a:rPr lang="it-IT" i="1" dirty="0"/>
              <a:t>Palazzo comunale</a:t>
            </a:r>
            <a:endParaRPr lang="it-IT" dirty="0"/>
          </a:p>
          <a:p>
            <a:pPr algn="l"/>
            <a:endParaRPr lang="it-IT" dirty="0"/>
          </a:p>
          <a:p>
            <a:pPr algn="l"/>
            <a:endParaRPr lang="it-IT" dirty="0"/>
          </a:p>
        </p:txBody>
      </p:sp>
      <p:pic>
        <p:nvPicPr>
          <p:cNvPr id="5" name="Immagine 4">
            <a:extLst>
              <a:ext uri="{FF2B5EF4-FFF2-40B4-BE49-F238E27FC236}">
                <a16:creationId xmlns:a16="http://schemas.microsoft.com/office/drawing/2014/main" id="{788B8124-EC13-4DAD-8487-1F579E498D1B}"/>
              </a:ext>
            </a:extLst>
          </p:cNvPr>
          <p:cNvPicPr>
            <a:picLocks noChangeAspect="1"/>
          </p:cNvPicPr>
          <p:nvPr/>
        </p:nvPicPr>
        <p:blipFill>
          <a:blip r:embed="rId2"/>
          <a:stretch>
            <a:fillRect/>
          </a:stretch>
        </p:blipFill>
        <p:spPr>
          <a:xfrm>
            <a:off x="6744072" y="1789510"/>
            <a:ext cx="3373209" cy="5069029"/>
          </a:xfrm>
          <a:prstGeom prst="rect">
            <a:avLst/>
          </a:prstGeom>
        </p:spPr>
      </p:pic>
    </p:spTree>
    <p:extLst>
      <p:ext uri="{BB962C8B-B14F-4D97-AF65-F5344CB8AC3E}">
        <p14:creationId xmlns:p14="http://schemas.microsoft.com/office/powerpoint/2010/main" val="3341101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ttotitolo 2"/>
          <p:cNvSpPr>
            <a:spLocks noGrp="1"/>
          </p:cNvSpPr>
          <p:nvPr>
            <p:ph type="subTitle" idx="1"/>
          </p:nvPr>
        </p:nvSpPr>
        <p:spPr>
          <a:xfrm>
            <a:off x="890339" y="4636008"/>
            <a:ext cx="3734014" cy="1572768"/>
          </a:xfrm>
        </p:spPr>
        <p:txBody>
          <a:bodyPr>
            <a:normAutofit/>
          </a:bodyPr>
          <a:lstStyle/>
          <a:p>
            <a:pPr algn="l"/>
            <a:r>
              <a:rPr lang="it-IT" i="1">
                <a:latin typeface="Arial Rounded MT Bold" pitchFamily="34" charset="0"/>
              </a:rPr>
              <a:t>Il mercato di Porta Ravegnana a Bologna</a:t>
            </a:r>
            <a:r>
              <a:rPr lang="it-IT">
                <a:latin typeface="Arial Rounded MT Bold" pitchFamily="34" charset="0"/>
              </a:rPr>
              <a:t>, miniatura, sec. XIV</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testo, lenzuola, decorato, tessuto&#10;&#10;Descrizione generata automaticamente">
            <a:extLst>
              <a:ext uri="{FF2B5EF4-FFF2-40B4-BE49-F238E27FC236}">
                <a16:creationId xmlns:a16="http://schemas.microsoft.com/office/drawing/2014/main" id="{428DC9E8-B842-4AAE-88F4-5289BF49E4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61" r="-1" b="187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92042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descr="Immagine che contiene edificio, esterni, vecchio, torre&#10;&#10;Descrizione generata automaticamente">
            <a:extLst>
              <a:ext uri="{FF2B5EF4-FFF2-40B4-BE49-F238E27FC236}">
                <a16:creationId xmlns:a16="http://schemas.microsoft.com/office/drawing/2014/main" id="{302C2BDB-842A-4799-80C8-A20AD3184A46}"/>
              </a:ext>
            </a:extLst>
          </p:cNvPr>
          <p:cNvPicPr>
            <a:picLocks noChangeAspect="1"/>
          </p:cNvPicPr>
          <p:nvPr/>
        </p:nvPicPr>
        <p:blipFill rotWithShape="1">
          <a:blip r:embed="rId2">
            <a:extLst>
              <a:ext uri="{28A0092B-C50C-407E-A947-70E740481C1C}">
                <a14:useLocalDpi xmlns:a14="http://schemas.microsoft.com/office/drawing/2010/main" val="0"/>
              </a:ext>
            </a:extLst>
          </a:blip>
          <a:srcRect l="19962" r="22452" b="-1"/>
          <a:stretch/>
        </p:blipFill>
        <p:spPr>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8" name="Immagine 7">
            <a:extLst>
              <a:ext uri="{FF2B5EF4-FFF2-40B4-BE49-F238E27FC236}">
                <a16:creationId xmlns:a16="http://schemas.microsoft.com/office/drawing/2014/main" id="{A3F876B5-B941-4595-A95B-EFF8CA64F2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478"/>
          <a:stretch/>
        </p:blipFill>
        <p:spPr>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15" name="Freeform: Shape 14">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ottotitolo 2"/>
          <p:cNvSpPr>
            <a:spLocks noGrp="1"/>
          </p:cNvSpPr>
          <p:nvPr>
            <p:ph type="subTitle" idx="1"/>
          </p:nvPr>
        </p:nvSpPr>
        <p:spPr>
          <a:xfrm>
            <a:off x="438911" y="4769996"/>
            <a:ext cx="3430959" cy="1334930"/>
          </a:xfrm>
        </p:spPr>
        <p:txBody>
          <a:bodyPr>
            <a:normAutofit/>
          </a:bodyPr>
          <a:lstStyle/>
          <a:p>
            <a:pPr algn="l"/>
            <a:r>
              <a:rPr lang="it-IT" sz="2100">
                <a:latin typeface="Arial Rounded MT Bold" pitchFamily="34" charset="0"/>
              </a:rPr>
              <a:t>Siena, </a:t>
            </a:r>
            <a:r>
              <a:rPr lang="it-IT" sz="2100" i="1">
                <a:latin typeface="Arial Rounded MT Bold" pitchFamily="34" charset="0"/>
              </a:rPr>
              <a:t>Piazza del Campo e il Palazzo Pubblico</a:t>
            </a:r>
            <a:endParaRPr lang="it-IT" sz="2100">
              <a:latin typeface="Arial Rounded MT Bold" pitchFamily="34" charset="0"/>
            </a:endParaRPr>
          </a:p>
        </p:txBody>
      </p:sp>
      <p:sp>
        <p:nvSpPr>
          <p:cNvPr id="19" name="Rectangle 18">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21" name="Rectangle 20">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90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9091BF99-E3FD-4748-8C96-641D3B676A26}"/>
              </a:ext>
            </a:extLst>
          </p:cNvPr>
          <p:cNvPicPr>
            <a:picLocks noChangeAspect="1"/>
          </p:cNvPicPr>
          <p:nvPr/>
        </p:nvPicPr>
        <p:blipFill rotWithShape="1">
          <a:blip r:embed="rId2"/>
          <a:srcRect b="6250"/>
          <a:stretch/>
        </p:blipFill>
        <p:spPr>
          <a:xfrm>
            <a:off x="-107980" y="-239833"/>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ttotitolo 2"/>
          <p:cNvSpPr>
            <a:spLocks noGrp="1"/>
          </p:cNvSpPr>
          <p:nvPr>
            <p:ph type="subTitle" idx="1"/>
          </p:nvPr>
        </p:nvSpPr>
        <p:spPr>
          <a:xfrm>
            <a:off x="1244183" y="5111645"/>
            <a:ext cx="9914267" cy="1506511"/>
          </a:xfrm>
          <a:effectLst>
            <a:outerShdw blurRad="50800" dist="38100" dir="2700000" algn="tl" rotWithShape="0">
              <a:prstClr val="black">
                <a:alpha val="40000"/>
              </a:prstClr>
            </a:outerShdw>
          </a:effectLst>
        </p:spPr>
        <p:txBody>
          <a:bodyPr>
            <a:normAutofit/>
          </a:bodyPr>
          <a:lstStyle/>
          <a:p>
            <a:endParaRPr lang="it-IT" dirty="0">
              <a:solidFill>
                <a:srgbClr val="FFFFFF"/>
              </a:solidFill>
              <a:latin typeface="Arial Rounded MT Bold" pitchFamily="34" charset="0"/>
            </a:endParaRPr>
          </a:p>
          <a:p>
            <a:pPr marL="457200" indent="-457200">
              <a:buAutoNum type="alphaUcPeriod"/>
            </a:pPr>
            <a:r>
              <a:rPr lang="it-IT" dirty="0">
                <a:solidFill>
                  <a:srgbClr val="FFFFFF"/>
                </a:solidFill>
                <a:latin typeface="Arial Rounded MT Bold" pitchFamily="34" charset="0"/>
              </a:rPr>
              <a:t>Lorenzetti, </a:t>
            </a:r>
            <a:r>
              <a:rPr lang="it-IT" i="1" dirty="0">
                <a:solidFill>
                  <a:srgbClr val="FFFFFF"/>
                </a:solidFill>
                <a:latin typeface="Arial Rounded MT Bold" pitchFamily="34" charset="0"/>
              </a:rPr>
              <a:t>Gli effetti del Buongoverno sulla città </a:t>
            </a:r>
          </a:p>
          <a:p>
            <a:r>
              <a:rPr lang="it-IT" dirty="0">
                <a:solidFill>
                  <a:srgbClr val="FFFFFF"/>
                </a:solidFill>
                <a:latin typeface="Arial Rounded MT Bold" pitchFamily="34" charset="0"/>
              </a:rPr>
              <a:t>(Siena, Palazzo pubblico, affresco, 1336)</a:t>
            </a:r>
          </a:p>
        </p:txBody>
      </p:sp>
    </p:spTree>
    <p:extLst>
      <p:ext uri="{BB962C8B-B14F-4D97-AF65-F5344CB8AC3E}">
        <p14:creationId xmlns:p14="http://schemas.microsoft.com/office/powerpoint/2010/main" val="189385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400"/>
                                        <p:tgtEl>
                                          <p:spTgt spid="3">
                                            <p:txEl>
                                              <p:pRg st="1" end="1"/>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9E248E0-55F8-4E45-A07F-B49E0EEA9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c 17">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92014">
            <a:off x="3109564" y="704848"/>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Immagine 4" descr="Immagine che contiene edificio, esterni, mattone, vecchio&#10;&#10;Descrizione generata automaticamente">
            <a:extLst>
              <a:ext uri="{FF2B5EF4-FFF2-40B4-BE49-F238E27FC236}">
                <a16:creationId xmlns:a16="http://schemas.microsoft.com/office/drawing/2014/main" id="{C4C139A4-77E7-4566-B13D-7AD5A6706B52}"/>
              </a:ext>
            </a:extLst>
          </p:cNvPr>
          <p:cNvPicPr>
            <a:picLocks noChangeAspect="1"/>
          </p:cNvPicPr>
          <p:nvPr/>
        </p:nvPicPr>
        <p:blipFill rotWithShape="1">
          <a:blip r:embed="rId2">
            <a:extLst>
              <a:ext uri="{28A0092B-C50C-407E-A947-70E740481C1C}">
                <a14:useLocalDpi xmlns:a14="http://schemas.microsoft.com/office/drawing/2010/main" val="0"/>
              </a:ext>
            </a:extLst>
          </a:blip>
          <a:srcRect r="1055" b="-2"/>
          <a:stretch/>
        </p:blipFill>
        <p:spPr>
          <a:xfrm>
            <a:off x="4252394" y="2577601"/>
            <a:ext cx="7462838" cy="4280399"/>
          </a:xfrm>
          <a:custGeom>
            <a:avLst/>
            <a:gdLst/>
            <a:ahLst/>
            <a:cxnLst/>
            <a:rect l="l" t="t" r="r" b="b"/>
            <a:pathLst>
              <a:path w="7462838" h="4280399">
                <a:moveTo>
                  <a:pt x="3731419" y="0"/>
                </a:moveTo>
                <a:cubicBezTo>
                  <a:pt x="5792225" y="0"/>
                  <a:pt x="7462838" y="1670613"/>
                  <a:pt x="7462838" y="3731419"/>
                </a:cubicBezTo>
                <a:cubicBezTo>
                  <a:pt x="7462838" y="3828019"/>
                  <a:pt x="7459167" y="3923762"/>
                  <a:pt x="7451957" y="4018516"/>
                </a:cubicBezTo>
                <a:lnTo>
                  <a:pt x="7422046" y="4280399"/>
                </a:lnTo>
                <a:lnTo>
                  <a:pt x="40793" y="4280399"/>
                </a:lnTo>
                <a:lnTo>
                  <a:pt x="10881" y="4018516"/>
                </a:lnTo>
                <a:cubicBezTo>
                  <a:pt x="3671" y="3923762"/>
                  <a:pt x="0" y="3828019"/>
                  <a:pt x="0" y="3731419"/>
                </a:cubicBezTo>
                <a:cubicBezTo>
                  <a:pt x="0" y="1670613"/>
                  <a:pt x="1670614" y="0"/>
                  <a:pt x="3731419" y="0"/>
                </a:cubicBezTo>
                <a:close/>
              </a:path>
            </a:pathLst>
          </a:custGeom>
        </p:spPr>
      </p:pic>
      <p:sp>
        <p:nvSpPr>
          <p:cNvPr id="11" name="CasellaDiTesto 10">
            <a:extLst>
              <a:ext uri="{FF2B5EF4-FFF2-40B4-BE49-F238E27FC236}">
                <a16:creationId xmlns:a16="http://schemas.microsoft.com/office/drawing/2014/main" id="{7F2C3165-C364-4845-BE08-43B42B5144E2}"/>
              </a:ext>
            </a:extLst>
          </p:cNvPr>
          <p:cNvSpPr txBox="1"/>
          <p:nvPr/>
        </p:nvSpPr>
        <p:spPr>
          <a:xfrm>
            <a:off x="860742" y="754840"/>
            <a:ext cx="4001034" cy="275774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100" kern="1200">
                <a:solidFill>
                  <a:schemeClr val="tx1"/>
                </a:solidFill>
                <a:latin typeface="+mj-lt"/>
                <a:ea typeface="+mj-ea"/>
                <a:cs typeface="+mj-cs"/>
              </a:rPr>
              <a:t>Il costruito urbano: alcuni dettagli</a:t>
            </a:r>
          </a:p>
        </p:txBody>
      </p:sp>
      <p:sp>
        <p:nvSpPr>
          <p:cNvPr id="3" name="Sottotitolo 2"/>
          <p:cNvSpPr>
            <a:spLocks noGrp="1"/>
          </p:cNvSpPr>
          <p:nvPr>
            <p:ph type="subTitle" idx="1"/>
          </p:nvPr>
        </p:nvSpPr>
        <p:spPr>
          <a:xfrm>
            <a:off x="860742" y="3633690"/>
            <a:ext cx="4001034" cy="2099321"/>
          </a:xfrm>
        </p:spPr>
        <p:txBody>
          <a:bodyPr vert="horz" lIns="91440" tIns="45720" rIns="91440" bIns="45720" rtlCol="0">
            <a:normAutofit/>
          </a:bodyPr>
          <a:lstStyle/>
          <a:p>
            <a:pPr algn="l"/>
            <a:r>
              <a:rPr lang="en-US" kern="1200">
                <a:solidFill>
                  <a:schemeClr val="tx1"/>
                </a:solidFill>
                <a:latin typeface="+mn-lt"/>
                <a:ea typeface="+mn-ea"/>
                <a:cs typeface="+mn-cs"/>
              </a:rPr>
              <a:t>Affreschi di Duccio di Buoninsegna e di Simone Martini (inizio ‘300, partic.)</a:t>
            </a:r>
          </a:p>
        </p:txBody>
      </p:sp>
      <p:pic>
        <p:nvPicPr>
          <p:cNvPr id="9" name="Immagine 8" descr="Immagine che contiene testo, edificio&#10;&#10;Descrizione generata automaticamente">
            <a:extLst>
              <a:ext uri="{FF2B5EF4-FFF2-40B4-BE49-F238E27FC236}">
                <a16:creationId xmlns:a16="http://schemas.microsoft.com/office/drawing/2014/main" id="{441A6C9B-7A0C-41BB-BD89-6679E660C604}"/>
              </a:ext>
            </a:extLst>
          </p:cNvPr>
          <p:cNvPicPr>
            <a:picLocks noChangeAspect="1"/>
          </p:cNvPicPr>
          <p:nvPr/>
        </p:nvPicPr>
        <p:blipFill rotWithShape="1">
          <a:blip r:embed="rId3">
            <a:extLst>
              <a:ext uri="{28A0092B-C50C-407E-A947-70E740481C1C}">
                <a14:useLocalDpi xmlns:a14="http://schemas.microsoft.com/office/drawing/2010/main" val="0"/>
              </a:ext>
            </a:extLst>
          </a:blip>
          <a:srcRect l="3299" r="4775" b="5"/>
          <a:stretch/>
        </p:blipFill>
        <p:spPr>
          <a:xfrm>
            <a:off x="8610600" y="10"/>
            <a:ext cx="3581400" cy="3769196"/>
          </a:xfrm>
          <a:custGeom>
            <a:avLst/>
            <a:gdLst/>
            <a:ahLst/>
            <a:cxnLst/>
            <a:rect l="l" t="t" r="r" b="b"/>
            <a:pathLst>
              <a:path w="3581400" h="3769206">
                <a:moveTo>
                  <a:pt x="366014" y="0"/>
                </a:moveTo>
                <a:lnTo>
                  <a:pt x="3581400" y="0"/>
                </a:lnTo>
                <a:lnTo>
                  <a:pt x="3581400" y="3507525"/>
                </a:lnTo>
                <a:lnTo>
                  <a:pt x="3442408" y="3574481"/>
                </a:lnTo>
                <a:cubicBezTo>
                  <a:pt x="3145957" y="3699869"/>
                  <a:pt x="2820025" y="3769206"/>
                  <a:pt x="2477898" y="3769206"/>
                </a:cubicBezTo>
                <a:cubicBezTo>
                  <a:pt x="1109392" y="3769206"/>
                  <a:pt x="0" y="2659814"/>
                  <a:pt x="0" y="1291308"/>
                </a:cubicBezTo>
                <a:cubicBezTo>
                  <a:pt x="0" y="863650"/>
                  <a:pt x="108339" y="461296"/>
                  <a:pt x="299069" y="110194"/>
                </a:cubicBezTo>
                <a:close/>
              </a:path>
            </a:pathLst>
          </a:custGeom>
        </p:spPr>
      </p:pic>
    </p:spTree>
    <p:extLst>
      <p:ext uri="{BB962C8B-B14F-4D97-AF65-F5344CB8AC3E}">
        <p14:creationId xmlns:p14="http://schemas.microsoft.com/office/powerpoint/2010/main" val="268257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184223" y="908720"/>
            <a:ext cx="9653665" cy="5597011"/>
          </a:xfrm>
        </p:spPr>
        <p:txBody>
          <a:bodyPr>
            <a:normAutofit fontScale="77500" lnSpcReduction="20000"/>
          </a:bodyPr>
          <a:lstStyle/>
          <a:p>
            <a:r>
              <a:rPr lang="it-IT" sz="5800" b="1" dirty="0">
                <a:effectLst>
                  <a:outerShdw blurRad="38100" dist="38100" dir="2700000" algn="tl">
                    <a:srgbClr val="000000"/>
                  </a:outerShdw>
                </a:effectLst>
                <a:latin typeface="Georgia" pitchFamily="18" charset="0"/>
              </a:rPr>
              <a:t>La città vescovile (secoli X-XI)</a:t>
            </a:r>
          </a:p>
          <a:p>
            <a:pPr marL="571500" indent="-571500" algn="l">
              <a:buFont typeface="Wingdings" pitchFamily="2" charset="2"/>
              <a:buChar char="ü"/>
            </a:pPr>
            <a:endParaRPr lang="it-IT" sz="4000" dirty="0">
              <a:solidFill>
                <a:schemeClr val="tx2"/>
              </a:solidFill>
              <a:latin typeface="Arial Rounded MT Bold" pitchFamily="34" charset="0"/>
            </a:endParaRPr>
          </a:p>
          <a:p>
            <a:pPr marL="571500" indent="-571500" algn="l">
              <a:buFont typeface="Wingdings" pitchFamily="2" charset="2"/>
              <a:buChar char="ü"/>
            </a:pPr>
            <a:endParaRPr lang="it-IT" sz="4000" dirty="0">
              <a:solidFill>
                <a:schemeClr val="tx2"/>
              </a:solidFill>
              <a:latin typeface="Arial Rounded MT Bold" pitchFamily="34" charset="0"/>
            </a:endParaRPr>
          </a:p>
          <a:p>
            <a:pPr marL="571500" indent="-571500" algn="l">
              <a:buFont typeface="Wingdings" pitchFamily="2" charset="2"/>
              <a:buChar char="ü"/>
            </a:pPr>
            <a:r>
              <a:rPr lang="it-IT" sz="4000" dirty="0">
                <a:latin typeface="Arial Rounded MT Bold" pitchFamily="34" charset="0"/>
              </a:rPr>
              <a:t>continuità e trasformazione dell’antico </a:t>
            </a:r>
            <a:r>
              <a:rPr lang="it-IT" sz="4000" i="1" dirty="0">
                <a:latin typeface="Arial Rounded MT Bold" pitchFamily="34" charset="0"/>
              </a:rPr>
              <a:t>municipium</a:t>
            </a:r>
            <a:r>
              <a:rPr lang="it-IT" sz="4000" dirty="0">
                <a:latin typeface="Arial Rounded MT Bold" pitchFamily="34" charset="0"/>
              </a:rPr>
              <a:t>;</a:t>
            </a:r>
          </a:p>
          <a:p>
            <a:pPr marL="571500" indent="-571500" algn="l">
              <a:buFont typeface="Wingdings" pitchFamily="2" charset="2"/>
              <a:buChar char="ü"/>
            </a:pPr>
            <a:r>
              <a:rPr lang="it-IT" sz="4000" dirty="0">
                <a:latin typeface="Arial Rounded MT Bold" pitchFamily="34" charset="0"/>
              </a:rPr>
              <a:t>comunità urbana e comunità dei fedeli;</a:t>
            </a:r>
          </a:p>
          <a:p>
            <a:pPr marL="571500" indent="-571500" algn="l">
              <a:buFont typeface="Wingdings" pitchFamily="2" charset="2"/>
              <a:buChar char="ü"/>
            </a:pPr>
            <a:r>
              <a:rPr lang="it-IT" sz="4000" dirty="0">
                <a:latin typeface="Arial Rounded MT Bold" pitchFamily="34" charset="0"/>
              </a:rPr>
              <a:t>prestigio morale e carisma dei vescovi;</a:t>
            </a:r>
          </a:p>
          <a:p>
            <a:pPr marL="571500" indent="-571500" algn="l">
              <a:buFont typeface="Wingdings" pitchFamily="2" charset="2"/>
              <a:buChar char="ü"/>
            </a:pPr>
            <a:r>
              <a:rPr lang="it-IT" sz="4000" dirty="0">
                <a:latin typeface="Arial Rounded MT Bold" pitchFamily="34" charset="0"/>
              </a:rPr>
              <a:t>l’esercizio dei poteri pubblici dei vescovi sulla città e sul territorio (</a:t>
            </a:r>
            <a:r>
              <a:rPr lang="it-IT" sz="4000" i="1" dirty="0" err="1">
                <a:latin typeface="Arial Rounded MT Bold" pitchFamily="34" charset="0"/>
              </a:rPr>
              <a:t>districtus</a:t>
            </a:r>
            <a:r>
              <a:rPr lang="it-IT" sz="4000" dirty="0">
                <a:latin typeface="Arial Rounded MT Bold" pitchFamily="34" charset="0"/>
              </a:rPr>
              <a:t>);</a:t>
            </a:r>
          </a:p>
          <a:p>
            <a:pPr marL="571500" indent="-571500" algn="l">
              <a:buFont typeface="Wingdings" pitchFamily="2" charset="2"/>
              <a:buChar char="ü"/>
            </a:pPr>
            <a:r>
              <a:rPr lang="it-IT" sz="4000" dirty="0">
                <a:latin typeface="Arial Rounded MT Bold" pitchFamily="34" charset="0"/>
              </a:rPr>
              <a:t>affermazione dei culti civici;</a:t>
            </a:r>
          </a:p>
          <a:p>
            <a:pPr marL="571500" indent="-571500" algn="l">
              <a:buFont typeface="Wingdings" pitchFamily="2" charset="2"/>
              <a:buChar char="ü"/>
            </a:pPr>
            <a:r>
              <a:rPr lang="it-IT" sz="4000" dirty="0">
                <a:latin typeface="Arial Rounded MT Bold" pitchFamily="34" charset="0"/>
              </a:rPr>
              <a:t>crescita e riorganizzazione degli spazi urbani</a:t>
            </a:r>
          </a:p>
          <a:p>
            <a:pPr marL="571500" indent="-571500" algn="l">
              <a:buFont typeface="Wingdings" pitchFamily="2" charset="2"/>
              <a:buChar char="ü"/>
            </a:pPr>
            <a:r>
              <a:rPr lang="it-IT" sz="4000" dirty="0">
                <a:latin typeface="Arial Rounded MT Bold" pitchFamily="34" charset="0"/>
              </a:rPr>
              <a:t>una società urbana articolata.</a:t>
            </a:r>
          </a:p>
          <a:p>
            <a:pPr algn="l"/>
            <a:endParaRPr lang="it-IT" dirty="0">
              <a:solidFill>
                <a:schemeClr val="tx2"/>
              </a:solidFill>
              <a:latin typeface="Arial Rounded MT Bold" pitchFamily="34" charset="0"/>
            </a:endParaRPr>
          </a:p>
        </p:txBody>
      </p:sp>
    </p:spTree>
    <p:extLst>
      <p:ext uri="{BB962C8B-B14F-4D97-AF65-F5344CB8AC3E}">
        <p14:creationId xmlns:p14="http://schemas.microsoft.com/office/powerpoint/2010/main" val="3980474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806519" y="6021288"/>
            <a:ext cx="4609962" cy="836712"/>
          </a:xfrm>
        </p:spPr>
        <p:txBody>
          <a:bodyPr>
            <a:normAutofit/>
          </a:bodyPr>
          <a:lstStyle/>
          <a:p>
            <a:r>
              <a:rPr lang="it-IT" sz="1600" i="1" dirty="0">
                <a:solidFill>
                  <a:schemeClr val="tx2"/>
                </a:solidFill>
                <a:latin typeface="Arial Rounded MT Bold" pitchFamily="34" charset="0"/>
              </a:rPr>
              <a:t>Cittadini e cavalieri davanti al sepolcro di San Geminiano</a:t>
            </a:r>
            <a:r>
              <a:rPr lang="it-IT" sz="1600" dirty="0">
                <a:solidFill>
                  <a:schemeClr val="tx2"/>
                </a:solidFill>
                <a:latin typeface="Arial Rounded MT Bold" pitchFamily="34" charset="0"/>
              </a:rPr>
              <a:t>, Modena, Archivio Capitolare (ms. inizio XII sec.)</a:t>
            </a:r>
          </a:p>
        </p:txBody>
      </p:sp>
      <p:pic>
        <p:nvPicPr>
          <p:cNvPr id="2050" name="Picture 2" descr="C:\Users\Francesco\Desktop\Lezioni a.a 2014-2015\2011-12\ultime due lezioni\Città e comuni\moden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789" y="99718"/>
            <a:ext cx="4472995" cy="6581030"/>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F7A851C8-681C-4250-9519-DE710FAB354C}"/>
              </a:ext>
            </a:extLst>
          </p:cNvPr>
          <p:cNvPicPr>
            <a:picLocks noChangeAspect="1"/>
          </p:cNvPicPr>
          <p:nvPr/>
        </p:nvPicPr>
        <p:blipFill>
          <a:blip r:embed="rId3"/>
          <a:stretch>
            <a:fillRect/>
          </a:stretch>
        </p:blipFill>
        <p:spPr>
          <a:xfrm>
            <a:off x="6089697" y="6965"/>
            <a:ext cx="3968703" cy="6021145"/>
          </a:xfrm>
          <a:prstGeom prst="rect">
            <a:avLst/>
          </a:prstGeom>
        </p:spPr>
      </p:pic>
    </p:spTree>
    <p:extLst>
      <p:ext uri="{BB962C8B-B14F-4D97-AF65-F5344CB8AC3E}">
        <p14:creationId xmlns:p14="http://schemas.microsoft.com/office/powerpoint/2010/main" val="1270868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59567" y="509666"/>
            <a:ext cx="10912840" cy="6087686"/>
          </a:xfrm>
        </p:spPr>
        <p:txBody>
          <a:bodyPr>
            <a:normAutofit fontScale="85000" lnSpcReduction="20000"/>
          </a:bodyPr>
          <a:lstStyle/>
          <a:p>
            <a:r>
              <a:rPr lang="it-IT" sz="5100" b="1" dirty="0">
                <a:effectLst>
                  <a:outerShdw blurRad="38100" dist="38100" dir="2700000" algn="tl">
                    <a:srgbClr val="000000"/>
                  </a:outerShdw>
                </a:effectLst>
                <a:latin typeface="Georgia" pitchFamily="18" charset="0"/>
              </a:rPr>
              <a:t>Il comune ‘consolare’ o ‘cavalleresco’</a:t>
            </a:r>
          </a:p>
          <a:p>
            <a:r>
              <a:rPr lang="it-IT" sz="5100" b="1" dirty="0">
                <a:effectLst>
                  <a:outerShdw blurRad="38100" dist="38100" dir="2700000" algn="tl">
                    <a:srgbClr val="000000"/>
                  </a:outerShdw>
                </a:effectLst>
                <a:latin typeface="Georgia" pitchFamily="18" charset="0"/>
              </a:rPr>
              <a:t> (XII secolo)</a:t>
            </a:r>
          </a:p>
          <a:p>
            <a:endParaRPr lang="it-IT" sz="5100" dirty="0">
              <a:solidFill>
                <a:schemeClr val="tx2"/>
              </a:solidFill>
              <a:latin typeface="Arial Rounded MT Bold" pitchFamily="34" charset="0"/>
            </a:endParaRPr>
          </a:p>
          <a:p>
            <a:pPr marL="571500" indent="-571500" algn="l">
              <a:buFont typeface="Wingdings" pitchFamily="2" charset="2"/>
              <a:buChar char="ü"/>
            </a:pPr>
            <a:r>
              <a:rPr lang="it-IT" sz="4000" dirty="0">
                <a:latin typeface="Arial Rounded MT Bold" pitchFamily="34" charset="0"/>
              </a:rPr>
              <a:t>il collegio consolare: un’istituzione latente;</a:t>
            </a:r>
          </a:p>
          <a:p>
            <a:pPr marL="571500" indent="-571500" algn="l">
              <a:buFont typeface="Wingdings" pitchFamily="2" charset="2"/>
              <a:buChar char="ü"/>
            </a:pPr>
            <a:r>
              <a:rPr lang="it-IT" sz="4000" dirty="0">
                <a:latin typeface="Arial Rounded MT Bold" pitchFamily="34" charset="0"/>
              </a:rPr>
              <a:t>il potere consolato: fisionomia pubblicistica e carattere laico (es.: la Compagna di Genova);</a:t>
            </a:r>
          </a:p>
          <a:p>
            <a:pPr marL="571500" indent="-571500" algn="l">
              <a:buFont typeface="Wingdings" pitchFamily="2" charset="2"/>
              <a:buChar char="ü"/>
            </a:pPr>
            <a:r>
              <a:rPr lang="it-IT" sz="4000" dirty="0">
                <a:latin typeface="Arial Rounded MT Bold" pitchFamily="34" charset="0"/>
              </a:rPr>
              <a:t>istituzioni e società: una visione plurale (</a:t>
            </a:r>
            <a:r>
              <a:rPr lang="it-IT" sz="4000" i="1" dirty="0" err="1">
                <a:latin typeface="Arial Rounded MT Bold" pitchFamily="34" charset="0"/>
              </a:rPr>
              <a:t>milites</a:t>
            </a:r>
            <a:r>
              <a:rPr lang="it-IT" sz="4000" dirty="0">
                <a:latin typeface="Arial Rounded MT Bold" pitchFamily="34" charset="0"/>
              </a:rPr>
              <a:t>, mercanti, giudici e notai) e una varietà di esiti;</a:t>
            </a:r>
          </a:p>
          <a:p>
            <a:pPr marL="571500" indent="-571500" algn="l">
              <a:buFont typeface="Wingdings" pitchFamily="2" charset="2"/>
              <a:buChar char="ü"/>
            </a:pPr>
            <a:r>
              <a:rPr lang="it-IT" sz="4000" dirty="0">
                <a:latin typeface="Arial Rounded MT Bold" pitchFamily="34" charset="0"/>
              </a:rPr>
              <a:t>la conquista del contado e lo sviluppo attivo della </a:t>
            </a:r>
            <a:r>
              <a:rPr lang="it-IT" sz="4000" i="1" dirty="0" err="1">
                <a:latin typeface="Arial Rounded MT Bold" pitchFamily="34" charset="0"/>
              </a:rPr>
              <a:t>iurisdictio</a:t>
            </a:r>
            <a:r>
              <a:rPr lang="it-IT" sz="4000" dirty="0">
                <a:latin typeface="Arial Rounded MT Bold" pitchFamily="34" charset="0"/>
              </a:rPr>
              <a:t>: la teoria politica della ‘comitatinanza’;</a:t>
            </a:r>
          </a:p>
          <a:p>
            <a:pPr marL="571500" indent="-571500" algn="l">
              <a:buFont typeface="Wingdings" pitchFamily="2" charset="2"/>
              <a:buChar char="ü"/>
            </a:pPr>
            <a:r>
              <a:rPr lang="it-IT" sz="4000" dirty="0">
                <a:latin typeface="Arial Rounded MT Bold" pitchFamily="34" charset="0"/>
              </a:rPr>
              <a:t>la formazione di ‘leghe’ intercittadine e lo scontro con Federico Barbarossa.</a:t>
            </a:r>
          </a:p>
          <a:p>
            <a:pPr marL="571500" indent="-571500" algn="l">
              <a:buFont typeface="Wingdings" pitchFamily="2" charset="2"/>
              <a:buChar char="ü"/>
            </a:pPr>
            <a:endParaRPr lang="it-IT" sz="4000" dirty="0">
              <a:solidFill>
                <a:schemeClr val="tx2"/>
              </a:solidFill>
              <a:latin typeface="Arial Rounded MT Bold" pitchFamily="34" charset="0"/>
            </a:endParaRPr>
          </a:p>
          <a:p>
            <a:endParaRPr lang="it-IT" dirty="0">
              <a:solidFill>
                <a:schemeClr val="tx2"/>
              </a:solidFill>
              <a:latin typeface="Arial Rounded MT Bold" pitchFamily="34" charset="0"/>
            </a:endParaRPr>
          </a:p>
        </p:txBody>
      </p:sp>
    </p:spTree>
    <p:extLst>
      <p:ext uri="{BB962C8B-B14F-4D97-AF65-F5344CB8AC3E}">
        <p14:creationId xmlns:p14="http://schemas.microsoft.com/office/powerpoint/2010/main" val="379718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4" name="Rectangle 4103">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6" name="Rectangle 4105">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ttotitolo 2"/>
          <p:cNvSpPr>
            <a:spLocks noGrp="1"/>
          </p:cNvSpPr>
          <p:nvPr>
            <p:ph type="subTitle" idx="1"/>
          </p:nvPr>
        </p:nvSpPr>
        <p:spPr>
          <a:xfrm>
            <a:off x="2426447" y="5546361"/>
            <a:ext cx="7991717" cy="838155"/>
          </a:xfrm>
        </p:spPr>
        <p:txBody>
          <a:bodyPr anchor="t">
            <a:normAutofit/>
          </a:bodyPr>
          <a:lstStyle/>
          <a:p>
            <a:r>
              <a:rPr lang="it-IT" sz="1800" i="1" dirty="0">
                <a:solidFill>
                  <a:schemeClr val="tx1">
                    <a:lumMod val="85000"/>
                    <a:lumOff val="15000"/>
                  </a:schemeClr>
                </a:solidFill>
                <a:latin typeface="Arial Rounded MT Bold" pitchFamily="34" charset="0"/>
              </a:rPr>
              <a:t>Federico Barbarossa espugna Milano (1162)</a:t>
            </a:r>
            <a:r>
              <a:rPr lang="it-IT" sz="1800" dirty="0">
                <a:solidFill>
                  <a:schemeClr val="tx1">
                    <a:lumMod val="85000"/>
                    <a:lumOff val="15000"/>
                  </a:schemeClr>
                </a:solidFill>
                <a:latin typeface="Arial Rounded MT Bold" pitchFamily="34" charset="0"/>
              </a:rPr>
              <a:t>, fregio di Porta Romana,</a:t>
            </a:r>
          </a:p>
          <a:p>
            <a:r>
              <a:rPr lang="it-IT" sz="1800" dirty="0">
                <a:solidFill>
                  <a:schemeClr val="tx1">
                    <a:lumMod val="85000"/>
                    <a:lumOff val="15000"/>
                  </a:schemeClr>
                </a:solidFill>
                <a:latin typeface="Arial Rounded MT Bold" pitchFamily="34" charset="0"/>
              </a:rPr>
              <a:t> (Milano, Musei del Castello sforzesco)</a:t>
            </a:r>
          </a:p>
        </p:txBody>
      </p:sp>
      <p:pic>
        <p:nvPicPr>
          <p:cNvPr id="4099" name="Picture 3" descr="C:\Users\Francesco\Desktop\Lezioni a.a 2014-2015\2011-12\ultime due lezioni\21 marzo\2 bis milano fregio porta romana (1171).jpg"/>
          <p:cNvPicPr>
            <a:picLocks noChangeAspect="1" noChangeArrowheads="1"/>
          </p:cNvPicPr>
          <p:nvPr/>
        </p:nvPicPr>
        <p:blipFill rotWithShape="1">
          <a:blip r:embed="rId2">
            <a:extLst>
              <a:ext uri="{28A0092B-C50C-407E-A947-70E740481C1C}">
                <a14:useLocalDpi xmlns:a14="http://schemas.microsoft.com/office/drawing/2010/main" val="0"/>
              </a:ext>
            </a:extLst>
          </a:blip>
          <a:srcRect t="23920" b="11705"/>
          <a:stretch/>
        </p:blipFill>
        <p:spPr bwMode="auto">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703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998974" y="584684"/>
            <a:ext cx="10018796" cy="6273316"/>
          </a:xfrm>
        </p:spPr>
        <p:txBody>
          <a:bodyPr>
            <a:normAutofit fontScale="32500" lnSpcReduction="20000"/>
          </a:bodyPr>
          <a:lstStyle/>
          <a:p>
            <a:r>
              <a:rPr lang="it-IT" sz="12800" b="1">
                <a:effectLst>
                  <a:outerShdw blurRad="38100" dist="38100" dir="2700000" algn="tl">
                    <a:srgbClr val="000000"/>
                  </a:outerShdw>
                </a:effectLst>
                <a:latin typeface="Georgia" pitchFamily="18" charset="0"/>
              </a:rPr>
              <a:t>La pace di Costanza (1183)</a:t>
            </a:r>
          </a:p>
          <a:p>
            <a:endParaRPr lang="it-IT" sz="7200">
              <a:solidFill>
                <a:schemeClr val="tx2"/>
              </a:solidFill>
              <a:latin typeface="Arial Rounded MT Bold" pitchFamily="34" charset="0"/>
            </a:endParaRPr>
          </a:p>
          <a:p>
            <a:r>
              <a:rPr lang="it-IT" sz="7200">
                <a:latin typeface="Arial Rounded MT Bold" pitchFamily="34" charset="0"/>
              </a:rPr>
              <a:t>[PREAMBOLO]</a:t>
            </a:r>
          </a:p>
          <a:p>
            <a:pPr algn="l"/>
            <a:r>
              <a:rPr lang="it-IT" sz="7200">
                <a:latin typeface="Arial Rounded MT Bold" pitchFamily="34" charset="0"/>
              </a:rPr>
              <a:t>Federico per divina clemenza Imperatore dei Romani Augusto … Sappiano tutti i fedeli dell’Impero presenti e futuri, che noi per consueta benignità della nostra grazia, aprendo il cuore della nostra innata pietà alla fede ed all’ossequio dei Lombardi, i quali s’erano levati contro di noi e dell’Impero, li abbiamo ricevuti nella nostra grazia colla Società loro ed i loro fautori; che noi clementi condoniamo loro tutte le offese e le colpe colle quali avevano provocata la nostra indignazione, e che, avuto riguardo ai servigi di leale affetto che noi speriamo da loro, giudichiamo di annoverarli tra i nostri diletti e fedeli sudditi.</a:t>
            </a:r>
          </a:p>
          <a:p>
            <a:pPr algn="l"/>
            <a:r>
              <a:rPr lang="it-IT" sz="7200">
                <a:latin typeface="Arial Rounded MT Bold" pitchFamily="34" charset="0"/>
              </a:rPr>
              <a:t>Pertanto abbiamo comandato di sottoscrivere e di confermare col sigillo della nostra autorità la pace che nella presente pagina abbiamo loro benignamente accordata. Tale ne è il tenore.</a:t>
            </a:r>
          </a:p>
          <a:p>
            <a:pPr algn="l"/>
            <a:endParaRPr lang="it-IT" sz="7200">
              <a:solidFill>
                <a:schemeClr val="tx2"/>
              </a:solidFill>
              <a:latin typeface="Arial Rounded MT Bold" pitchFamily="34" charset="0"/>
            </a:endParaRPr>
          </a:p>
        </p:txBody>
      </p:sp>
    </p:spTree>
    <p:extLst>
      <p:ext uri="{BB962C8B-B14F-4D97-AF65-F5344CB8AC3E}">
        <p14:creationId xmlns:p14="http://schemas.microsoft.com/office/powerpoint/2010/main" val="1210714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14596" y="314793"/>
            <a:ext cx="10927829" cy="6355830"/>
          </a:xfrm>
        </p:spPr>
        <p:txBody>
          <a:bodyPr>
            <a:normAutofit fontScale="25000" lnSpcReduction="20000"/>
          </a:bodyPr>
          <a:lstStyle/>
          <a:p>
            <a:endParaRPr lang="it-IT" sz="7200" dirty="0">
              <a:solidFill>
                <a:schemeClr val="tx2"/>
              </a:solidFill>
              <a:latin typeface="Arial Rounded MT Bold" pitchFamily="34" charset="0"/>
            </a:endParaRPr>
          </a:p>
          <a:p>
            <a:r>
              <a:rPr lang="it-IT" sz="7200" dirty="0">
                <a:latin typeface="Arial Rounded MT Bold" pitchFamily="34" charset="0"/>
              </a:rPr>
              <a:t>[TESTO DEGLI ACCORDI]</a:t>
            </a:r>
          </a:p>
          <a:p>
            <a:pPr algn="l"/>
            <a:r>
              <a:rPr lang="it-IT" sz="8000" dirty="0">
                <a:latin typeface="Arial Rounded MT Bold" pitchFamily="34" charset="0"/>
              </a:rPr>
              <a:t>Noi Federico imperatore dei Romani ed il nostro figlio Enrico re dei Romani concediamo a voi città, terre e persone della Lega le </a:t>
            </a:r>
            <a:r>
              <a:rPr lang="it-IT" sz="8000" dirty="0" err="1">
                <a:latin typeface="Arial Rounded MT Bold" pitchFamily="34" charset="0"/>
              </a:rPr>
              <a:t>regalìe</a:t>
            </a:r>
            <a:r>
              <a:rPr lang="it-IT" sz="8000" dirty="0">
                <a:latin typeface="Arial Rounded MT Bold" pitchFamily="34" charset="0"/>
              </a:rPr>
              <a:t> e le consuetudini vostre tanto in città che fuori… che nella città abbiate ogni cosa come avete avuto sin qui ed avete, fuori poi esercitiate senza nostra contraddizione tutte le consuetudini come avete sino ad oggi esercitate. Ciò sul fodro, sui boschi, sui pascoli, sui ponti, sulle acque e molini come usaste ab antico o fate ora nel formare esercito, nelle fortificazioni delle città, nella giurisdizione, così nelle cause criminali come pecuniarie entro e fuori, ed in tutte </a:t>
            </a:r>
            <a:r>
              <a:rPr lang="it-IT" sz="8000" dirty="0" err="1">
                <a:latin typeface="Arial Rounded MT Bold" pitchFamily="34" charset="0"/>
              </a:rPr>
              <a:t>l’altre</a:t>
            </a:r>
            <a:r>
              <a:rPr lang="it-IT" sz="8000" dirty="0">
                <a:latin typeface="Arial Rounded MT Bold" pitchFamily="34" charset="0"/>
              </a:rPr>
              <a:t> cose che appartengono agli utili delle città…</a:t>
            </a:r>
          </a:p>
          <a:p>
            <a:pPr algn="l"/>
            <a:r>
              <a:rPr lang="it-IT" sz="8000" dirty="0">
                <a:latin typeface="Arial Rounded MT Bold" pitchFamily="34" charset="0"/>
              </a:rPr>
              <a:t>Sia lecito alle città di fortificarsi e fare </a:t>
            </a:r>
            <a:r>
              <a:rPr lang="it-IT" sz="8000" dirty="0" err="1">
                <a:latin typeface="Arial Rounded MT Bold" pitchFamily="34" charset="0"/>
              </a:rPr>
              <a:t>fortilizii</a:t>
            </a:r>
            <a:r>
              <a:rPr lang="it-IT" sz="8000" dirty="0">
                <a:latin typeface="Arial Rounded MT Bold" pitchFamily="34" charset="0"/>
              </a:rPr>
              <a:t> anche fuori.</a:t>
            </a:r>
          </a:p>
          <a:p>
            <a:pPr algn="l"/>
            <a:r>
              <a:rPr lang="it-IT" sz="8000" dirty="0">
                <a:latin typeface="Arial Rounded MT Bold" pitchFamily="34" charset="0"/>
              </a:rPr>
              <a:t>E potranno conservare la Lega che ora hanno, e revocarla quando loro piaccia.</a:t>
            </a:r>
          </a:p>
          <a:p>
            <a:pPr algn="l"/>
            <a:r>
              <a:rPr lang="it-IT" sz="8000" dirty="0">
                <a:latin typeface="Arial Rounded MT Bold" pitchFamily="34" charset="0"/>
              </a:rPr>
              <a:t>Quando noi entreremo in Lombardia quegli che sogliono e devono ci daranno nel tempo che sogliono e devono il consueto fodro reale, e ci riatteranno sufficientemente le vie, e ci appresteranno sufficiente vettovaglia in buona fede e senza frode per l’andata e il ritorno.</a:t>
            </a:r>
          </a:p>
          <a:p>
            <a:pPr algn="l"/>
            <a:r>
              <a:rPr lang="it-IT" sz="8000" dirty="0">
                <a:latin typeface="Arial Rounded MT Bold" pitchFamily="34" charset="0"/>
              </a:rPr>
              <a:t>Richiedendolo noi o direttamente o per nostri </a:t>
            </a:r>
            <a:r>
              <a:rPr lang="it-IT" sz="8000" dirty="0" err="1">
                <a:latin typeface="Arial Rounded MT Bold" pitchFamily="34" charset="0"/>
              </a:rPr>
              <a:t>nunzii</a:t>
            </a:r>
            <a:r>
              <a:rPr lang="it-IT" sz="8000" dirty="0">
                <a:latin typeface="Arial Rounded MT Bold" pitchFamily="34" charset="0"/>
              </a:rPr>
              <a:t> ci rinnoveranno ogni dieci anni le fedeltà.</a:t>
            </a:r>
          </a:p>
          <a:p>
            <a:pPr algn="l"/>
            <a:endParaRPr lang="it-IT" sz="7200" dirty="0">
              <a:solidFill>
                <a:schemeClr val="tx2"/>
              </a:solidFill>
              <a:latin typeface="Arial Rounded MT Bold" pitchFamily="34" charset="0"/>
            </a:endParaRPr>
          </a:p>
        </p:txBody>
      </p:sp>
    </p:spTree>
    <p:extLst>
      <p:ext uri="{BB962C8B-B14F-4D97-AF65-F5344CB8AC3E}">
        <p14:creationId xmlns:p14="http://schemas.microsoft.com/office/powerpoint/2010/main" val="2045512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Francesco\Desktop\Lezioni a.a 2014-2015\2011-12\ultime due lezioni\Città e comuni\carroccio.JPG"/>
          <p:cNvPicPr>
            <a:picLocks noChangeAspect="1" noChangeArrowheads="1"/>
          </p:cNvPicPr>
          <p:nvPr/>
        </p:nvPicPr>
        <p:blipFill rotWithShape="1">
          <a:blip r:embed="rId2">
            <a:extLst>
              <a:ext uri="{28A0092B-C50C-407E-A947-70E740481C1C}">
                <a14:useLocalDpi xmlns:a14="http://schemas.microsoft.com/office/drawing/2010/main" val="0"/>
              </a:ext>
            </a:extLst>
          </a:blip>
          <a:srcRect t="6160" b="9570"/>
          <a:stretch/>
        </p:blipFill>
        <p:spPr bwMode="auto">
          <a:xfrm>
            <a:off x="20" y="-22"/>
            <a:ext cx="12191977" cy="6858022"/>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ttotitolo 2"/>
          <p:cNvSpPr>
            <a:spLocks noGrp="1"/>
          </p:cNvSpPr>
          <p:nvPr>
            <p:ph type="subTitle" idx="1"/>
          </p:nvPr>
        </p:nvSpPr>
        <p:spPr>
          <a:xfrm>
            <a:off x="-3050" y="5279937"/>
            <a:ext cx="12079023" cy="1578054"/>
          </a:xfrm>
        </p:spPr>
        <p:txBody>
          <a:bodyPr anchor="b">
            <a:normAutofit/>
          </a:bodyPr>
          <a:lstStyle/>
          <a:p>
            <a:pPr algn="l"/>
            <a:r>
              <a:rPr lang="it-IT" dirty="0">
                <a:solidFill>
                  <a:srgbClr val="FFFFFF"/>
                </a:solidFill>
                <a:latin typeface="Arial Rounded MT Bold" pitchFamily="34" charset="0"/>
              </a:rPr>
              <a:t>Il carroccio, simbolo del comune (G. Villani, </a:t>
            </a:r>
            <a:r>
              <a:rPr lang="it-IT" i="1" dirty="0">
                <a:solidFill>
                  <a:srgbClr val="FFFFFF"/>
                </a:solidFill>
                <a:latin typeface="Arial Rounded MT Bold" pitchFamily="34" charset="0"/>
              </a:rPr>
              <a:t>Cronaca</a:t>
            </a:r>
            <a:r>
              <a:rPr lang="it-IT" dirty="0">
                <a:solidFill>
                  <a:srgbClr val="FFFFFF"/>
                </a:solidFill>
                <a:latin typeface="Arial Rounded MT Bold" pitchFamily="34" charset="0"/>
              </a:rPr>
              <a:t>, miniatura, metà XIV sec.)</a:t>
            </a:r>
          </a:p>
        </p:txBody>
      </p:sp>
      <p:sp>
        <p:nvSpPr>
          <p:cNvPr id="4107" name="Rectangle 4106">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5321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54833" y="269823"/>
            <a:ext cx="11407515" cy="6327529"/>
          </a:xfrm>
        </p:spPr>
        <p:txBody>
          <a:bodyPr>
            <a:normAutofit fontScale="92500" lnSpcReduction="10000"/>
          </a:bodyPr>
          <a:lstStyle/>
          <a:p>
            <a:r>
              <a:rPr lang="it-IT" sz="5100" b="1" dirty="0">
                <a:effectLst>
                  <a:outerShdw blurRad="38100" dist="38100" dir="2700000" algn="tl">
                    <a:srgbClr val="000000"/>
                  </a:outerShdw>
                </a:effectLst>
                <a:latin typeface="Georgia" pitchFamily="18" charset="0"/>
              </a:rPr>
              <a:t>Il comune podestarile </a:t>
            </a:r>
            <a:br>
              <a:rPr lang="it-IT" sz="5100" b="1" dirty="0">
                <a:effectLst>
                  <a:outerShdw blurRad="38100" dist="38100" dir="2700000" algn="tl">
                    <a:srgbClr val="000000"/>
                  </a:outerShdw>
                </a:effectLst>
                <a:latin typeface="Georgia" pitchFamily="18" charset="0"/>
              </a:rPr>
            </a:br>
            <a:r>
              <a:rPr lang="it-IT" sz="5100" b="1" dirty="0">
                <a:effectLst>
                  <a:outerShdw blurRad="38100" dist="38100" dir="2700000" algn="tl">
                    <a:srgbClr val="000000"/>
                  </a:outerShdw>
                </a:effectLst>
                <a:latin typeface="Georgia" pitchFamily="18" charset="0"/>
              </a:rPr>
              <a:t>(fine XII - XIII secolo)</a:t>
            </a:r>
          </a:p>
          <a:p>
            <a:endParaRPr lang="it-IT" sz="5100" dirty="0">
              <a:solidFill>
                <a:schemeClr val="tx2"/>
              </a:solidFill>
              <a:latin typeface="Arial Rounded MT Bold" pitchFamily="34" charset="0"/>
            </a:endParaRPr>
          </a:p>
          <a:p>
            <a:pPr marL="571500" indent="-571500" algn="l">
              <a:buFont typeface="Wingdings" pitchFamily="2" charset="2"/>
              <a:buChar char="ü"/>
            </a:pPr>
            <a:r>
              <a:rPr lang="it-IT" sz="4000" dirty="0">
                <a:latin typeface="Arial Rounded MT Bold" pitchFamily="34" charset="0"/>
              </a:rPr>
              <a:t>l’integrazione dei ceti dirigenti cittadini;</a:t>
            </a:r>
          </a:p>
          <a:p>
            <a:pPr marL="571500" indent="-571500" algn="l">
              <a:buFont typeface="Wingdings" pitchFamily="2" charset="2"/>
              <a:buChar char="ü"/>
            </a:pPr>
            <a:r>
              <a:rPr lang="it-IT" sz="4000" dirty="0">
                <a:latin typeface="Arial Rounded MT Bold" pitchFamily="34" charset="0"/>
              </a:rPr>
              <a:t>il governo del podestà: un sistema politico basato sul principio elettivo e sull’idoneità;</a:t>
            </a:r>
          </a:p>
          <a:p>
            <a:pPr marL="571500" indent="-571500" algn="l">
              <a:buFont typeface="Wingdings" pitchFamily="2" charset="2"/>
              <a:buChar char="ü"/>
            </a:pPr>
            <a:r>
              <a:rPr lang="it-IT" sz="4000" dirty="0">
                <a:latin typeface="Arial Rounded MT Bold" pitchFamily="34" charset="0"/>
              </a:rPr>
              <a:t>una nuova cultura politica: il bene comune;</a:t>
            </a:r>
          </a:p>
          <a:p>
            <a:pPr marL="571500" indent="-571500" algn="l">
              <a:buFont typeface="Wingdings" pitchFamily="2" charset="2"/>
              <a:buChar char="ü"/>
            </a:pPr>
            <a:r>
              <a:rPr lang="it-IT" sz="4000" dirty="0">
                <a:latin typeface="Arial Rounded MT Bold" pitchFamily="34" charset="0"/>
              </a:rPr>
              <a:t>la rivoluzione documentaria: la produzione e la conservazione di registri;</a:t>
            </a:r>
          </a:p>
          <a:p>
            <a:pPr marL="571500" indent="-571500" algn="l">
              <a:buFont typeface="Wingdings" pitchFamily="2" charset="2"/>
              <a:buChar char="ü"/>
            </a:pPr>
            <a:r>
              <a:rPr lang="it-IT" sz="4000" dirty="0">
                <a:latin typeface="Arial Rounded MT Bold" pitchFamily="34" charset="0"/>
              </a:rPr>
              <a:t>il rapporto con la parola: l’</a:t>
            </a:r>
            <a:r>
              <a:rPr lang="it-IT" sz="4000" i="1" dirty="0">
                <a:latin typeface="Arial Rounded MT Bold" pitchFamily="34" charset="0"/>
              </a:rPr>
              <a:t>ars</a:t>
            </a:r>
            <a:r>
              <a:rPr lang="it-IT" sz="4000" dirty="0">
                <a:latin typeface="Arial Rounded MT Bold" pitchFamily="34" charset="0"/>
              </a:rPr>
              <a:t> </a:t>
            </a:r>
            <a:r>
              <a:rPr lang="it-IT" sz="4000" i="1" dirty="0" err="1">
                <a:latin typeface="Arial Rounded MT Bold" pitchFamily="34" charset="0"/>
              </a:rPr>
              <a:t>concionandi</a:t>
            </a:r>
            <a:r>
              <a:rPr lang="it-IT" sz="4000" dirty="0">
                <a:latin typeface="Arial Rounded MT Bold" pitchFamily="34" charset="0"/>
              </a:rPr>
              <a:t>;</a:t>
            </a:r>
          </a:p>
          <a:p>
            <a:pPr marL="571500" indent="-571500" algn="l">
              <a:buFont typeface="Wingdings" pitchFamily="2" charset="2"/>
              <a:buChar char="ü"/>
            </a:pPr>
            <a:r>
              <a:rPr lang="it-IT" sz="4000" dirty="0">
                <a:latin typeface="Arial Rounded MT Bold" pitchFamily="34" charset="0"/>
              </a:rPr>
              <a:t>nuovi protagonisti di nuovi conflitti: le </a:t>
            </a:r>
            <a:r>
              <a:rPr lang="it-IT" sz="4000" i="1" dirty="0">
                <a:latin typeface="Arial Rounded MT Bold" pitchFamily="34" charset="0"/>
              </a:rPr>
              <a:t>partes</a:t>
            </a:r>
            <a:r>
              <a:rPr lang="it-IT" sz="4000" dirty="0">
                <a:latin typeface="Arial Rounded MT Bold" pitchFamily="34" charset="0"/>
              </a:rPr>
              <a:t>. </a:t>
            </a:r>
          </a:p>
          <a:p>
            <a:pPr marL="571500" indent="-571500" algn="l">
              <a:buFont typeface="Wingdings" pitchFamily="2" charset="2"/>
              <a:buChar char="ü"/>
            </a:pPr>
            <a:endParaRPr lang="it-IT" sz="4000" dirty="0">
              <a:solidFill>
                <a:schemeClr val="tx2"/>
              </a:solidFill>
              <a:latin typeface="Arial Rounded MT Bold" pitchFamily="34" charset="0"/>
            </a:endParaRPr>
          </a:p>
          <a:p>
            <a:endParaRPr lang="it-IT" dirty="0">
              <a:solidFill>
                <a:schemeClr val="tx2"/>
              </a:solidFill>
              <a:latin typeface="Arial Rounded MT Bold" pitchFamily="34" charset="0"/>
            </a:endParaRPr>
          </a:p>
        </p:txBody>
      </p:sp>
    </p:spTree>
    <p:extLst>
      <p:ext uri="{BB962C8B-B14F-4D97-AF65-F5344CB8AC3E}">
        <p14:creationId xmlns:p14="http://schemas.microsoft.com/office/powerpoint/2010/main" val="96611030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1078</Words>
  <Application>Microsoft Office PowerPoint</Application>
  <PresentationFormat>Widescreen</PresentationFormat>
  <Paragraphs>76</Paragraphs>
  <Slides>19</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19</vt:i4>
      </vt:variant>
    </vt:vector>
  </HeadingPairs>
  <TitlesOfParts>
    <vt:vector size="27" baseType="lpstr">
      <vt:lpstr>Arial</vt:lpstr>
      <vt:lpstr>Arial Rounded MT Bold</vt:lpstr>
      <vt:lpstr>Avenir Next LT Pro</vt:lpstr>
      <vt:lpstr>Calibri</vt:lpstr>
      <vt:lpstr>Calibri Light</vt:lpstr>
      <vt:lpstr>Georgia</vt:lpstr>
      <vt:lpstr>Wingdings</vt:lpstr>
      <vt:lpstr>Tema di Office</vt:lpstr>
      <vt:lpstr>Città e comuni in Italia  (secoli XI-XIII)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 palazzi comunali nell’Italia del XIII secolo</vt:lpstr>
      <vt:lpstr>I palazzi comunali nell’Italia del XIII secolo</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Città e comuni in Italia  (secoli XI-XIII)</dc:title>
  <dc:creator>Francesco Pirani</dc:creator>
  <cp:lastModifiedBy>Francesco Pirani</cp:lastModifiedBy>
  <cp:revision>4</cp:revision>
  <dcterms:created xsi:type="dcterms:W3CDTF">2023-11-02T11:34:58Z</dcterms:created>
  <dcterms:modified xsi:type="dcterms:W3CDTF">2023-11-02T11:50:54Z</dcterms:modified>
</cp:coreProperties>
</file>