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66" r:id="rId2"/>
    <p:sldId id="272" r:id="rId3"/>
    <p:sldId id="273" r:id="rId4"/>
    <p:sldId id="275" r:id="rId5"/>
    <p:sldId id="274" r:id="rId6"/>
    <p:sldId id="257" r:id="rId7"/>
    <p:sldId id="269" r:id="rId8"/>
    <p:sldId id="259" r:id="rId9"/>
    <p:sldId id="258" r:id="rId10"/>
    <p:sldId id="270" r:id="rId11"/>
    <p:sldId id="265" r:id="rId12"/>
    <p:sldId id="260" r:id="rId13"/>
    <p:sldId id="271" r:id="rId14"/>
    <p:sldId id="267" r:id="rId15"/>
    <p:sldId id="261" r:id="rId16"/>
    <p:sldId id="268" r:id="rId17"/>
    <p:sldId id="263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BA7A0-F7E6-44DD-8425-9C05E725DFB2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D4661-D05C-48D8-9D57-362A06C06D1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286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A8CD716-374A-4C78-A2FC-A0A5EEAB2D97}" type="slidenum">
              <a:rPr lang="it-IT" altLang="it-IT" sz="1200"/>
              <a:pPr/>
              <a:t>1</a:t>
            </a:fld>
            <a:endParaRPr lang="it-IT" altLang="it-IT" sz="1200"/>
          </a:p>
        </p:txBody>
      </p:sp>
    </p:spTree>
    <p:extLst>
      <p:ext uri="{BB962C8B-B14F-4D97-AF65-F5344CB8AC3E}">
        <p14:creationId xmlns:p14="http://schemas.microsoft.com/office/powerpoint/2010/main" val="1829926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D04FC0-CA66-4532-A3FC-4F0ADC18A69B}" type="slidenum">
              <a:rPr lang="it-IT" smtClean="0">
                <a:latin typeface="Times New Roman"/>
              </a:rPr>
              <a:pPr/>
              <a:t>12</a:t>
            </a:fld>
            <a:endParaRPr lang="it-IT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D04FC0-CA66-4532-A3FC-4F0ADC18A69B}" type="slidenum">
              <a:rPr lang="it-IT" smtClean="0">
                <a:latin typeface="Times New Roman"/>
              </a:rPr>
              <a:pPr/>
              <a:t>13</a:t>
            </a:fld>
            <a:endParaRPr lang="it-IT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21616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D04FC0-CA66-4532-A3FC-4F0ADC18A69B}" type="slidenum">
              <a:rPr lang="it-IT" smtClean="0">
                <a:latin typeface="Times New Roman"/>
              </a:rPr>
              <a:pPr/>
              <a:t>14</a:t>
            </a:fld>
            <a:endParaRPr lang="it-IT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7662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8FFB86F-B542-4CDC-BB68-CEB316FE48F7}" type="slidenum">
              <a:rPr lang="it-IT" smtClean="0">
                <a:latin typeface="Times New Roman"/>
              </a:rPr>
              <a:pPr/>
              <a:t>15</a:t>
            </a:fld>
            <a:endParaRPr lang="it-IT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04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4B33408-BF49-4BEC-9F41-90AACC6774AB}" type="slidenum">
              <a:rPr lang="it-IT" altLang="it-IT" sz="1200"/>
              <a:pPr/>
              <a:t>16</a:t>
            </a:fld>
            <a:endParaRPr lang="it-IT" altLang="it-IT" sz="1200"/>
          </a:p>
        </p:txBody>
      </p:sp>
    </p:spTree>
    <p:extLst>
      <p:ext uri="{BB962C8B-B14F-4D97-AF65-F5344CB8AC3E}">
        <p14:creationId xmlns:p14="http://schemas.microsoft.com/office/powerpoint/2010/main" val="3462423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266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C88046-0EB7-4376-AD7D-055478BFDCE0}" type="slidenum">
              <a:rPr lang="it-IT" smtClean="0">
                <a:latin typeface="Times New Roman"/>
              </a:rPr>
              <a:pPr/>
              <a:t>17</a:t>
            </a:fld>
            <a:endParaRPr lang="it-IT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E42A2-5CA9-4F1E-BFE1-87259D680D1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26/09/2022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32656"/>
            <a:ext cx="8496944" cy="1267544"/>
          </a:xfrm>
        </p:spPr>
        <p:txBody>
          <a:bodyPr>
            <a:normAutofit fontScale="90000"/>
          </a:bodyPr>
          <a:lstStyle/>
          <a:p>
            <a:pPr algn="ctr"/>
            <a:r>
              <a:rPr lang="it-IT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Corso</a:t>
            </a:r>
            <a:r>
              <a:rPr lang="it-IT" altLang="it-IT" dirty="0">
                <a:latin typeface="Georgia" panose="02040502050405020303" pitchFamily="18" charset="0"/>
              </a:rPr>
              <a:t> </a:t>
            </a:r>
            <a:r>
              <a:rPr lang="it-IT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di storia medievale</a:t>
            </a:r>
            <a:br>
              <a:rPr lang="it-IT" alt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it-IT" altLang="it-IT" sz="3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a.a</a:t>
            </a:r>
            <a:r>
              <a:rPr lang="it-IT" alt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. 2022-23</a:t>
            </a:r>
            <a:endParaRPr lang="it-IT" altLang="it-IT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6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22104" y="1675208"/>
            <a:ext cx="3099792" cy="4184196"/>
          </a:xfrm>
        </p:spPr>
      </p:pic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915987" y="5877272"/>
            <a:ext cx="7391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Parte introduttiva</a:t>
            </a:r>
            <a:endParaRPr lang="it-IT" alt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5001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457200"/>
            <a:ext cx="8928992" cy="1171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II.1. Le partizioni del medioevo</a:t>
            </a:r>
            <a:br>
              <a:rPr lang="it-IT" sz="3400" dirty="0">
                <a:solidFill>
                  <a:schemeClr val="accent1"/>
                </a:solidFill>
                <a:latin typeface="Georgia" pitchFamily="18" charset="0"/>
              </a:rPr>
            </a:br>
            <a:br>
              <a:rPr lang="it-IT" sz="1100" dirty="0">
                <a:solidFill>
                  <a:schemeClr val="accent1"/>
                </a:solidFill>
                <a:latin typeface="Georgia" pitchFamily="18" charset="0"/>
              </a:rPr>
            </a:br>
            <a:r>
              <a:rPr lang="it-IT" sz="2200" dirty="0">
                <a:solidFill>
                  <a:schemeClr val="accent1"/>
                </a:solidFill>
                <a:latin typeface="Georgia" pitchFamily="18" charset="0"/>
              </a:rPr>
              <a:t>(schema in F. Senatore, </a:t>
            </a:r>
            <a:r>
              <a:rPr lang="it-IT" sz="2200" i="1" dirty="0">
                <a:solidFill>
                  <a:schemeClr val="accent1"/>
                </a:solidFill>
                <a:latin typeface="Georgia" pitchFamily="18" charset="0"/>
              </a:rPr>
              <a:t>Medioevo, Istruzioni per l’uso</a:t>
            </a:r>
            <a:r>
              <a:rPr lang="it-IT" sz="2200" dirty="0">
                <a:solidFill>
                  <a:schemeClr val="accent1"/>
                </a:solidFill>
                <a:latin typeface="Georgia" pitchFamily="18" charset="0"/>
              </a:rPr>
              <a:t>, Milano 2008, p. 28) </a:t>
            </a:r>
            <a:endParaRPr lang="it-IT" sz="2200" dirty="0">
              <a:solidFill>
                <a:schemeClr val="accent1"/>
              </a:solidFill>
            </a:endParaRPr>
          </a:p>
        </p:txBody>
      </p:sp>
      <p:pic>
        <p:nvPicPr>
          <p:cNvPr id="11267" name="Picture 12" descr="C:\Documents and Settings\Compaq_Proprietario\Documenti\Immagini\Correzione Correzione Correzione img032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1752599"/>
            <a:ext cx="8352928" cy="4772745"/>
          </a:xfrm>
        </p:spPr>
      </p:pic>
    </p:spTree>
    <p:extLst>
      <p:ext uri="{BB962C8B-B14F-4D97-AF65-F5344CB8AC3E}">
        <p14:creationId xmlns:p14="http://schemas.microsoft.com/office/powerpoint/2010/main" val="3761816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8784976" cy="1368152"/>
          </a:xfrm>
        </p:spPr>
        <p:txBody>
          <a:bodyPr>
            <a:normAutofit/>
          </a:bodyPr>
          <a:lstStyle/>
          <a:p>
            <a:pPr algn="ctr"/>
            <a:r>
              <a:rPr lang="it-IT" sz="3600" b="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  <a:t>II.2 </a:t>
            </a:r>
            <a:r>
              <a:rPr lang="it-IT" sz="36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  <a:t>Una scansione periodizzante:</a:t>
            </a:r>
            <a:br>
              <a:rPr lang="it-IT" sz="36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</a:br>
            <a:r>
              <a:rPr lang="it-IT" sz="36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  <a:t>il ciclo demografico in Europa</a:t>
            </a:r>
            <a:endParaRPr lang="en-US" sz="3600" dirty="0">
              <a:solidFill>
                <a:schemeClr val="accent3">
                  <a:lumMod val="40000"/>
                  <a:lumOff val="60000"/>
                </a:schemeClr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1700808"/>
            <a:ext cx="9108504" cy="1368152"/>
          </a:xfrm>
        </p:spPr>
        <p:txBody>
          <a:bodyPr>
            <a:normAutofit fontScale="85000" lnSpcReduction="10000"/>
          </a:bodyPr>
          <a:lstStyle/>
          <a:p>
            <a:endParaRPr lang="it-IT" dirty="0"/>
          </a:p>
          <a:p>
            <a:pPr algn="l"/>
            <a:r>
              <a:rPr lang="it-IT" b="1" dirty="0"/>
              <a:t>Secoli</a:t>
            </a:r>
          </a:p>
          <a:p>
            <a:pPr algn="l"/>
            <a:r>
              <a:rPr lang="it-IT" dirty="0"/>
              <a:t>V       VI      VII      VIII      IX        X        XI        XII       XIII      XIV     XV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5" y="4585914"/>
            <a:ext cx="8331899" cy="114444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4" name="Pentagono 3"/>
          <p:cNvSpPr/>
          <p:nvPr/>
        </p:nvSpPr>
        <p:spPr>
          <a:xfrm>
            <a:off x="0" y="3429000"/>
            <a:ext cx="8964488" cy="86409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852936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813909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55784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28383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08928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780927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835792"/>
            <a:ext cx="127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846057"/>
            <a:ext cx="127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395536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855784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75373" y="4750985"/>
            <a:ext cx="2264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RECESSIONE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2339752" y="4750985"/>
            <a:ext cx="2382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STAGNAZIONE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4788024" y="4750985"/>
            <a:ext cx="2219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ESPANSIONE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7308304" y="4753459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CRISI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75373" y="5877272"/>
            <a:ext cx="8228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Trend</a:t>
            </a:r>
            <a:r>
              <a:rPr lang="it-IT" dirty="0"/>
              <a:t>:   </a:t>
            </a:r>
            <a:r>
              <a:rPr lang="it-IT" sz="4000" dirty="0"/>
              <a:t>-                 =               +                - </a:t>
            </a:r>
            <a:endParaRPr lang="en-US" sz="4000" dirty="0"/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932" y="2808927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828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609600"/>
            <a:ext cx="8001000" cy="659160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III. Le fonti per la storia medievale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97" y="1700808"/>
            <a:ext cx="8007951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609600"/>
            <a:ext cx="8001000" cy="659160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chemeClr val="accent1"/>
                </a:solidFill>
                <a:latin typeface="Georgia" pitchFamily="18" charset="0"/>
              </a:rPr>
              <a:t>III.1 La natura e l’uso delle fonti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772816"/>
            <a:ext cx="8496944" cy="1800200"/>
          </a:xfrm>
        </p:spPr>
        <p:txBody>
          <a:bodyPr>
            <a:normAutofit lnSpcReduction="10000"/>
          </a:bodyPr>
          <a:lstStyle/>
          <a:p>
            <a:pPr>
              <a:spcBef>
                <a:spcPts val="263"/>
              </a:spcBef>
              <a:buFontTx/>
              <a:buNone/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Una distinzione preliminare:</a:t>
            </a:r>
          </a:p>
          <a:p>
            <a:pPr>
              <a:spcBef>
                <a:spcPts val="263"/>
              </a:spcBef>
              <a:buFontTx/>
              <a:buNone/>
            </a:pPr>
            <a:r>
              <a:rPr lang="it-IT" sz="2800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Storia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=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res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gestae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(i fatti accaduti)</a:t>
            </a:r>
          </a:p>
          <a:p>
            <a:pPr>
              <a:spcBef>
                <a:spcPts val="263"/>
              </a:spcBef>
              <a:buFontTx/>
              <a:buNone/>
            </a:pPr>
            <a:r>
              <a:rPr lang="it-IT" sz="2800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Storiografia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=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historia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rerum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gestarum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(la narrazione di quei fatti)</a:t>
            </a:r>
          </a:p>
          <a:p>
            <a:pPr>
              <a:buFontTx/>
              <a:buNone/>
            </a:pPr>
            <a:endParaRPr lang="it-IT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3356992"/>
            <a:ext cx="8640960" cy="3096344"/>
          </a:xfrm>
        </p:spPr>
        <p:txBody>
          <a:bodyPr>
            <a:normAutofit fontScale="92500"/>
          </a:bodyPr>
          <a:lstStyle/>
          <a:p>
            <a:pPr lvl="8">
              <a:buNone/>
            </a:pPr>
            <a:endParaRPr lang="it-IT" sz="2400" dirty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>
              <a:buNone/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Le fonti:</a:t>
            </a:r>
          </a:p>
          <a:p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esistono solo in quanto lo storico le interpreta e le fa </a:t>
            </a:r>
            <a:r>
              <a:rPr lang="it-IT" sz="2800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parlare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altrimenti sono condannate a restare mute (Bloch, 1945)</a:t>
            </a:r>
          </a:p>
          <a:p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sono </a:t>
            </a:r>
            <a:r>
              <a:rPr lang="it-IT" sz="2800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dinamiche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cioè cambiano in relazione ai fini dichiarati della ricerca storica intrapresa  (</a:t>
            </a:r>
            <a:r>
              <a:rPr lang="it-IT" sz="2800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Topolski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1977)</a:t>
            </a:r>
          </a:p>
          <a:p>
            <a:endParaRPr lang="it-IT" sz="2800" dirty="0">
              <a:solidFill>
                <a:schemeClr val="tx2">
                  <a:shade val="30000"/>
                  <a:satMod val="1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995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7524" y="609600"/>
            <a:ext cx="8568952" cy="659160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chemeClr val="accent1"/>
                </a:solidFill>
                <a:latin typeface="Georgia" pitchFamily="18" charset="0"/>
              </a:rPr>
              <a:t>III.1 La natura e l’uso delle fonti</a:t>
            </a:r>
          </a:p>
        </p:txBody>
      </p:sp>
      <p:sp>
        <p:nvSpPr>
          <p:cNvPr id="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87524" y="1484784"/>
            <a:ext cx="8568952" cy="2880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Qualche distinzione concettuale:</a:t>
            </a:r>
          </a:p>
          <a:p>
            <a:r>
              <a:rPr lang="it-IT" sz="2800" u="sng" dirty="0">
                <a:solidFill>
                  <a:schemeClr val="tx2">
                    <a:shade val="30000"/>
                    <a:satMod val="150000"/>
                  </a:schemeClr>
                </a:solidFill>
              </a:rPr>
              <a:t>Traccia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: qualunque ‘segno’ lasciato dall’uomo nel corso del tempo.</a:t>
            </a:r>
          </a:p>
          <a:p>
            <a:r>
              <a:rPr lang="it-IT" sz="2800" u="sng" dirty="0">
                <a:solidFill>
                  <a:schemeClr val="tx2">
                    <a:shade val="30000"/>
                    <a:satMod val="150000"/>
                  </a:schemeClr>
                </a:solidFill>
              </a:rPr>
              <a:t>Fonte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: utilizzo della traccia da parte dello storico per ricostruire il passato.</a:t>
            </a:r>
          </a:p>
        </p:txBody>
      </p:sp>
      <p:sp>
        <p:nvSpPr>
          <p:cNvPr id="10" name="Freccia bidirezionale orizzontale 9"/>
          <p:cNvSpPr/>
          <p:nvPr/>
        </p:nvSpPr>
        <p:spPr>
          <a:xfrm>
            <a:off x="4644008" y="5157192"/>
            <a:ext cx="1300054" cy="57606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21FB975-9EF3-4E11-820D-1ECED478F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094" y="3569620"/>
            <a:ext cx="2179250" cy="317514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D892D92-DC1D-4062-9497-206ED5D4E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24" y="4219286"/>
            <a:ext cx="4068452" cy="236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chemeClr val="accent1"/>
                </a:solidFill>
                <a:latin typeface="Georgia" pitchFamily="18" charset="0"/>
              </a:rPr>
              <a:t>III.2  Per una tipologia delle fonti</a:t>
            </a:r>
            <a:endParaRPr lang="it-IT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3928" y="2348880"/>
            <a:ext cx="4534272" cy="31083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3200" b="1" dirty="0">
                <a:latin typeface="Garamond" pitchFamily="18" charset="0"/>
              </a:rPr>
              <a:t>FONTI SCRITTE</a:t>
            </a:r>
          </a:p>
          <a:p>
            <a:endParaRPr lang="it-IT" sz="3200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it-IT" sz="3200" b="1" dirty="0">
                <a:latin typeface="Garamond" pitchFamily="18" charset="0"/>
              </a:rPr>
              <a:t>FONTI ICONICHE</a:t>
            </a:r>
          </a:p>
          <a:p>
            <a:pPr marL="0" indent="0">
              <a:buNone/>
            </a:pPr>
            <a:endParaRPr lang="it-IT" sz="3200" b="1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it-IT" sz="3200" b="1" dirty="0">
                <a:latin typeface="Garamond" pitchFamily="18" charset="0"/>
              </a:rPr>
              <a:t>FONTI MATERIALI</a:t>
            </a:r>
          </a:p>
          <a:p>
            <a:pPr marL="0" indent="0">
              <a:buNone/>
            </a:pPr>
            <a:endParaRPr lang="it-IT" sz="2800" b="1" dirty="0">
              <a:latin typeface="Garamond" pitchFamily="18" charset="0"/>
            </a:endParaRPr>
          </a:p>
          <a:p>
            <a:pPr marL="0" indent="0">
              <a:buNone/>
            </a:pPr>
            <a:endParaRPr lang="it-IT" sz="2800" dirty="0">
              <a:latin typeface="Garamond" pitchFamily="18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5F3F0FD-9132-44C6-B64C-A10054685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51" y="2348880"/>
            <a:ext cx="2664296" cy="310834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28625"/>
            <a:ext cx="7772400" cy="984151"/>
          </a:xfrm>
        </p:spPr>
        <p:txBody>
          <a:bodyPr>
            <a:normAutofit fontScale="90000"/>
          </a:bodyPr>
          <a:lstStyle/>
          <a:p>
            <a:r>
              <a:rPr lang="it-IT" sz="4000" dirty="0">
                <a:solidFill>
                  <a:srgbClr val="0F6FC6"/>
                </a:solidFill>
                <a:latin typeface="Georgia" pitchFamily="18" charset="0"/>
              </a:rPr>
              <a:t>III.3 Le fonti e le capacità informative</a:t>
            </a:r>
            <a:endParaRPr lang="it-IT" altLang="it-IT" dirty="0"/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1628801"/>
            <a:ext cx="8062664" cy="4467200"/>
          </a:xfrm>
        </p:spPr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it-IT" altLang="it-IT" sz="2400" dirty="0">
                <a:latin typeface="Georgia" panose="02040502050405020303" pitchFamily="18" charset="0"/>
              </a:rPr>
              <a:t>	</a:t>
            </a:r>
            <a:r>
              <a:rPr lang="it-IT" altLang="it-IT" sz="3200" b="1" dirty="0">
                <a:latin typeface="Garamond" panose="02020404030301010803" pitchFamily="18" charset="0"/>
              </a:rPr>
              <a:t>Le informazioni veicolate da una fonte sono condizionate dalla sua: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origine</a:t>
            </a:r>
            <a:r>
              <a:rPr lang="it-IT" altLang="it-IT" sz="3200" b="1" dirty="0">
                <a:latin typeface="Garamond" panose="02020404030301010803" pitchFamily="18" charset="0"/>
              </a:rPr>
              <a:t> (dirette o indirette)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finalità</a:t>
            </a:r>
            <a:r>
              <a:rPr lang="it-IT" altLang="it-IT" sz="3200" b="1" dirty="0">
                <a:latin typeface="Garamond" panose="02020404030301010803" pitchFamily="18" charset="0"/>
              </a:rPr>
              <a:t> (intenzionali o preterintenzionali)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conservazione</a:t>
            </a:r>
            <a:r>
              <a:rPr lang="it-IT" altLang="it-IT" sz="3200" b="1" dirty="0">
                <a:latin typeface="Garamond" panose="02020404030301010803" pitchFamily="18" charset="0"/>
              </a:rPr>
              <a:t> e </a:t>
            </a:r>
            <a:r>
              <a:rPr lang="it-IT" altLang="it-IT" sz="3200" b="1" u="sng" dirty="0">
                <a:latin typeface="Garamond" panose="02020404030301010803" pitchFamily="18" charset="0"/>
              </a:rPr>
              <a:t>tradizione</a:t>
            </a:r>
            <a:r>
              <a:rPr lang="it-IT" altLang="it-IT" sz="3200" b="1" dirty="0">
                <a:latin typeface="Garamond" panose="02020404030301010803" pitchFamily="18" charset="0"/>
              </a:rPr>
              <a:t> 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forma e organizzazione dei contenuti </a:t>
            </a:r>
            <a:endParaRPr lang="it-IT" altLang="it-IT" sz="3200" b="1" dirty="0">
              <a:latin typeface="Garamond" panose="02020404030301010803" pitchFamily="18" charset="0"/>
            </a:endParaRP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diffusione cronologica e geografica </a:t>
            </a:r>
            <a:r>
              <a:rPr lang="it-IT" altLang="it-IT" sz="3200" b="1" dirty="0">
                <a:latin typeface="Garamond" panose="02020404030301010803" pitchFamily="18" charset="0"/>
              </a:rPr>
              <a:t>(</a:t>
            </a:r>
            <a:r>
              <a:rPr lang="it-IT" altLang="it-IT" sz="3200" dirty="0">
                <a:latin typeface="Garamond" panose="02020404030301010803" pitchFamily="18" charset="0"/>
              </a:rPr>
              <a:t>si delinea un </a:t>
            </a:r>
            <a:r>
              <a:rPr lang="it-IT" altLang="it-IT" sz="3200" b="1" dirty="0">
                <a:latin typeface="Garamond" panose="02020404030301010803" pitchFamily="18" charset="0"/>
              </a:rPr>
              <a:t>‘panorama delle fonti’ - </a:t>
            </a:r>
            <a:r>
              <a:rPr lang="it-IT" altLang="it-IT" sz="3200" dirty="0">
                <a:latin typeface="Garamond" panose="02020404030301010803" pitchFamily="18" charset="0"/>
              </a:rPr>
              <a:t> </a:t>
            </a:r>
            <a:r>
              <a:rPr lang="it-IT" altLang="it-IT" sz="3200" dirty="0" err="1">
                <a:latin typeface="Garamond" panose="02020404030301010803" pitchFamily="18" charset="0"/>
              </a:rPr>
              <a:t>Cammarosano</a:t>
            </a:r>
            <a:r>
              <a:rPr lang="it-IT" altLang="it-IT" sz="3200" dirty="0">
                <a:latin typeface="Garamond" panose="02020404030301010803" pitchFamily="18" charset="0"/>
              </a:rPr>
              <a:t> 1990</a:t>
            </a:r>
            <a:r>
              <a:rPr lang="it-IT" altLang="it-IT" sz="3200" b="1" dirty="0">
                <a:latin typeface="Garamond" panose="02020404030301010803" pitchFamily="18" charset="0"/>
              </a:rPr>
              <a:t>)</a:t>
            </a:r>
          </a:p>
          <a:p>
            <a:endParaRPr lang="it-IT" altLang="it-IT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93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4313"/>
            <a:ext cx="7772400" cy="910431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>
                <a:solidFill>
                  <a:srgbClr val="0F6FC6"/>
                </a:solidFill>
                <a:latin typeface="Georgia" pitchFamily="18" charset="0"/>
              </a:rPr>
              <a:t>III.3 Le fonti e le capacità informative</a:t>
            </a:r>
            <a:endParaRPr lang="it-IT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68759"/>
            <a:ext cx="7772400" cy="5374927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it-IT" sz="3200" b="1" dirty="0">
                <a:latin typeface="Garamond" pitchFamily="18" charset="0"/>
              </a:rPr>
              <a:t>Le fonti si offrono allo sguardo dello storico:</a:t>
            </a:r>
          </a:p>
          <a:p>
            <a:r>
              <a:rPr lang="it-IT" sz="3200" b="1" i="1" dirty="0">
                <a:latin typeface="Garamond" pitchFamily="18" charset="0"/>
              </a:rPr>
              <a:t>sempre</a:t>
            </a:r>
            <a:r>
              <a:rPr lang="it-IT" sz="3200" b="1" dirty="0">
                <a:latin typeface="Garamond" pitchFamily="18" charset="0"/>
              </a:rPr>
              <a:t> in modo frammentario;</a:t>
            </a:r>
          </a:p>
          <a:p>
            <a:r>
              <a:rPr lang="it-IT" sz="3200" b="1" i="1" dirty="0">
                <a:latin typeface="Garamond" pitchFamily="18" charset="0"/>
              </a:rPr>
              <a:t>spesso</a:t>
            </a:r>
            <a:r>
              <a:rPr lang="it-IT" sz="3200" b="1" dirty="0">
                <a:latin typeface="Garamond" pitchFamily="18" charset="0"/>
              </a:rPr>
              <a:t> avulse dal contesto che le ha originate;</a:t>
            </a:r>
          </a:p>
          <a:p>
            <a:r>
              <a:rPr lang="it-IT" sz="3200" b="1" i="1" dirty="0">
                <a:latin typeface="Garamond" pitchFamily="18" charset="0"/>
              </a:rPr>
              <a:t>frequentemente</a:t>
            </a:r>
            <a:r>
              <a:rPr lang="it-IT" sz="3200" b="1" dirty="0">
                <a:latin typeface="Garamond" pitchFamily="18" charset="0"/>
              </a:rPr>
              <a:t> alterate rispetto alla loro fisionomia originaria;</a:t>
            </a:r>
          </a:p>
          <a:p>
            <a:r>
              <a:rPr lang="it-IT" sz="3200" b="1" i="1" dirty="0">
                <a:latin typeface="Garamond" pitchFamily="18" charset="0"/>
              </a:rPr>
              <a:t>a volte</a:t>
            </a:r>
            <a:r>
              <a:rPr lang="it-IT" sz="3200" b="1" dirty="0">
                <a:latin typeface="Garamond" pitchFamily="18" charset="0"/>
              </a:rPr>
              <a:t> (non di rado) falsificate.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Georgia" panose="02040502050405020303" pitchFamily="18" charset="0"/>
              </a:rPr>
              <a:t>I. L’idea di medioevo</a:t>
            </a:r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8DFE66F9-563B-4AE6-AC53-928559E35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384" y="1340768"/>
            <a:ext cx="5517232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79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Georgia" panose="02040502050405020303" pitchFamily="18" charset="0"/>
              </a:rPr>
              <a:t>I. L’idea di medioevo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C8438BC-224E-4A28-A647-F5E02ED3D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468278"/>
            <a:ext cx="5913633" cy="501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765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Georgia" panose="02040502050405020303" pitchFamily="18" charset="0"/>
              </a:rPr>
              <a:t>I. L’idea di medioevo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E9D220B-0C00-40AB-9A25-C2447EE60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08" y="1237499"/>
            <a:ext cx="5256584" cy="562050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583D1CA-8474-4905-89BA-1CF97C9D95DE}"/>
              </a:ext>
            </a:extLst>
          </p:cNvPr>
          <p:cNvSpPr txBox="1"/>
          <p:nvPr/>
        </p:nvSpPr>
        <p:spPr>
          <a:xfrm>
            <a:off x="683568" y="4797152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Amasis MT Pro Black" panose="020B0604020202020204" pitchFamily="18" charset="0"/>
              </a:rPr>
              <a:t>Quando dicono del mio avo e del suo umano Dante Alighieri (1265-1321) che vissero nel </a:t>
            </a:r>
            <a:r>
              <a:rPr lang="it-IT" sz="3200" dirty="0">
                <a:solidFill>
                  <a:schemeClr val="tx2"/>
                </a:solidFill>
                <a:latin typeface="Amasis MT Pro Black" panose="020B0604020202020204" pitchFamily="18" charset="0"/>
              </a:rPr>
              <a:t>MEDIOEVO</a:t>
            </a:r>
          </a:p>
        </p:txBody>
      </p:sp>
    </p:spTree>
    <p:extLst>
      <p:ext uri="{BB962C8B-B14F-4D97-AF65-F5344CB8AC3E}">
        <p14:creationId xmlns:p14="http://schemas.microsoft.com/office/powerpoint/2010/main" val="4205908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Georgia" panose="02040502050405020303" pitchFamily="18" charset="0"/>
              </a:rPr>
              <a:t>I. L’idea di medioevo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F1063E2-7F04-487A-BEFA-0AE2010EF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882" y="1556792"/>
            <a:ext cx="5942236" cy="518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3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Georgia" panose="02040502050405020303" pitchFamily="18" charset="0"/>
              </a:rPr>
              <a:t>I. L’idea di medioevo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F6FF4EB-5ED2-4CD8-8C2F-AF1245BA4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0888"/>
            <a:ext cx="9144000" cy="31644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27368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I.1. I</a:t>
            </a:r>
            <a:r>
              <a:rPr lang="it-IT" sz="3600" dirty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 “luogo comune medioevo” </a:t>
            </a:r>
            <a:br>
              <a:rPr lang="it-IT" sz="3600" dirty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it-IT" sz="3200" dirty="0">
                <a:solidFill>
                  <a:schemeClr val="tx2">
                    <a:shade val="30000"/>
                    <a:satMod val="150000"/>
                  </a:schemeClr>
                </a:solidFill>
                <a:latin typeface="Georgia" panose="02040502050405020303" pitchFamily="18" charset="0"/>
              </a:rPr>
              <a:t>(</a:t>
            </a:r>
            <a:r>
              <a:rPr lang="it-IT" sz="3200" dirty="0" err="1">
                <a:solidFill>
                  <a:schemeClr val="tx2">
                    <a:shade val="30000"/>
                    <a:satMod val="150000"/>
                  </a:schemeClr>
                </a:solidFill>
                <a:latin typeface="Georgia" panose="02040502050405020303" pitchFamily="18" charset="0"/>
              </a:rPr>
              <a:t>Sergi</a:t>
            </a:r>
            <a:r>
              <a:rPr lang="it-IT" sz="3200" dirty="0">
                <a:solidFill>
                  <a:schemeClr val="tx2">
                    <a:shade val="30000"/>
                    <a:satMod val="150000"/>
                  </a:schemeClr>
                </a:solidFill>
                <a:latin typeface="Georgia" panose="02040502050405020303" pitchFamily="18" charset="0"/>
              </a:rPr>
              <a:t>)</a:t>
            </a:r>
            <a:endParaRPr lang="it-IT" sz="3200" dirty="0">
              <a:latin typeface="Georgia" panose="02040502050405020303" pitchFamily="18" charset="0"/>
            </a:endParaRP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126231" y="2983352"/>
            <a:ext cx="4445769" cy="176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“ALTROVE”</a:t>
            </a:r>
          </a:p>
          <a:p>
            <a:pPr algn="ctr">
              <a:spcBef>
                <a:spcPct val="50000"/>
              </a:spcBef>
            </a:pPr>
            <a:endParaRPr lang="it-IT" dirty="0"/>
          </a:p>
          <a:p>
            <a:pPr algn="ctr">
              <a:spcBef>
                <a:spcPct val="50000"/>
              </a:spcBef>
            </a:pPr>
            <a:endParaRPr lang="it-IT" dirty="0"/>
          </a:p>
          <a:p>
            <a:pPr algn="ctr">
              <a:spcBef>
                <a:spcPct val="50000"/>
              </a:spcBef>
            </a:pPr>
            <a:endParaRPr lang="it-IT" dirty="0"/>
          </a:p>
        </p:txBody>
      </p:sp>
      <p:sp>
        <p:nvSpPr>
          <p:cNvPr id="3077" name="Line 7"/>
          <p:cNvSpPr>
            <a:spLocks noChangeShapeType="1"/>
          </p:cNvSpPr>
          <p:nvPr/>
        </p:nvSpPr>
        <p:spPr bwMode="auto">
          <a:xfrm flipH="1">
            <a:off x="1403648" y="3645024"/>
            <a:ext cx="926976" cy="8640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8" name="Line 8"/>
          <p:cNvSpPr>
            <a:spLocks noChangeShapeType="1"/>
          </p:cNvSpPr>
          <p:nvPr/>
        </p:nvSpPr>
        <p:spPr bwMode="auto">
          <a:xfrm>
            <a:off x="2771800" y="3573016"/>
            <a:ext cx="720080" cy="1008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9" name="Text Box 9"/>
          <p:cNvSpPr txBox="1">
            <a:spLocks noChangeArrowheads="1"/>
          </p:cNvSpPr>
          <p:nvPr/>
        </p:nvSpPr>
        <p:spPr bwMode="auto">
          <a:xfrm>
            <a:off x="6660232" y="4653136"/>
            <a:ext cx="248376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IDENTITARIA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Stati nazionali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territori presunti (Padania)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città medievali 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tornei e giochi </a:t>
            </a:r>
          </a:p>
        </p:txBody>
      </p:sp>
      <p:sp>
        <p:nvSpPr>
          <p:cNvPr id="3080" name="Text Box 10"/>
          <p:cNvSpPr txBox="1">
            <a:spLocks noChangeArrowheads="1"/>
          </p:cNvSpPr>
          <p:nvPr/>
        </p:nvSpPr>
        <p:spPr bwMode="auto">
          <a:xfrm>
            <a:off x="3779838" y="5157788"/>
            <a:ext cx="6477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 b="1"/>
              <a:t>-</a:t>
            </a:r>
            <a:endParaRPr lang="it-IT" sz="2800"/>
          </a:p>
        </p:txBody>
      </p:sp>
      <p:sp>
        <p:nvSpPr>
          <p:cNvPr id="3081" name="Text Box 11"/>
          <p:cNvSpPr txBox="1">
            <a:spLocks noChangeArrowheads="1"/>
          </p:cNvSpPr>
          <p:nvPr/>
        </p:nvSpPr>
        <p:spPr bwMode="auto">
          <a:xfrm>
            <a:off x="5816116" y="2958409"/>
            <a:ext cx="2264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“PREMESSA”</a:t>
            </a:r>
          </a:p>
        </p:txBody>
      </p:sp>
      <p:sp>
        <p:nvSpPr>
          <p:cNvPr id="3082" name="Line 12"/>
          <p:cNvSpPr>
            <a:spLocks noChangeShapeType="1"/>
          </p:cNvSpPr>
          <p:nvPr/>
        </p:nvSpPr>
        <p:spPr bwMode="auto">
          <a:xfrm flipH="1">
            <a:off x="2248126" y="1878289"/>
            <a:ext cx="1656184" cy="1080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83" name="Line 13"/>
          <p:cNvSpPr>
            <a:spLocks noChangeShapeType="1"/>
          </p:cNvSpPr>
          <p:nvPr/>
        </p:nvSpPr>
        <p:spPr bwMode="auto">
          <a:xfrm>
            <a:off x="5436096" y="1863472"/>
            <a:ext cx="1080120" cy="1080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84" name="Line 14"/>
          <p:cNvSpPr>
            <a:spLocks noChangeShapeType="1"/>
          </p:cNvSpPr>
          <p:nvPr/>
        </p:nvSpPr>
        <p:spPr bwMode="auto">
          <a:xfrm flipH="1">
            <a:off x="5436096" y="3501008"/>
            <a:ext cx="1046163" cy="1028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85" name="Line 15"/>
          <p:cNvSpPr>
            <a:spLocks noChangeShapeType="1"/>
          </p:cNvSpPr>
          <p:nvPr/>
        </p:nvSpPr>
        <p:spPr bwMode="auto">
          <a:xfrm>
            <a:off x="6948264" y="3501008"/>
            <a:ext cx="1019175" cy="952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3635896" y="3096287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tx2">
                    <a:shade val="30000"/>
                    <a:satMod val="150000"/>
                  </a:schemeClr>
                </a:solidFill>
              </a:rPr>
              <a:t>rispetto all’oggi 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2195736" y="4581128"/>
            <a:ext cx="252028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NEGATIVO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peste e carestia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fame e povertà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superstizione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caccia alle streghe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integralismo religioso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0" y="4581128"/>
            <a:ext cx="2258889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POSITIVO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valori cavallereschi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tornei e dame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integrità nella fede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audacia e coraggio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amor cortese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644008" y="4653137"/>
            <a:ext cx="2151856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GENERICA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Europa cristiana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moneta unica (euro)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grandi cattedrali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pensiero cristiano</a:t>
            </a:r>
          </a:p>
        </p:txBody>
      </p:sp>
    </p:spTree>
    <p:extLst>
      <p:ext uri="{BB962C8B-B14F-4D97-AF65-F5344CB8AC3E}">
        <p14:creationId xmlns:p14="http://schemas.microsoft.com/office/powerpoint/2010/main" val="662142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I.2. L’idea di medioevo: la genesi storica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968552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La cultura ‘umanistica’ in Italia nel ‘400 (Leonardo Bruni, Flavio Biondo): 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media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aetas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media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tempestas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. </a:t>
            </a:r>
          </a:p>
          <a:p>
            <a:endParaRPr lang="it-IT" sz="2800" dirty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>
              <a:buNone/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   idea </a:t>
            </a:r>
            <a:r>
              <a:rPr lang="it-IT" sz="2800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fortemente negativa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fondata soprattutto sulla valutazione degli elementi artistici e letterari.</a:t>
            </a:r>
          </a:p>
          <a:p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La comparsa del termine nella manualistica: il </a:t>
            </a:r>
            <a:r>
              <a:rPr lang="it-IT" sz="2800" b="1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medium</a:t>
            </a:r>
            <a:r>
              <a:rPr lang="it-IT" sz="2800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b="1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aevum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di G. </a:t>
            </a:r>
            <a:r>
              <a:rPr lang="it-IT" sz="2800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Horn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(1666); </a:t>
            </a:r>
            <a:r>
              <a:rPr lang="it-IT" sz="2800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Ch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. </a:t>
            </a:r>
            <a:r>
              <a:rPr lang="it-IT" sz="2800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Keller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Historia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medii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aevii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(1688).</a:t>
            </a:r>
          </a:p>
          <a:p>
            <a:pPr>
              <a:buNone/>
            </a:pPr>
            <a:endParaRPr lang="it-IT" sz="2800" dirty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>
              <a:buNone/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il medioevo è un </a:t>
            </a:r>
            <a:r>
              <a:rPr lang="it-IT" sz="2800" u="sng" dirty="0">
                <a:solidFill>
                  <a:schemeClr val="tx2">
                    <a:shade val="30000"/>
                    <a:satMod val="150000"/>
                  </a:schemeClr>
                </a:solidFill>
              </a:rPr>
              <a:t>periodo storico 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(non più connotato in modo negativo) che segue l’epoca antica e precede quella attuale (moderna, da 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modo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= ora, adesso).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139952" y="2348880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/>
          <p:cNvSpPr/>
          <p:nvPr/>
        </p:nvSpPr>
        <p:spPr>
          <a:xfrm>
            <a:off x="4170947" y="4437112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457200"/>
            <a:ext cx="8928992" cy="102758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II. La periodizzazione del medioevo</a:t>
            </a:r>
            <a:br>
              <a:rPr lang="it-IT" sz="3400" dirty="0">
                <a:solidFill>
                  <a:schemeClr val="accent1"/>
                </a:solidFill>
                <a:latin typeface="Georgia" pitchFamily="18" charset="0"/>
              </a:rPr>
            </a:br>
            <a:br>
              <a:rPr lang="it-IT" sz="1100" dirty="0">
                <a:solidFill>
                  <a:schemeClr val="accent1"/>
                </a:solidFill>
                <a:latin typeface="Georgia" pitchFamily="18" charset="0"/>
              </a:rPr>
            </a:br>
            <a:endParaRPr lang="it-IT" sz="2200" dirty="0">
              <a:solidFill>
                <a:schemeClr val="accent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1516377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Termini e concetti base:</a:t>
            </a:r>
          </a:p>
          <a:p>
            <a:pPr marL="285750" indent="-285750">
              <a:buFontTx/>
              <a:buChar char="-"/>
            </a:pPr>
            <a:r>
              <a:rPr lang="it-IT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periodizzare</a:t>
            </a:r>
            <a:endParaRPr lang="it-IT" sz="3600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datare</a:t>
            </a:r>
            <a:endParaRPr lang="it-IT" sz="3600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cronologia</a:t>
            </a:r>
            <a:endParaRPr lang="it-IT" sz="2800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 descr="Risultati immagini per lamina di agilul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623" y="3996459"/>
            <a:ext cx="6720681" cy="286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213</TotalTime>
  <Words>589</Words>
  <Application>Microsoft Office PowerPoint</Application>
  <PresentationFormat>Presentazione su schermo (4:3)</PresentationFormat>
  <Paragraphs>97</Paragraphs>
  <Slides>17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5" baseType="lpstr">
      <vt:lpstr>Amasis MT Pro Black</vt:lpstr>
      <vt:lpstr>Calibri</vt:lpstr>
      <vt:lpstr>Constantia</vt:lpstr>
      <vt:lpstr>Garamond</vt:lpstr>
      <vt:lpstr>Georgia</vt:lpstr>
      <vt:lpstr>Times New Roman</vt:lpstr>
      <vt:lpstr>Wingdings 2</vt:lpstr>
      <vt:lpstr>Equinozio</vt:lpstr>
      <vt:lpstr>Corso di storia medievale a.a. 2022-23</vt:lpstr>
      <vt:lpstr>I. L’idea di medioevo</vt:lpstr>
      <vt:lpstr>I. L’idea di medioevo</vt:lpstr>
      <vt:lpstr>I. L’idea di medioevo</vt:lpstr>
      <vt:lpstr>I. L’idea di medioevo</vt:lpstr>
      <vt:lpstr>I. L’idea di medioevo</vt:lpstr>
      <vt:lpstr>I.1. Il “luogo comune medioevo”  (Sergi)</vt:lpstr>
      <vt:lpstr>I.2. L’idea di medioevo: la genesi storica</vt:lpstr>
      <vt:lpstr>II. La periodizzazione del medioevo  </vt:lpstr>
      <vt:lpstr>II.1. Le partizioni del medioevo  (schema in F. Senatore, Medioevo, Istruzioni per l’uso, Milano 2008, p. 28) </vt:lpstr>
      <vt:lpstr>II.2 Una scansione periodizzante: il ciclo demografico in Europa</vt:lpstr>
      <vt:lpstr>III. Le fonti per la storia medievale</vt:lpstr>
      <vt:lpstr>III.1 La natura e l’uso delle fonti</vt:lpstr>
      <vt:lpstr>III.1 La natura e l’uso delle fonti</vt:lpstr>
      <vt:lpstr>III.2  Per una tipologia delle fonti</vt:lpstr>
      <vt:lpstr>III.3 Le fonti e le capacità informative</vt:lpstr>
      <vt:lpstr>III.3 Le fonti e le capacità informative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L’idea di medioevo</dc:title>
  <dc:creator>lucia</dc:creator>
  <cp:lastModifiedBy>Francesco Pirani</cp:lastModifiedBy>
  <cp:revision>47</cp:revision>
  <dcterms:created xsi:type="dcterms:W3CDTF">2013-01-08T15:25:50Z</dcterms:created>
  <dcterms:modified xsi:type="dcterms:W3CDTF">2022-09-26T08:15:42Z</dcterms:modified>
</cp:coreProperties>
</file>