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3" r:id="rId3"/>
    <p:sldId id="428" r:id="rId4"/>
    <p:sldId id="429" r:id="rId5"/>
    <p:sldId id="430" r:id="rId6"/>
    <p:sldId id="431" r:id="rId7"/>
    <p:sldId id="432" r:id="rId8"/>
    <p:sldId id="434" r:id="rId9"/>
    <p:sldId id="435" r:id="rId10"/>
    <p:sldId id="43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9DBFF1-CEC8-6432-0A88-30FFC706F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BA3A0D-41AC-13B8-957A-884DC696F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79536F-A7FE-1BDD-A66B-DE9D1827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83E8F0-0FBE-2DCD-E411-46716BD1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8CE875-E1A4-936D-48E2-B1400494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67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E84C8-BA35-0C8F-A2CF-031EBA40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53695E-443C-68B1-E48E-253025F99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333847-B3C1-496A-7D27-78B561E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AE0A7B-BE85-7C2D-D2ED-D63DB32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C10AFB-4EC7-342C-6F94-97796093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44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3CE788E-90E0-8602-617B-439970D31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C7D406-3F2C-0B8A-0DF8-58AE3F9CD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431D70-05FA-6631-7A57-5FBC407A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304129-BDE1-AA18-FCF9-9243BCF5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10FAD8-9070-28F8-831D-D1BBCA77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04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8418D-47BD-1D9E-74B5-82BA29D6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08223B-BA81-BDAD-105F-208723F83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8FBE8B-C644-1AFF-74D3-4F7EE9E1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7DA672-04CF-D13B-4713-0FF34EA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35D765-3742-30F6-A9E8-F0F70940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5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B0705-8DDE-8B0C-F6FD-4E881BC8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CEF348-EEF0-DBAD-CB38-3F9AEF048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DE12E2-EC6C-8697-6FAC-6E72F8B3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F7D35E-C504-964F-6734-FF93401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B01D2A-2EED-815B-70C9-41B94DF8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4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18A04-1564-FF69-672E-08971FD8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0588E0-DC6A-6E2E-81A4-6D8944131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EEC9A0-1AC4-A34F-BE42-FAFE4D965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B12A42-DD5A-0543-F562-14F724D4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F390A8C-3B1A-3E1B-028B-BC1D37ED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30EE84-1414-E4A3-E1CE-CF84831A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35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2B6B4A-5F27-8C98-763B-4A2018CB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08CFC1-18FE-750F-1176-610A0360C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A0FB00-705B-89E3-D9CC-7395E998D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9427E62-2DDC-AA15-5100-9CE2C9AD4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FB57268-2F83-0028-5798-379CABC28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3E79701-2C6A-FD29-1BDA-992FF3DA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807249-9422-0EE5-99EA-0C562D4F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ACB354A-2EC2-9DE0-30DA-A5983D98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5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937F8-C62F-631A-6228-069EB93B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8728468-A664-337A-C29F-D5716759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0CBC3C-7D20-9696-CDA7-7B6413B9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2D909D-49D3-DC68-3717-12B30489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44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49B981-D09A-449C-F69D-865DE9B6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9096EB9-E967-999B-C949-CD1ADEA7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72A5CE-BC71-F942-5415-10FBB11A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55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A5FD5-88F1-1366-C177-7854DE46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DD22CB-98BF-0A97-DB85-FE4C6D25E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B9E524-056B-9415-F103-A6DC5C36D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C99CF9-20ED-E839-E7C6-BDA798E6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31A1B8-86E3-9457-531D-4C326BFD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7411DD-A0F5-A575-DEA7-271B3EE6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76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742D7C-56CF-A1AF-00FD-A6EC5AD8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3342EE-00FA-CCBD-9A8C-88D36394D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32EACE-C933-9746-DB2B-2E1BB72DE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C36A7F-F511-DBCE-8A0D-D4DF4F65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65890A-EC80-7D65-78F9-82F29684B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961D65-BA65-DFA1-696F-9561B6D9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43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833FA2-989A-5B64-4F70-47A709C80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A5E4DB-93F4-9ADB-E465-30B7EF25F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895886-ADC0-A75D-5ACD-28427290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DD9CC-D22E-42FB-B32A-5D5741E1939C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84AE61-8019-5493-9E7D-93BE9E773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F7D42B-ECAA-E59F-FC04-4ECC9A6CC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1D67A-8497-48D2-BA7B-058044807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05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Pisanello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t.wikipedia.org/wiki/Roma" TargetMode="External"/><Relationship Id="rId4" Type="http://schemas.openxmlformats.org/officeDocument/2006/relationships/hyperlink" Target="https://it.wikipedia.org/wiki/Palazzo_Colonn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EF4698-181B-33D5-20CD-EFC8ABE09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it-IT" sz="5400"/>
              <a:t>Chiesa e religiosità nel tardo medioevo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arte, dipinto, persona, Profeta&#10;&#10;Descrizione generata automaticamente">
            <a:extLst>
              <a:ext uri="{FF2B5EF4-FFF2-40B4-BE49-F238E27FC236}">
                <a16:creationId xmlns:a16="http://schemas.microsoft.com/office/drawing/2014/main" id="{EFFE4048-6CDF-7911-FE06-BF8C2176C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5"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265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652698-0DE2-7A20-BBB5-D64CDCB66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51" y="0"/>
            <a:ext cx="5546497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C99D45-4E68-49D0-B103-D2CC1C28B320}"/>
              </a:ext>
            </a:extLst>
          </p:cNvPr>
          <p:cNvSpPr txBox="1"/>
          <p:nvPr/>
        </p:nvSpPr>
        <p:spPr>
          <a:xfrm>
            <a:off x="9068535" y="4691921"/>
            <a:ext cx="266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Pisanell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Pisanello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Ritratto di papa Martino V</a:t>
            </a:r>
            <a:r>
              <a:rPr lang="it-IT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copia, 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tooltip="Palazzo Colon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Palazzo Colonna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 tooltip="Rom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4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B37BFE0-7AA1-42E4-B852-875EAAD1C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6" y="794480"/>
            <a:ext cx="11236114" cy="4944584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Chiesa e il papato fra scismi e ricomposizioni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32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200" dirty="0">
                <a:solidFill>
                  <a:schemeClr val="tx2"/>
                </a:solidFill>
                <a:latin typeface="Arial Rounded MT Bold" pitchFamily="34" charset="0"/>
              </a:rPr>
              <a:t>1309: trasferimento della sede papale ad Avignone;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200" dirty="0">
                <a:solidFill>
                  <a:schemeClr val="tx2"/>
                </a:solidFill>
                <a:latin typeface="Arial Rounded MT Bold" pitchFamily="34" charset="0"/>
              </a:rPr>
              <a:t>la «cattività avignonese» (1309-1377);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200" dirty="0">
                <a:solidFill>
                  <a:schemeClr val="tx2"/>
                </a:solidFill>
                <a:latin typeface="Arial Rounded MT Bold" pitchFamily="34" charset="0"/>
              </a:rPr>
              <a:t>il Grande scisma d’Occidente (1378-1417);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200" dirty="0">
                <a:solidFill>
                  <a:schemeClr val="tx2"/>
                </a:solidFill>
                <a:latin typeface="Arial Rounded MT Bold" pitchFamily="34" charset="0"/>
              </a:rPr>
              <a:t>il Concilio di Pisa (1409): l’elezione di tre papi;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200" dirty="0">
                <a:solidFill>
                  <a:schemeClr val="tx2"/>
                </a:solidFill>
                <a:latin typeface="Arial Rounded MT Bold" pitchFamily="34" charset="0"/>
              </a:rPr>
              <a:t>il Concilio di Costanza (1414 -1417) e la ricomposizione dello Scisma;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200" dirty="0">
                <a:solidFill>
                  <a:schemeClr val="tx2"/>
                </a:solidFill>
                <a:latin typeface="Arial Rounded MT Bold" pitchFamily="34" charset="0"/>
              </a:rPr>
              <a:t>la ricomposizione sotto Martino V (1417-1431) 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5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496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Rectangle 922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0" name="Freeform: Shape 922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2" name="Rectangle 92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4" name="Rectangle 923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6" name="Freeform: Shape 923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38" name="Isosceles Triangle 923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0" name="Isosceles Triangle 923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Freeform: Shape 9222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8148" y="643467"/>
            <a:ext cx="9755703" cy="5571065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http://upload.wikimedia.org/wikipedia/commons/2/2b/Fa%C3%A7ade_du_Palais_des_Pa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19" y="691782"/>
            <a:ext cx="7215146" cy="54192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6919431" y="6087619"/>
            <a:ext cx="5310566" cy="79826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40664"/>
            <a:r>
              <a:rPr lang="it-IT" sz="1800" kern="1200" dirty="0">
                <a:solidFill>
                  <a:srgbClr val="555555"/>
                </a:solidFill>
                <a:highlight>
                  <a:srgbClr val="C0C0C0"/>
                </a:highlight>
                <a:latin typeface="Arial Rounded MT Bold" pitchFamily="34" charset="0"/>
                <a:ea typeface="+mn-ea"/>
                <a:cs typeface="+mn-cs"/>
              </a:rPr>
              <a:t> Il Palazzo dei Papi di Avignone</a:t>
            </a:r>
            <a:endParaRPr lang="it-IT" sz="1800" dirty="0">
              <a:solidFill>
                <a:srgbClr val="FFFFFF"/>
              </a:solidFill>
              <a:highlight>
                <a:srgbClr val="C0C0C0"/>
              </a:highligh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32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3" name="Freeform: Shape 92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35" name="Isosceles Triangle 92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7" name="Isosceles Triangle 92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7062466" y="4582729"/>
            <a:ext cx="3649266" cy="1631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41832"/>
            <a:r>
              <a:rPr lang="it-IT" sz="1648" kern="1200">
                <a:solidFill>
                  <a:srgbClr val="1F497D"/>
                </a:solidFill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lang="it-IT" sz="1648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rPr>
              <a:t>Miniatura del XV secolo da un manoscritto delle </a:t>
            </a:r>
            <a:r>
              <a:rPr lang="it-IT" sz="1648" i="1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rPr>
              <a:t>Cronache</a:t>
            </a:r>
            <a:r>
              <a:rPr lang="it-IT" sz="1648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rPr>
              <a:t> di Jean </a:t>
            </a:r>
            <a:r>
              <a:rPr lang="it-IT" sz="1648" kern="1200" err="1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rPr>
              <a:t>Froissart</a:t>
            </a:r>
            <a:r>
              <a:rPr lang="it-IT" sz="1648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rPr>
              <a:t>: la Chiesa divisa in due «obbedienze» (romana e avignonese)</a:t>
            </a:r>
            <a:endParaRPr lang="it-IT" sz="160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9220" name="Picture 4" descr="http://upload.wikimedia.org/wikipedia/commons/0/0b/Grand_schis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67" y="643467"/>
            <a:ext cx="5582202" cy="52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93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it/1/1b/Grande_scisma_1378.JPG">
            <a:extLst>
              <a:ext uri="{FF2B5EF4-FFF2-40B4-BE49-F238E27FC236}">
                <a16:creationId xmlns:a16="http://schemas.microsoft.com/office/drawing/2014/main" id="{E0E0C711-D4AB-4CC0-AD65-CE998617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5" y="0"/>
            <a:ext cx="88939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99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0E10C7E-D8E4-3954-19C2-F74FB9820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7" y="761"/>
            <a:ext cx="10309700" cy="685723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0D4E9F-63BF-8CEE-B18A-9B7A478AED35}"/>
              </a:ext>
            </a:extLst>
          </p:cNvPr>
          <p:cNvSpPr txBox="1"/>
          <p:nvPr/>
        </p:nvSpPr>
        <p:spPr>
          <a:xfrm>
            <a:off x="1055686" y="5233753"/>
            <a:ext cx="7551738" cy="10048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13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Recanati, Cattedrale di San Flaviano, Tomba di papa Gregorio XII</a:t>
            </a:r>
          </a:p>
        </p:txBody>
      </p:sp>
    </p:spTree>
    <p:extLst>
      <p:ext uri="{BB962C8B-B14F-4D97-AF65-F5344CB8AC3E}">
        <p14:creationId xmlns:p14="http://schemas.microsoft.com/office/powerpoint/2010/main" val="1926684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>
            <a:extLst>
              <a:ext uri="{FF2B5EF4-FFF2-40B4-BE49-F238E27FC236}">
                <a16:creationId xmlns:a16="http://schemas.microsoft.com/office/drawing/2014/main" id="{3B37BFE0-7AA1-42E4-B852-875EAAD1C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282" y="959370"/>
            <a:ext cx="5001718" cy="4257208"/>
          </a:xfrm>
        </p:spPr>
        <p:txBody>
          <a:bodyPr>
            <a:normAutofit fontScale="85000" lnSpcReduction="20000"/>
          </a:bodyPr>
          <a:lstStyle/>
          <a:p>
            <a:r>
              <a:rPr lang="it-IT" sz="4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Movimenti riformisti in Europa</a:t>
            </a:r>
          </a:p>
          <a:p>
            <a:endParaRPr lang="it-IT" sz="42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200" dirty="0">
                <a:latin typeface="Arial Rounded MT Bold" pitchFamily="34" charset="0"/>
              </a:rPr>
              <a:t>John </a:t>
            </a:r>
            <a:r>
              <a:rPr lang="it-IT" sz="4200" dirty="0" err="1">
                <a:latin typeface="Arial Rounded MT Bold" pitchFamily="34" charset="0"/>
              </a:rPr>
              <a:t>Wycliffe</a:t>
            </a:r>
            <a:r>
              <a:rPr lang="it-IT" sz="4200" dirty="0">
                <a:latin typeface="Arial Rounded MT Bold" pitchFamily="34" charset="0"/>
              </a:rPr>
              <a:t> e i Lollardi fra Inghilterra e Scozia;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200" dirty="0" err="1">
                <a:latin typeface="Arial Rounded MT Bold" pitchFamily="34" charset="0"/>
              </a:rPr>
              <a:t>Jan</a:t>
            </a:r>
            <a:r>
              <a:rPr lang="it-IT" sz="4200" dirty="0">
                <a:latin typeface="Arial Rounded MT Bold" pitchFamily="34" charset="0"/>
              </a:rPr>
              <a:t> Hus e i taboriti in Boemia.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8721F44-732F-9EAB-7184-4402D57B4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8" y="959370"/>
            <a:ext cx="5386586" cy="41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8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>
            <a:extLst>
              <a:ext uri="{FF2B5EF4-FFF2-40B4-BE49-F238E27FC236}">
                <a16:creationId xmlns:a16="http://schemas.microsoft.com/office/drawing/2014/main" id="{3B37BFE0-7AA1-42E4-B852-875EAAD1C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281" y="449705"/>
            <a:ext cx="9608695" cy="6147647"/>
          </a:xfrm>
        </p:spPr>
        <p:txBody>
          <a:bodyPr>
            <a:normAutofit/>
          </a:bodyPr>
          <a:lstStyle/>
          <a:p>
            <a:r>
              <a:rPr lang="it-IT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L’età dei Concili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36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600" dirty="0">
                <a:latin typeface="Arial Rounded MT Bold" pitchFamily="34" charset="0"/>
              </a:rPr>
              <a:t>Il Concilio di Costanza (1414-1417) e la nascita delle teorie «conciliariste»;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600" dirty="0">
                <a:latin typeface="Arial Rounded MT Bold" pitchFamily="34" charset="0"/>
              </a:rPr>
              <a:t>i Concili di Basilea, Ferrara e Firenze (1431-1439);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600" dirty="0">
                <a:latin typeface="Arial Rounded MT Bold" pitchFamily="34" charset="0"/>
              </a:rPr>
              <a:t>Roma, la curia e il fiorire della cultura umanistica;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3600" dirty="0">
                <a:latin typeface="Arial Rounded MT Bold" pitchFamily="34" charset="0"/>
              </a:rPr>
              <a:t>A Roma una nuova tutela per i «beni culturali».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8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5A79AA-3673-78AF-29EA-FB703784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1" y="457200"/>
            <a:ext cx="84908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829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207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Meiryo</vt:lpstr>
      <vt:lpstr>Aharoni</vt:lpstr>
      <vt:lpstr>Arial</vt:lpstr>
      <vt:lpstr>Arial Rounded MT Bold</vt:lpstr>
      <vt:lpstr>Calibri</vt:lpstr>
      <vt:lpstr>Calibri Light</vt:lpstr>
      <vt:lpstr>Georgia</vt:lpstr>
      <vt:lpstr>Wingdings</vt:lpstr>
      <vt:lpstr>Tema di Office</vt:lpstr>
      <vt:lpstr>Chiesa e religiosità nel tardo medioevo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Chiesa e religiosità nel tardo medioevo</dc:title>
  <dc:creator>Francesco Pirani</dc:creator>
  <cp:lastModifiedBy>Francesco Pirani</cp:lastModifiedBy>
  <cp:revision>4</cp:revision>
  <dcterms:created xsi:type="dcterms:W3CDTF">2023-11-22T08:30:27Z</dcterms:created>
  <dcterms:modified xsi:type="dcterms:W3CDTF">2023-11-22T08:50:53Z</dcterms:modified>
</cp:coreProperties>
</file>