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390" r:id="rId3"/>
    <p:sldId id="406" r:id="rId4"/>
    <p:sldId id="396" r:id="rId5"/>
    <p:sldId id="407" r:id="rId6"/>
    <p:sldId id="397" r:id="rId7"/>
    <p:sldId id="408" r:id="rId8"/>
    <p:sldId id="398" r:id="rId9"/>
    <p:sldId id="410" r:id="rId10"/>
    <p:sldId id="401" r:id="rId11"/>
    <p:sldId id="399" r:id="rId12"/>
    <p:sldId id="400" r:id="rId13"/>
    <p:sldId id="402" r:id="rId14"/>
    <p:sldId id="403" r:id="rId15"/>
    <p:sldId id="404" r:id="rId16"/>
    <p:sldId id="409" r:id="rId17"/>
    <p:sldId id="40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0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Wednesday, October 25,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Wednesday, October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3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ationalarchives.gov.uk/domesday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F8FF15-C636-7B98-0A61-B200512A2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 lnSpcReduction="10000"/>
          </a:bodyPr>
          <a:lstStyle/>
          <a:p>
            <a:r>
              <a:rPr lang="it-IT" sz="6400" dirty="0">
                <a:solidFill>
                  <a:schemeClr val="tx1">
                    <a:lumMod val="95000"/>
                    <a:alpha val="55000"/>
                  </a:schemeClr>
                </a:solidFill>
              </a:rPr>
              <a:t>Le monarchie  feudali </a:t>
            </a:r>
          </a:p>
          <a:p>
            <a:r>
              <a:rPr lang="it-IT" sz="6400" dirty="0">
                <a:solidFill>
                  <a:schemeClr val="tx1">
                    <a:lumMod val="95000"/>
                    <a:alpha val="55000"/>
                  </a:schemeClr>
                </a:solidFill>
              </a:rPr>
              <a:t>(secoli XI-XII)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dipinto, vestiti, Profeta, mitologia&#10;&#10;Descrizione generata automaticamente">
            <a:extLst>
              <a:ext uri="{FF2B5EF4-FFF2-40B4-BE49-F238E27FC236}">
                <a16:creationId xmlns:a16="http://schemas.microsoft.com/office/drawing/2014/main" id="{B8E6651C-A9AC-BBE2-E274-FD52DB53E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5" r="29065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7FD81E-5F2B-4B2C-BA41-6AF88494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55" y="175144"/>
            <a:ext cx="7514538" cy="65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2336AF4-4654-42AD-9487-EE0869E1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68" y="365263"/>
            <a:ext cx="4450121" cy="61274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C2D6B7C-54A7-4ABA-BDB9-EE24F9FA0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2" y="583303"/>
            <a:ext cx="6342463" cy="5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23993" y="5949280"/>
            <a:ext cx="4536503" cy="648072"/>
          </a:xfrm>
        </p:spPr>
        <p:txBody>
          <a:bodyPr>
            <a:normAutofit/>
          </a:bodyPr>
          <a:lstStyle/>
          <a:p>
            <a:pPr algn="l"/>
            <a:r>
              <a:rPr lang="it-IT" sz="1600" i="1" dirty="0">
                <a:solidFill>
                  <a:schemeClr val="tx1"/>
                </a:solidFill>
                <a:latin typeface="Arial Rounded MT Bold" pitchFamily="34" charset="0"/>
              </a:rPr>
              <a:t>Incoronazione di Ruggero II</a:t>
            </a:r>
            <a:r>
              <a:rPr lang="it-IT" sz="1600" dirty="0">
                <a:solidFill>
                  <a:schemeClr val="tx1"/>
                </a:solidFill>
                <a:latin typeface="Arial Rounded MT Bold" pitchFamily="34" charset="0"/>
              </a:rPr>
              <a:t>, Duomo di Monreale, mosaici nell’abside (partic.)</a:t>
            </a:r>
          </a:p>
        </p:txBody>
      </p:sp>
      <p:pic>
        <p:nvPicPr>
          <p:cNvPr id="16386" name="Picture 2" descr="http://www.realecasadisvevia.it/k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4" y="57433"/>
            <a:ext cx="4863588" cy="6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5E10CA-0417-4676-98FF-3DCBE0D1C0D8}"/>
              </a:ext>
            </a:extLst>
          </p:cNvPr>
          <p:cNvSpPr txBox="1"/>
          <p:nvPr/>
        </p:nvSpPr>
        <p:spPr>
          <a:xfrm>
            <a:off x="6312024" y="1772817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>
                <a:latin typeface="Arial Rounded MT Bold" pitchFamily="34" charset="0"/>
              </a:rPr>
              <a:t>Palermo</a:t>
            </a:r>
            <a:endParaRPr lang="it-IT" sz="2000">
              <a:latin typeface="Arial Rounded MT Bold" pitchFamily="34" charset="0"/>
            </a:endParaRPr>
          </a:p>
          <a:p>
            <a:r>
              <a:rPr lang="it-IT" sz="2000">
                <a:latin typeface="Arial Rounded MT Bold" pitchFamily="34" charset="0"/>
              </a:rPr>
              <a:t>città patrimonio Unesco per </a:t>
            </a:r>
          </a:p>
          <a:p>
            <a:r>
              <a:rPr lang="it-IT" sz="2000">
                <a:latin typeface="Arial Rounded MT Bold" pitchFamily="34" charset="0"/>
              </a:rPr>
              <a:t>«Palermo arabo-normanna»</a:t>
            </a:r>
          </a:p>
          <a:p>
            <a:r>
              <a:rPr lang="it-IT" sz="1600">
                <a:latin typeface="Arial Rounded MT Bold" pitchFamily="34" charset="0"/>
              </a:rPr>
              <a:t>https://arabonormannaunesco.it/</a:t>
            </a:r>
          </a:p>
        </p:txBody>
      </p:sp>
    </p:spTree>
    <p:extLst>
      <p:ext uri="{BB962C8B-B14F-4D97-AF65-F5344CB8AC3E}">
        <p14:creationId xmlns:p14="http://schemas.microsoft.com/office/powerpoint/2010/main" val="369014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48054" y="900001"/>
            <a:ext cx="11293200" cy="550799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chemeClr val="bg2">
                    <a:alpha val="5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Il consolidamento dei regni (XIII sec.)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endParaRPr lang="it-IT" sz="2000" dirty="0">
              <a:solidFill>
                <a:schemeClr val="bg2">
                  <a:alpha val="55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La Francia dei re Capetingi: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affermazione territoriale e sviluppo amministrativo;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La Domenica di Bouvines (27 luglio 1214)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Filippo Augusti </a:t>
            </a:r>
            <a:r>
              <a:rPr lang="it-IT" sz="2000" i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re di Francia</a:t>
            </a: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politica e religione: i «re taumaturgi», re Luigi IX.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L’Inghilterra dei re Plantageneti: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conflittualità fra il re e i poteri eminenti (chiesa, città e baroni):</a:t>
            </a:r>
          </a:p>
          <a:p>
            <a:pPr marL="1028700" lvl="1" indent="-571500">
              <a:lnSpc>
                <a:spcPct val="90000"/>
              </a:lnSpc>
              <a:buFont typeface="Wingdings" pitchFamily="2" charset="2"/>
              <a:buChar char="§"/>
            </a:pPr>
            <a:r>
              <a:rPr lang="it-IT" i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Magna Charta </a:t>
            </a:r>
            <a:r>
              <a:rPr lang="it-IT" i="1" dirty="0" err="1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libertatum</a:t>
            </a:r>
            <a:r>
              <a:rPr lang="it-IT" i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(1215);</a:t>
            </a:r>
          </a:p>
          <a:p>
            <a:pPr marL="1028700" lvl="1" indent="-571500">
              <a:lnSpc>
                <a:spcPct val="90000"/>
              </a:lnSpc>
              <a:buFont typeface="Wingdings" pitchFamily="2" charset="2"/>
              <a:buChar char="§"/>
            </a:pPr>
            <a:r>
              <a:rPr lang="it-IT" i="1" dirty="0" err="1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Provision</a:t>
            </a:r>
            <a:r>
              <a:rPr lang="it-IT" i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 of Oxford </a:t>
            </a:r>
            <a:r>
              <a:rPr lang="it-IT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(1258)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I particolarismi della penisola iberica: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i successi militari nella lotta contro i musulmani;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il regno di Castiglia e la nobiltà cavalleresca;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La Corona di Aragona e la vocazione mediterranea.</a:t>
            </a:r>
          </a:p>
          <a:p>
            <a:pPr>
              <a:lnSpc>
                <a:spcPct val="90000"/>
              </a:lnSpc>
            </a:pPr>
            <a:endParaRPr lang="it-IT" sz="1600" dirty="0">
              <a:latin typeface="Arial Rounded MT Bold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6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6269019"/>
            <a:ext cx="8568952" cy="576064"/>
          </a:xfrm>
        </p:spPr>
        <p:txBody>
          <a:bodyPr>
            <a:normAutofit/>
          </a:bodyPr>
          <a:lstStyle/>
          <a:p>
            <a:r>
              <a:rPr lang="en-US" sz="2200" i="1" dirty="0">
                <a:solidFill>
                  <a:schemeClr val="tx2"/>
                </a:solidFill>
                <a:latin typeface="Arial Rounded MT Bold" pitchFamily="34" charset="0"/>
              </a:rPr>
              <a:t>Magna Charta </a:t>
            </a:r>
            <a:r>
              <a:rPr lang="en-US" sz="2200" dirty="0">
                <a:solidFill>
                  <a:schemeClr val="tx2"/>
                </a:solidFill>
                <a:latin typeface="Arial Rounded MT Bold" pitchFamily="34" charset="0"/>
              </a:rPr>
              <a:t>(British Library Cotton MS Augustus II.106)</a:t>
            </a:r>
            <a:endParaRPr lang="it-IT" sz="2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http://upload.wikimedia.org/wikipedia/commons/thumb/e/ee/Magna_Carta_%28British_Library_Cotton_MS_Augustus_II.106%29.jpg/1280px-Magna_Carta_%28British_Library_Cotton_MS_Augustus_II.106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00" y="244855"/>
            <a:ext cx="9039776" cy="60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2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4754" y="224852"/>
            <a:ext cx="10041726" cy="6372500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La </a:t>
            </a:r>
            <a:r>
              <a:rPr lang="en-US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Magna </a:t>
            </a:r>
            <a:r>
              <a:rPr lang="en-US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charta</a:t>
            </a:r>
            <a:r>
              <a:rPr lang="en-US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(1215)</a:t>
            </a:r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88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8800" dirty="0">
                <a:solidFill>
                  <a:schemeClr val="tx2"/>
                </a:solidFill>
                <a:latin typeface="Arial Rounded MT Bold" pitchFamily="34" charset="0"/>
              </a:rPr>
              <a:t>Giovanni, per grazia di Dio, re d'Inghilterra, signore d'Irlanda, duca di Normandia e di Aquitania e conte di Angiò, agli arcivescovi, abati, conti, baroni, funzionari della foresta, sceriffi, giudici, intendenti, servitori ed a tutti i balivi e fedeli sudditi, salute[…]</a:t>
            </a:r>
          </a:p>
          <a:p>
            <a:pPr algn="l"/>
            <a:r>
              <a:rPr lang="it-IT" sz="8800" dirty="0">
                <a:solidFill>
                  <a:schemeClr val="tx2"/>
                </a:solidFill>
                <a:latin typeface="Arial Rounded MT Bold" pitchFamily="34" charset="0"/>
              </a:rPr>
              <a:t>Sappiate che noi, per timore di Dio e per la salvezza dell'anima nostra e di quella di tutti i nostri predecessori ed eredi, per l'onore di Dio ed il prestigio della santa Chiesa, e per la riforma del regno nostro, su consiglio dei nostri venerabili padri, Stefano arcivescovo di Canterbury, primate di tutta l'Inghilterra e cardinale della santa romana Chiesa [...] ed altri nostri fedeli sudditi: (1) In primo luogo abbiamo concesso a Dio ed abbiamo confermato con questa nostra carta, per noi ed i nostri eredi in perpetuo, che la Chiesa inglese sia libera, ed abbia i suoi diritti integri e le sue libertà intatte [...] Abbiamo anche concesso a tutti gli uomini liberi e consenzienti del nostro regno, per noi ed i nostri eredi di sempre, tutte le libertà sottoscritte, che essi ed i loro eredi ricevano e conservino, da noi e dai nostri eredi.</a:t>
            </a:r>
          </a:p>
        </p:txBody>
      </p:sp>
    </p:spTree>
    <p:extLst>
      <p:ext uri="{BB962C8B-B14F-4D97-AF65-F5344CB8AC3E}">
        <p14:creationId xmlns:p14="http://schemas.microsoft.com/office/powerpoint/2010/main" val="423324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25652" y="5439890"/>
            <a:ext cx="5037618" cy="796018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tx2"/>
                </a:solidFill>
                <a:latin typeface="Arial Rounded MT Bold" pitchFamily="34" charset="0"/>
              </a:rPr>
              <a:t>L’Impero angioino (metà XII sec.)</a:t>
            </a:r>
            <a:endParaRPr lang="it-IT" sz="17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85DBE1-D7C6-8431-FF57-BEDDB12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3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0/01/Conquiste_territoriali_Filippo_Augusto.png/510px-Conquiste_territoriali_Filippo_Augu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40" y="88529"/>
            <a:ext cx="8919578" cy="66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2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BC95D3F-C52F-4F07-95D4-836E1078E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A2CB09-2250-137E-6383-E92D1A07A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49673" y="5439890"/>
            <a:ext cx="5413597" cy="796018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tx2"/>
                </a:solidFill>
                <a:latin typeface="Arial Rounded MT Bold" pitchFamily="34" charset="0"/>
              </a:rPr>
              <a:t>Il Sacro Romano Impero (XII-XIII secolo )</a:t>
            </a:r>
            <a:endParaRPr lang="it-IT" sz="17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15362" name="Picture 2" descr="http://images.treccani.it/enc/media/share/images/orig/system/galleries/NPT/VOL_8/IMMAGINI/Sacro_Romano_Im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" y="216230"/>
            <a:ext cx="5413597" cy="64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7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E1EE427-272C-4A2C-8347-6026FF10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4" y="900001"/>
            <a:ext cx="11293200" cy="504994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  <a:r>
              <a:rPr lang="it-IT" b="1" dirty="0">
                <a:solidFill>
                  <a:schemeClr val="bg2">
                    <a:alpha val="5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  la costruzione delle monarchie «feudali» (XI-XII secolo)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ü"/>
            </a:pPr>
            <a:endParaRPr lang="it-IT" b="1" dirty="0">
              <a:solidFill>
                <a:schemeClr val="bg2">
                  <a:alpha val="5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q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uso politico dei rapporti feudali; 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q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rilevanza del demanio regio;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q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sacralizzazione della figura del re;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q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diffusione delle pratiche amministrative.</a:t>
            </a:r>
          </a:p>
          <a:p>
            <a:pPr>
              <a:lnSpc>
                <a:spcPct val="110000"/>
              </a:lnSpc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Gli esiti in Europa: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ü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Francia capetingia;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ü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Inghilterra normanna e dei Plantageneti; 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Char char="ü"/>
            </a:pPr>
            <a:r>
              <a:rPr lang="it-IT" b="1" dirty="0">
                <a:solidFill>
                  <a:schemeClr val="bg2">
                    <a:alpha val="55000"/>
                  </a:schemeClr>
                </a:solidFill>
                <a:latin typeface="Arial Rounded MT Bold" pitchFamily="34" charset="0"/>
              </a:rPr>
              <a:t>i maggiori regni iberici: Castiglia e Aragona. </a:t>
            </a:r>
          </a:p>
          <a:p>
            <a:pPr>
              <a:lnSpc>
                <a:spcPct val="110000"/>
              </a:lnSpc>
            </a:pPr>
            <a:endParaRPr lang="it-IT" sz="1600" dirty="0">
              <a:latin typeface="Arial Rounded MT Bold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25652" y="5439890"/>
            <a:ext cx="5037618" cy="796018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tx2"/>
                </a:solidFill>
                <a:latin typeface="Arial Rounded MT Bold" pitchFamily="34" charset="0"/>
              </a:rPr>
              <a:t>La Francia all’epoca di Ugo Capeto (fine X </a:t>
            </a:r>
            <a:r>
              <a:rPr lang="it-IT" sz="2100">
                <a:solidFill>
                  <a:schemeClr val="tx2"/>
                </a:solidFill>
                <a:latin typeface="Arial Rounded MT Bold" pitchFamily="34" charset="0"/>
              </a:rPr>
              <a:t>sec.)</a:t>
            </a:r>
            <a:endParaRPr lang="it-IT" sz="17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046C44-0D3D-D1D1-63E8-8A74A707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0" y="462508"/>
            <a:ext cx="5773399" cy="57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0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52185" y="4434721"/>
            <a:ext cx="3978671" cy="1368152"/>
          </a:xfrm>
        </p:spPr>
        <p:txBody>
          <a:bodyPr>
            <a:normAutofit/>
          </a:bodyPr>
          <a:lstStyle/>
          <a:p>
            <a:pPr algn="l"/>
            <a:r>
              <a:rPr lang="it-IT" sz="1600" i="1" dirty="0">
                <a:solidFill>
                  <a:schemeClr val="tx2"/>
                </a:solidFill>
                <a:latin typeface="Arial Rounded MT Bold" pitchFamily="34" charset="0"/>
              </a:rPr>
              <a:t>L’Arazzo di </a:t>
            </a:r>
            <a:r>
              <a:rPr lang="it-IT" sz="1600" i="1" dirty="0" err="1">
                <a:solidFill>
                  <a:schemeClr val="tx2"/>
                </a:solidFill>
                <a:latin typeface="Arial Rounded MT Bold" pitchFamily="34" charset="0"/>
              </a:rPr>
              <a:t>Bayeux</a:t>
            </a:r>
            <a:r>
              <a:rPr lang="it-IT" sz="1600" i="1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Arial Rounded MT Bold" pitchFamily="34" charset="0"/>
              </a:rPr>
              <a:t>(</a:t>
            </a:r>
            <a:r>
              <a:rPr lang="it-IT" sz="1600" dirty="0" err="1">
                <a:solidFill>
                  <a:schemeClr val="tx2"/>
                </a:solidFill>
                <a:latin typeface="Arial Rounded MT Bold" pitchFamily="34" charset="0"/>
              </a:rPr>
              <a:t>partic</a:t>
            </a:r>
            <a:r>
              <a:rPr lang="it-IT" sz="1600" dirty="0">
                <a:solidFill>
                  <a:schemeClr val="tx2"/>
                </a:solidFill>
                <a:latin typeface="Arial Rounded MT Bold" pitchFamily="34" charset="0"/>
              </a:rPr>
              <a:t>.)</a:t>
            </a:r>
          </a:p>
          <a:p>
            <a:pPr algn="l"/>
            <a:r>
              <a:rPr lang="it-IT" sz="1600" dirty="0">
                <a:solidFill>
                  <a:schemeClr val="tx2"/>
                </a:solidFill>
                <a:latin typeface="Arial Rounded MT Bold" pitchFamily="34" charset="0"/>
              </a:rPr>
              <a:t>http://www.youtube.com/watch?v=TEP4vT9yxRI</a:t>
            </a:r>
          </a:p>
        </p:txBody>
      </p:sp>
      <p:pic>
        <p:nvPicPr>
          <p:cNvPr id="14338" name="Picture 2" descr="http://upload.wikimedia.org/wikipedia/commons/thumb/b/bb/Bayeux_Tapestry_scene57_Harold_death.jpg/1024px-Bayeux_Tapestry_scene57_Harold_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260648"/>
            <a:ext cx="3978671" cy="36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B890CFC-C3AA-10E1-FF2D-A8841F68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758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4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49673" y="5439890"/>
            <a:ext cx="5413597" cy="796018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tx2"/>
                </a:solidFill>
                <a:latin typeface="Arial Rounded MT Bold" pitchFamily="34" charset="0"/>
              </a:rPr>
              <a:t>L’Inghilterra all’epoca di Guglielmo il Conquistatore (fine XI sec.)</a:t>
            </a:r>
            <a:endParaRPr lang="it-IT" sz="17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83D1990-74EC-3722-1616-53690CA2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" y="0"/>
            <a:ext cx="568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4105" y="764498"/>
            <a:ext cx="9054059" cy="2172702"/>
          </a:xfrm>
        </p:spPr>
        <p:txBody>
          <a:bodyPr>
            <a:normAutofit fontScale="40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Il </a:t>
            </a:r>
            <a:r>
              <a:rPr lang="en-US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Domesday</a:t>
            </a:r>
            <a:r>
              <a:rPr lang="en-US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Book </a:t>
            </a:r>
            <a:r>
              <a:rPr lang="en-US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(1086)</a:t>
            </a:r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88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8800" i="1" dirty="0">
                <a:solidFill>
                  <a:schemeClr val="tx2"/>
                </a:solidFill>
                <a:latin typeface="Arial Rounded MT Bold" pitchFamily="34" charset="0"/>
                <a:hlinkClick r:id="rId2"/>
              </a:rPr>
              <a:t> </a:t>
            </a:r>
            <a:r>
              <a:rPr lang="it-IT" sz="7000" i="1" dirty="0">
                <a:solidFill>
                  <a:schemeClr val="tx2"/>
                </a:solidFill>
                <a:latin typeface="Arial Rounded MT Bold" pitchFamily="34" charset="0"/>
                <a:hlinkClick r:id="rId2"/>
              </a:rPr>
              <a:t>http://www.nationalarchives.gov.uk/domesday/</a:t>
            </a:r>
            <a:endParaRPr lang="it-IT" sz="7000" i="1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88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2050" name="Picture 2" descr="Great Domesday; Catalogue reference: E 31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98" y="2937200"/>
            <a:ext cx="7910734" cy="37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1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41873" y="5439890"/>
            <a:ext cx="2750127" cy="1418110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tx2"/>
                </a:solidFill>
                <a:latin typeface="Arial Rounded MT Bold" pitchFamily="34" charset="0"/>
              </a:rPr>
              <a:t>La </a:t>
            </a:r>
            <a:r>
              <a:rPr lang="it-IT" sz="2100" dirty="0" err="1">
                <a:solidFill>
                  <a:schemeClr val="tx2"/>
                </a:solidFill>
                <a:latin typeface="Arial Rounded MT Bold" pitchFamily="34" charset="0"/>
              </a:rPr>
              <a:t>Reconquista</a:t>
            </a:r>
            <a:r>
              <a:rPr lang="it-IT" sz="2100" dirty="0">
                <a:solidFill>
                  <a:schemeClr val="tx2"/>
                </a:solidFill>
                <a:latin typeface="Arial Rounded MT Bold" pitchFamily="34" charset="0"/>
              </a:rPr>
              <a:t> nella penisola iberica</a:t>
            </a:r>
            <a:endParaRPr lang="it-IT" sz="17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DC9CD2-2DAD-93AD-C225-E8780107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1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6692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524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 Light</vt:lpstr>
      <vt:lpstr>Georgia</vt:lpstr>
      <vt:lpstr>Source Sans Pro</vt:lpstr>
      <vt:lpstr>Source Sans Pro Light</vt:lpstr>
      <vt:lpstr>Wingdings</vt:lpstr>
      <vt:lpstr>ThinLineVTI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Pirani</dc:creator>
  <cp:lastModifiedBy>Francesco Pirani</cp:lastModifiedBy>
  <cp:revision>14</cp:revision>
  <dcterms:created xsi:type="dcterms:W3CDTF">2023-10-20T10:45:11Z</dcterms:created>
  <dcterms:modified xsi:type="dcterms:W3CDTF">2023-10-25T08:52:23Z</dcterms:modified>
</cp:coreProperties>
</file>