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390" r:id="rId3"/>
    <p:sldId id="406" r:id="rId4"/>
    <p:sldId id="396" r:id="rId5"/>
    <p:sldId id="407" r:id="rId6"/>
    <p:sldId id="397" r:id="rId7"/>
    <p:sldId id="408" r:id="rId8"/>
    <p:sldId id="398" r:id="rId9"/>
    <p:sldId id="410" r:id="rId10"/>
    <p:sldId id="401" r:id="rId11"/>
    <p:sldId id="399" r:id="rId12"/>
    <p:sldId id="400" r:id="rId13"/>
    <p:sldId id="402" r:id="rId14"/>
    <p:sldId id="403" r:id="rId15"/>
    <p:sldId id="404" r:id="rId16"/>
    <p:sldId id="409" r:id="rId17"/>
    <p:sldId id="405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21818-E75A-458F-AC5B-0E9A2C76B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448056"/>
            <a:ext cx="11292840" cy="3401568"/>
          </a:xfrm>
        </p:spPr>
        <p:txBody>
          <a:bodyPr anchor="b">
            <a:normAutofit/>
          </a:bodyPr>
          <a:lstStyle>
            <a:lvl1pPr algn="l"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EE64DE-978B-4F95-BB3C-D027D8008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6CC717-08C5-4F3E-B8AA-BA93C8755982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96B5700-AA45-4E20-8BE5-276204113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5B7199-CC00-4D38-8B48-F8A53911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6BC76EC-3453-4CE0-A71D-BD2194075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Wednesday, October 25,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616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733FC-38A1-463C-BF3D-0D99784E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D076A-A004-4560-A43B-028624E20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8056" y="1956816"/>
            <a:ext cx="11301984" cy="3995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FBA60-9309-4F2A-9FA9-305C4AFB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3CF612A-4CB0-4F57-9A87-F049CECB184D}" type="datetime2">
              <a:rPr lang="en-US" smtClean="0"/>
              <a:t>Wednesday, October 25,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BF451-928F-4E55-8A76-111D0E211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EC161-BA80-4E93-AEB1-B61E38C0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44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44E3E-5EFE-4FCB-86A2-5E20CC652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232136" y="448056"/>
            <a:ext cx="1581912" cy="5504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5005E-2E0C-4200-BF29-1135A35E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8912" y="438912"/>
            <a:ext cx="9436608" cy="5504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BBBED-3B21-4271-BC0F-BBA258B5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F397F40-C8F7-4897-A6B8-241042F913A9}" type="datetime2">
              <a:rPr lang="en-US" smtClean="0"/>
              <a:t>Wednesday, October 25,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9CED5-56F3-4943-8143-918F7A86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87180-7248-4741-8E3B-9AAFB414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66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B7685-BDD9-488F-B082-33592E0F1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CB5FF-7FB5-4B8A-BF1C-48765D40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3783013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DA03860-F8F0-4186-B5D0-72C935B2C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0B9D802-9E36-42DA-B6CA-6C937CBE8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227B5A7-BF66-4C50-9DAD-A24070310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Wednesday, October 25,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04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2B8D-DB20-44D1-84BC-F7668591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448056"/>
            <a:ext cx="11311128" cy="3401568"/>
          </a:xfrm>
        </p:spPr>
        <p:txBody>
          <a:bodyPr anchor="b">
            <a:norm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4C298-618E-4642-8F2B-8DD253ED5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3ECD5-2EEA-457B-9C93-36F8AF36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10EDCA73-0A86-4195-A787-75037827079D}" type="datetime2">
              <a:rPr lang="en-US" smtClean="0"/>
              <a:t>Wednesday, October 25,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A15D4-F172-4025-9290-C8F5D419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6CD73-9984-4E1D-BD74-37115C1F4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9FAD47-5E44-4EE5-A422-A77593F8F3A3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207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4E41-AB27-418C-AA9E-8F863DDE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9E10A-E18D-4122-A71B-0A22F695E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1735200"/>
            <a:ext cx="5431536" cy="4214750"/>
          </a:xfrm>
        </p:spPr>
        <p:txBody>
          <a:bodyPr/>
          <a:lstStyle>
            <a:lvl1pPr marL="450000">
              <a:defRPr/>
            </a:lvl1pPr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25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B980D-2720-431B-88C8-4D837023B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0" y="1735200"/>
            <a:ext cx="5431536" cy="4214750"/>
          </a:xfrm>
        </p:spPr>
        <p:txBody>
          <a:bodyPr/>
          <a:lstStyle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43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8EB211-F6F7-4C53-B25F-F1EBF7A8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3C75374-B296-498E-A935-80631EA9020D}" type="datetime2">
              <a:rPr lang="en-US" smtClean="0"/>
              <a:t>Wednesday, October 25,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A830D-482E-415E-B855-D561B94B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FB2AC-9F49-4D35-8C5E-ECECC6B1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241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25D59-DC0A-4295-8714-902B54B98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114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A33E2-E7AE-4E37-9DF1-69697E45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2E79D5-E651-4B82-AFAA-DE6E16AC3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91196-F771-42C3-A726-A4ECF561F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76BA18-D373-4B5F-B812-5D5E4C237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60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95D0EB-9F99-4C95-ADA6-AC6B493C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B098B728-214A-4ABC-8432-5B3A5A66A987}" type="datetime2">
              <a:rPr lang="en-US" smtClean="0"/>
              <a:t>Wednesday, October 25, 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EB69A9-1E48-4683-8873-D888C39E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7E419C-3010-4562-BA4B-ECBC2DBE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47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58066-A255-4886-A4B0-2AC829A7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5559552"/>
          </a:xfrm>
        </p:spPr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8D80A-6560-46E3-AF30-9CEC54EA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015F02D0-6806-43AF-9888-2359BF40C204}" type="datetime2">
              <a:rPr lang="en-US" smtClean="0"/>
              <a:t>Wednesday, October 25,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B673C2-FB1E-46F5-8CFB-93B9DB80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E2120-410F-4382-81AB-37F161F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802222-E41B-48E7-BF06-5C5509D6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EE14D2D-B1AF-4197-82D6-FC1F8BD05681}" type="datetime2">
              <a:rPr lang="en-US" smtClean="0"/>
              <a:t>Wednesday, October 25,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A636E3-B721-46E8-882F-C123530F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C1178-3E0E-449A-B799-009C04C0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40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3392-4FF4-4922-A14E-8AA23A9B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FB38E-5055-4C9B-9A3B-A7B3A4887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832" y="393192"/>
            <a:ext cx="7379208" cy="555955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EC2DB-2ED3-408C-BFF2-F413C9D8F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3550"/>
            <a:ext cx="3447288" cy="421919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74FDF-3000-4B2C-AC88-8CE34D68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98771CEB-9838-4245-91B8-EFBAFE2D8B44}" type="datetime2">
              <a:rPr lang="en-US" smtClean="0"/>
              <a:t>Wednesday, October 25,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A0B7F4-5B8C-49BD-9BDA-FCBD13E2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2BC00-0803-4A53-8657-91CE0DB8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8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2A98-C272-40D9-B75A-77A3D586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D50DAC-9AC3-4A9A-91B7-6C95E4362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70832" y="441324"/>
            <a:ext cx="7373112" cy="55114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21B04-C243-49A9-B5D3-48337929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5200"/>
            <a:ext cx="3447288" cy="4214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949C-DD35-44F6-B45A-35134D7E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1D3F6BF-A585-41F8-88DF-7E5D069F892A}" type="datetime2">
              <a:rPr lang="en-US" smtClean="0"/>
              <a:t>Wednesday, October 25,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70102-4B8E-4FEC-9BB7-97FDC1EA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693AF-08A9-4388-A9B8-174D5395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963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DDBCE8-F60C-4E3A-83C0-BDE8DD2D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01984" cy="1141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C57F-72F2-48BC-B1EE-1F2C6155D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33550"/>
            <a:ext cx="11293200" cy="37830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FBC45-A4BC-4EE5-82B1-8BC791225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E1300-1995-409E-B058-59180872B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39030E9-7F3B-403F-96B2-7C2C627C3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Wednesday, October 25, 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53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0000" indent="-448056" algn="l" defTabSz="914400" rtl="0" eaLnBrk="1" latinLnBrk="0" hangingPunct="1">
        <a:lnSpc>
          <a:spcPct val="140000"/>
        </a:lnSpc>
        <a:spcBef>
          <a:spcPts val="10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1pPr>
      <a:lvl2pPr marL="9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2pPr>
      <a:lvl3pPr marL="13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3pPr>
      <a:lvl4pPr marL="18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4pPr>
      <a:lvl5pPr marL="22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nationalarchives.gov.uk/domesday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8F8FF15-C636-7B98-0A61-B200512A2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5" y="2624400"/>
            <a:ext cx="5432045" cy="3326456"/>
          </a:xfrm>
        </p:spPr>
        <p:txBody>
          <a:bodyPr>
            <a:normAutofit lnSpcReduction="10000"/>
          </a:bodyPr>
          <a:lstStyle/>
          <a:p>
            <a:r>
              <a:rPr lang="it-IT" sz="6400" dirty="0">
                <a:solidFill>
                  <a:schemeClr val="tx1">
                    <a:lumMod val="95000"/>
                    <a:alpha val="55000"/>
                  </a:schemeClr>
                </a:solidFill>
              </a:rPr>
              <a:t>Le monarchie  feudali </a:t>
            </a:r>
          </a:p>
          <a:p>
            <a:r>
              <a:rPr lang="it-IT" sz="6400" dirty="0">
                <a:solidFill>
                  <a:schemeClr val="tx1">
                    <a:lumMod val="95000"/>
                    <a:alpha val="55000"/>
                  </a:schemeClr>
                </a:solidFill>
              </a:rPr>
              <a:t>(secoli XI-XII)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54324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 descr="Immagine che contiene dipinto, vestiti, Profeta, mitologia&#10;&#10;Descrizione generata automaticamente">
            <a:extLst>
              <a:ext uri="{FF2B5EF4-FFF2-40B4-BE49-F238E27FC236}">
                <a16:creationId xmlns:a16="http://schemas.microsoft.com/office/drawing/2014/main" id="{B8E6651C-A9AC-BBE2-E274-FD52DB53E3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65" r="29065"/>
          <a:stretch/>
        </p:blipFill>
        <p:spPr>
          <a:xfrm>
            <a:off x="6311900" y="10"/>
            <a:ext cx="58801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921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F7FD81E-5F2B-4B2C-BA41-6AF88494B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255" y="175144"/>
            <a:ext cx="7514538" cy="651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322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82336AF4-4654-42AD-9487-EE0869E1A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168" y="365263"/>
            <a:ext cx="4450121" cy="612747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C2D6B7C-54A7-4ABA-BDB9-EE24F9FA0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02" y="583303"/>
            <a:ext cx="6342463" cy="522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66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23993" y="5949280"/>
            <a:ext cx="4536503" cy="648072"/>
          </a:xfrm>
        </p:spPr>
        <p:txBody>
          <a:bodyPr>
            <a:normAutofit/>
          </a:bodyPr>
          <a:lstStyle/>
          <a:p>
            <a:pPr algn="l"/>
            <a:r>
              <a:rPr lang="it-IT" sz="1600" i="1" dirty="0">
                <a:solidFill>
                  <a:schemeClr val="tx1"/>
                </a:solidFill>
                <a:latin typeface="Arial Rounded MT Bold" pitchFamily="34" charset="0"/>
              </a:rPr>
              <a:t>Incoronazione di Ruggero II</a:t>
            </a:r>
            <a:r>
              <a:rPr lang="it-IT" sz="1600" dirty="0">
                <a:solidFill>
                  <a:schemeClr val="tx1"/>
                </a:solidFill>
                <a:latin typeface="Arial Rounded MT Bold" pitchFamily="34" charset="0"/>
              </a:rPr>
              <a:t>, Duomo di Monreale, mosaici nell’abside (partic.)</a:t>
            </a:r>
          </a:p>
        </p:txBody>
      </p:sp>
      <p:pic>
        <p:nvPicPr>
          <p:cNvPr id="16386" name="Picture 2" descr="http://www.realecasadisvevia.it/kr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74" y="57433"/>
            <a:ext cx="4863588" cy="674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A5E10CA-0417-4676-98FF-3DCBE0D1C0D8}"/>
              </a:ext>
            </a:extLst>
          </p:cNvPr>
          <p:cNvSpPr txBox="1"/>
          <p:nvPr/>
        </p:nvSpPr>
        <p:spPr>
          <a:xfrm>
            <a:off x="6312024" y="1772817"/>
            <a:ext cx="36724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>
                <a:latin typeface="Arial Rounded MT Bold" pitchFamily="34" charset="0"/>
              </a:rPr>
              <a:t>Palermo</a:t>
            </a:r>
            <a:endParaRPr lang="it-IT" sz="2000">
              <a:latin typeface="Arial Rounded MT Bold" pitchFamily="34" charset="0"/>
            </a:endParaRPr>
          </a:p>
          <a:p>
            <a:r>
              <a:rPr lang="it-IT" sz="2000">
                <a:latin typeface="Arial Rounded MT Bold" pitchFamily="34" charset="0"/>
              </a:rPr>
              <a:t>città patrimonio Unesco per </a:t>
            </a:r>
          </a:p>
          <a:p>
            <a:r>
              <a:rPr lang="it-IT" sz="2000">
                <a:latin typeface="Arial Rounded MT Bold" pitchFamily="34" charset="0"/>
              </a:rPr>
              <a:t>«Palermo arabo-normanna»</a:t>
            </a:r>
          </a:p>
          <a:p>
            <a:r>
              <a:rPr lang="it-IT" sz="1600">
                <a:latin typeface="Arial Rounded MT Bold" pitchFamily="34" charset="0"/>
              </a:rPr>
              <a:t>https://arabonormannaunesco.it/</a:t>
            </a:r>
          </a:p>
        </p:txBody>
      </p:sp>
    </p:spTree>
    <p:extLst>
      <p:ext uri="{BB962C8B-B14F-4D97-AF65-F5344CB8AC3E}">
        <p14:creationId xmlns:p14="http://schemas.microsoft.com/office/powerpoint/2010/main" val="3690147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48054" y="900001"/>
            <a:ext cx="11293200" cy="550799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sz="2000" b="1" dirty="0">
                <a:solidFill>
                  <a:schemeClr val="bg2">
                    <a:alpha val="5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Il consolidamento dei regni (XIII sec.)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endParaRPr lang="it-IT" sz="2000" dirty="0">
              <a:solidFill>
                <a:schemeClr val="bg2">
                  <a:alpha val="55000"/>
                </a:schemeClr>
              </a:solidFill>
              <a:latin typeface="Arial Rounded MT Bold" pitchFamily="34" charset="0"/>
            </a:endParaRPr>
          </a:p>
          <a:p>
            <a:pPr>
              <a:lnSpc>
                <a:spcPct val="90000"/>
              </a:lnSpc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La Francia dei re Capetingi: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affermazione territoriale e sviluppo amministrativo;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La Domenica di Bouvines (27 luglio 1214)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Filippo Augusti </a:t>
            </a:r>
            <a:r>
              <a:rPr lang="it-IT" sz="2000" i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re di Francia</a:t>
            </a: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;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politica e religione: i «re taumaturgi», re Luigi IX.</a:t>
            </a:r>
          </a:p>
          <a:p>
            <a:pPr>
              <a:lnSpc>
                <a:spcPct val="90000"/>
              </a:lnSpc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L’Inghilterra dei re Plantageneti: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conflittualità fra il re e i poteri eminenti (chiesa, città e baroni):</a:t>
            </a:r>
          </a:p>
          <a:p>
            <a:pPr marL="1028700" lvl="1" indent="-571500">
              <a:lnSpc>
                <a:spcPct val="90000"/>
              </a:lnSpc>
              <a:buFont typeface="Wingdings" pitchFamily="2" charset="2"/>
              <a:buChar char="§"/>
            </a:pPr>
            <a:r>
              <a:rPr lang="it-IT" i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Magna Charta </a:t>
            </a:r>
            <a:r>
              <a:rPr lang="it-IT" i="1" dirty="0" err="1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libertatum</a:t>
            </a:r>
            <a:r>
              <a:rPr lang="it-IT" i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 </a:t>
            </a:r>
            <a:r>
              <a:rPr lang="it-IT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(1215);</a:t>
            </a:r>
          </a:p>
          <a:p>
            <a:pPr marL="1028700" lvl="1" indent="-571500">
              <a:lnSpc>
                <a:spcPct val="90000"/>
              </a:lnSpc>
              <a:buFont typeface="Wingdings" pitchFamily="2" charset="2"/>
              <a:buChar char="§"/>
            </a:pPr>
            <a:r>
              <a:rPr lang="it-IT" i="1" dirty="0" err="1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Provision</a:t>
            </a:r>
            <a:r>
              <a:rPr lang="it-IT" i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 of Oxford </a:t>
            </a:r>
            <a:r>
              <a:rPr lang="it-IT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(1258)</a:t>
            </a:r>
          </a:p>
          <a:p>
            <a:pPr>
              <a:lnSpc>
                <a:spcPct val="90000"/>
              </a:lnSpc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 particolarismi della penisola iberica: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 successi militari nella lotta contro i musulmani;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il regno di Castiglia e la nobiltà cavalleresca;</a:t>
            </a:r>
          </a:p>
          <a:p>
            <a:pPr marL="571500" indent="-571500">
              <a:lnSpc>
                <a:spcPct val="90000"/>
              </a:lnSpc>
              <a:buFont typeface="Wingdings" pitchFamily="2" charset="2"/>
              <a:buChar char="ü"/>
            </a:pPr>
            <a:r>
              <a:rPr lang="it-IT" sz="2000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La Corona di Aragona e la vocazione mediterranea.</a:t>
            </a:r>
          </a:p>
          <a:p>
            <a:pPr>
              <a:lnSpc>
                <a:spcPct val="90000"/>
              </a:lnSpc>
            </a:pPr>
            <a:endParaRPr lang="it-IT" sz="1600" dirty="0">
              <a:latin typeface="Arial Rounded MT Bold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0563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03512" y="6269019"/>
            <a:ext cx="8568952" cy="576064"/>
          </a:xfrm>
        </p:spPr>
        <p:txBody>
          <a:bodyPr>
            <a:normAutofit/>
          </a:bodyPr>
          <a:lstStyle/>
          <a:p>
            <a:r>
              <a:rPr lang="en-US" sz="2200" i="1" dirty="0">
                <a:solidFill>
                  <a:schemeClr val="tx2"/>
                </a:solidFill>
                <a:latin typeface="Arial Rounded MT Bold" pitchFamily="34" charset="0"/>
              </a:rPr>
              <a:t>Magna Charta </a:t>
            </a:r>
            <a:r>
              <a:rPr lang="en-US" sz="2200" dirty="0">
                <a:solidFill>
                  <a:schemeClr val="tx2"/>
                </a:solidFill>
                <a:latin typeface="Arial Rounded MT Bold" pitchFamily="34" charset="0"/>
              </a:rPr>
              <a:t>(British Library Cotton MS Augustus II.106)</a:t>
            </a:r>
            <a:endParaRPr lang="it-IT" sz="22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6146" name="Picture 2" descr="http://upload.wikimedia.org/wikipedia/commons/thumb/e/ee/Magna_Carta_%28British_Library_Cotton_MS_Augustus_II.106%29.jpg/1280px-Magna_Carta_%28British_Library_Cotton_MS_Augustus_II.106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100" y="244855"/>
            <a:ext cx="9039776" cy="602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721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74754" y="224852"/>
            <a:ext cx="10041726" cy="6372500"/>
          </a:xfrm>
        </p:spPr>
        <p:txBody>
          <a:bodyPr>
            <a:normAutofit fontScale="25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La </a:t>
            </a:r>
            <a:r>
              <a:rPr lang="en-US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Magna </a:t>
            </a:r>
            <a:r>
              <a:rPr lang="en-US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charta</a:t>
            </a:r>
            <a:r>
              <a:rPr lang="en-US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  <a:r>
              <a:rPr lang="en-US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(1215)</a:t>
            </a:r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endParaRPr lang="it-IT" sz="88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r>
              <a:rPr lang="it-IT" sz="8800" dirty="0">
                <a:solidFill>
                  <a:schemeClr val="tx2"/>
                </a:solidFill>
                <a:latin typeface="Arial Rounded MT Bold" pitchFamily="34" charset="0"/>
              </a:rPr>
              <a:t>Giovanni, per grazia di Dio, re d'Inghilterra, signore d'Irlanda, duca di Normandia e di Aquitania e conte di Angiò, agli arcivescovi, abati, conti, baroni, funzionari della foresta, sceriffi, giudici, intendenti, servitori ed a tutti i balivi e fedeli sudditi, salute[…]</a:t>
            </a:r>
          </a:p>
          <a:p>
            <a:pPr algn="l"/>
            <a:r>
              <a:rPr lang="it-IT" sz="8800" dirty="0">
                <a:solidFill>
                  <a:schemeClr val="tx2"/>
                </a:solidFill>
                <a:latin typeface="Arial Rounded MT Bold" pitchFamily="34" charset="0"/>
              </a:rPr>
              <a:t>Sappiate che noi, per timore di Dio e per la salvezza dell'anima nostra e di quella di tutti i nostri predecessori ed eredi, per l'onore di Dio ed il prestigio della santa Chiesa, e per la riforma del regno nostro, su consiglio dei nostri venerabili padri, Stefano arcivescovo di Canterbury, primate di tutta l'Inghilterra e cardinale della santa romana Chiesa [...] ed altri nostri fedeli sudditi: (1) In primo luogo abbiamo concesso a Dio ed abbiamo confermato con questa nostra carta, per noi ed i nostri eredi in perpetuo, che la Chiesa inglese sia libera, ed abbia i suoi diritti integri e le sue libertà intatte [...] Abbiamo anche concesso a tutti gli uomini liberi e consenzienti del nostro regno, per noi ed i nostri eredi di sempre, tutte le libertà sottoscritte, che essi ed i loro eredi ricevano e conservino, da noi e dai nostri eredi.</a:t>
            </a:r>
          </a:p>
        </p:txBody>
      </p:sp>
    </p:spTree>
    <p:extLst>
      <p:ext uri="{BB962C8B-B14F-4D97-AF65-F5344CB8AC3E}">
        <p14:creationId xmlns:p14="http://schemas.microsoft.com/office/powerpoint/2010/main" val="4233249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25652" y="5439890"/>
            <a:ext cx="5037618" cy="796018"/>
          </a:xfrm>
        </p:spPr>
        <p:txBody>
          <a:bodyPr>
            <a:normAutofit/>
          </a:bodyPr>
          <a:lstStyle/>
          <a:p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L’Impero angioino (metà XII sec.)</a:t>
            </a:r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885DBE1-D7C6-8431-FF57-BEDDB1205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47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30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thumb/0/01/Conquiste_territoriali_Filippo_Augusto.png/510px-Conquiste_territoriali_Filippo_August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840" y="88529"/>
            <a:ext cx="8919578" cy="6680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826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BC95D3F-C52F-4F07-95D4-836E1078E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079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0795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A7A2CB09-2250-137E-6383-E92D1A07A0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58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07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249673" y="5439890"/>
            <a:ext cx="5413597" cy="796018"/>
          </a:xfrm>
        </p:spPr>
        <p:txBody>
          <a:bodyPr>
            <a:normAutofit/>
          </a:bodyPr>
          <a:lstStyle/>
          <a:p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Il Sacro Romano Impero (XII-XIII secolo )</a:t>
            </a:r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15362" name="Picture 2" descr="http://images.treccani.it/enc/media/share/images/orig/system/galleries/NPT/VOL_8/IMMAGINI/Sacro_Romano_Impe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63" y="216230"/>
            <a:ext cx="5413597" cy="649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572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CE1EE427-272C-4A2C-8347-6026FF101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4" y="900001"/>
            <a:ext cx="11293200" cy="5049949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1</a:t>
            </a:r>
            <a:r>
              <a:rPr lang="it-IT" b="1" dirty="0">
                <a:solidFill>
                  <a:schemeClr val="bg2">
                    <a:alpha val="5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.  la costruzione delle monarchie «feudali» (XI-XII secolo)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ü"/>
            </a:pPr>
            <a:endParaRPr lang="it-IT" b="1" dirty="0">
              <a:solidFill>
                <a:schemeClr val="bg2">
                  <a:alpha val="55000"/>
                </a:schemeClr>
              </a:solidFill>
              <a:latin typeface="Arial Rounded MT Bold" pitchFamily="34" charset="0"/>
            </a:endParaRP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q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uso politico dei rapporti feudali; 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q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rilevanza del demanio regio;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q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sacralizzazione della figura del re;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q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diffusione delle pratiche amministrative.</a:t>
            </a:r>
          </a:p>
          <a:p>
            <a:pPr>
              <a:lnSpc>
                <a:spcPct val="110000"/>
              </a:lnSpc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Gli esiti in Europa: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ü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Francia capetingia;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ü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Inghilterra normanna e dei Plantageneti; </a:t>
            </a:r>
          </a:p>
          <a:p>
            <a:pPr marL="571500" indent="-571500">
              <a:lnSpc>
                <a:spcPct val="110000"/>
              </a:lnSpc>
              <a:buFont typeface="Wingdings" pitchFamily="2" charset="2"/>
              <a:buChar char="ü"/>
            </a:pPr>
            <a:r>
              <a:rPr lang="it-IT" b="1" dirty="0">
                <a:solidFill>
                  <a:schemeClr val="bg2">
                    <a:alpha val="55000"/>
                  </a:schemeClr>
                </a:solidFill>
                <a:latin typeface="Arial Rounded MT Bold" pitchFamily="34" charset="0"/>
              </a:rPr>
              <a:t>i maggiori regni iberici: Castiglia e Aragona. </a:t>
            </a:r>
          </a:p>
          <a:p>
            <a:pPr>
              <a:lnSpc>
                <a:spcPct val="110000"/>
              </a:lnSpc>
            </a:pPr>
            <a:endParaRPr lang="it-IT" sz="1600" dirty="0">
              <a:latin typeface="Arial Rounded MT Bold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66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25652" y="5439890"/>
            <a:ext cx="5037618" cy="796018"/>
          </a:xfrm>
        </p:spPr>
        <p:txBody>
          <a:bodyPr>
            <a:normAutofit/>
          </a:bodyPr>
          <a:lstStyle/>
          <a:p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La Francia all’epoca di Ugo Capeto (fine X </a:t>
            </a:r>
            <a:r>
              <a:rPr lang="it-IT" sz="2100">
                <a:solidFill>
                  <a:schemeClr val="tx2"/>
                </a:solidFill>
                <a:latin typeface="Arial Rounded MT Bold" pitchFamily="34" charset="0"/>
              </a:rPr>
              <a:t>sec.)</a:t>
            </a:r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046C44-0D3D-D1D1-63E8-8A74A707B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30" y="462508"/>
            <a:ext cx="5773399" cy="577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30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752185" y="4434721"/>
            <a:ext cx="3978671" cy="1368152"/>
          </a:xfrm>
        </p:spPr>
        <p:txBody>
          <a:bodyPr>
            <a:normAutofit/>
          </a:bodyPr>
          <a:lstStyle/>
          <a:p>
            <a:pPr algn="l"/>
            <a:r>
              <a:rPr lang="it-IT" sz="1600" i="1" dirty="0">
                <a:solidFill>
                  <a:schemeClr val="tx2"/>
                </a:solidFill>
                <a:latin typeface="Arial Rounded MT Bold" pitchFamily="34" charset="0"/>
              </a:rPr>
              <a:t>L’Arazzo di </a:t>
            </a:r>
            <a:r>
              <a:rPr lang="it-IT" sz="1600" i="1" dirty="0" err="1">
                <a:solidFill>
                  <a:schemeClr val="tx2"/>
                </a:solidFill>
                <a:latin typeface="Arial Rounded MT Bold" pitchFamily="34" charset="0"/>
              </a:rPr>
              <a:t>Bayeux</a:t>
            </a:r>
            <a:r>
              <a:rPr lang="it-IT" sz="1600" i="1" dirty="0">
                <a:solidFill>
                  <a:schemeClr val="tx2"/>
                </a:solidFill>
                <a:latin typeface="Arial Rounded MT Bold" pitchFamily="34" charset="0"/>
              </a:rPr>
              <a:t> </a:t>
            </a:r>
            <a:r>
              <a:rPr lang="it-IT" sz="1600" dirty="0">
                <a:solidFill>
                  <a:schemeClr val="tx2"/>
                </a:solidFill>
                <a:latin typeface="Arial Rounded MT Bold" pitchFamily="34" charset="0"/>
              </a:rPr>
              <a:t>(</a:t>
            </a:r>
            <a:r>
              <a:rPr lang="it-IT" sz="1600" dirty="0" err="1">
                <a:solidFill>
                  <a:schemeClr val="tx2"/>
                </a:solidFill>
                <a:latin typeface="Arial Rounded MT Bold" pitchFamily="34" charset="0"/>
              </a:rPr>
              <a:t>partic</a:t>
            </a:r>
            <a:r>
              <a:rPr lang="it-IT" sz="1600" dirty="0">
                <a:solidFill>
                  <a:schemeClr val="tx2"/>
                </a:solidFill>
                <a:latin typeface="Arial Rounded MT Bold" pitchFamily="34" charset="0"/>
              </a:rPr>
              <a:t>.)</a:t>
            </a:r>
          </a:p>
          <a:p>
            <a:pPr algn="l"/>
            <a:r>
              <a:rPr lang="it-IT" sz="1600" dirty="0">
                <a:solidFill>
                  <a:schemeClr val="tx2"/>
                </a:solidFill>
                <a:latin typeface="Arial Rounded MT Bold" pitchFamily="34" charset="0"/>
              </a:rPr>
              <a:t>http://www.youtube.com/watch?v=TEP4vT9yxRI</a:t>
            </a:r>
          </a:p>
        </p:txBody>
      </p:sp>
      <p:pic>
        <p:nvPicPr>
          <p:cNvPr id="14338" name="Picture 2" descr="http://upload.wikimedia.org/wikipedia/commons/thumb/b/bb/Bayeux_Tapestry_scene57_Harold_death.jpg/1024px-Bayeux_Tapestry_scene57_Harold_dea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5" y="260648"/>
            <a:ext cx="3978671" cy="369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EB890CFC-C3AA-10E1-FF2D-A8841F685C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0648"/>
            <a:ext cx="7588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645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249673" y="5439890"/>
            <a:ext cx="5413597" cy="796018"/>
          </a:xfrm>
        </p:spPr>
        <p:txBody>
          <a:bodyPr>
            <a:normAutofit/>
          </a:bodyPr>
          <a:lstStyle/>
          <a:p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L’Inghilterra all’epoca di Guglielmo il Conquistatore (fine XI sec.)</a:t>
            </a:r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C83D1990-74EC-3722-1616-53690CA27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4" y="0"/>
            <a:ext cx="5683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418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64105" y="764498"/>
            <a:ext cx="9054059" cy="2172702"/>
          </a:xfrm>
        </p:spPr>
        <p:txBody>
          <a:bodyPr>
            <a:normAutofit fontScale="40000" lnSpcReduction="20000"/>
          </a:bodyPr>
          <a:lstStyle/>
          <a:p>
            <a:r>
              <a:rPr lang="it-IT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Il </a:t>
            </a:r>
            <a:r>
              <a:rPr lang="en-US" sz="12800" b="1" i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Domesday</a:t>
            </a:r>
            <a:r>
              <a:rPr lang="en-US" sz="12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Book </a:t>
            </a:r>
            <a:r>
              <a:rPr lang="en-US" sz="1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(1086)</a:t>
            </a:r>
            <a:endParaRPr lang="it-IT" sz="72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endParaRPr lang="it-IT" sz="8800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r>
              <a:rPr lang="it-IT" sz="8800" i="1" dirty="0">
                <a:solidFill>
                  <a:schemeClr val="tx2"/>
                </a:solidFill>
                <a:latin typeface="Arial Rounded MT Bold" pitchFamily="34" charset="0"/>
                <a:hlinkClick r:id="rId2"/>
              </a:rPr>
              <a:t> </a:t>
            </a:r>
            <a:r>
              <a:rPr lang="it-IT" sz="7000" i="1" dirty="0">
                <a:solidFill>
                  <a:schemeClr val="tx2"/>
                </a:solidFill>
                <a:latin typeface="Arial Rounded MT Bold" pitchFamily="34" charset="0"/>
                <a:hlinkClick r:id="rId2"/>
              </a:rPr>
              <a:t>http://www.nationalarchives.gov.uk/domesday/</a:t>
            </a:r>
            <a:endParaRPr lang="it-IT" sz="7000" i="1" dirty="0">
              <a:solidFill>
                <a:schemeClr val="tx2"/>
              </a:solidFill>
              <a:latin typeface="Arial Rounded MT Bold" pitchFamily="34" charset="0"/>
            </a:endParaRPr>
          </a:p>
          <a:p>
            <a:pPr algn="l"/>
            <a:endParaRPr lang="it-IT" sz="88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2050" name="Picture 2" descr="Great Domesday; Catalogue reference: E 31/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698" y="2937200"/>
            <a:ext cx="7910734" cy="378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110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441873" y="5439890"/>
            <a:ext cx="2750127" cy="1418110"/>
          </a:xfrm>
        </p:spPr>
        <p:txBody>
          <a:bodyPr>
            <a:normAutofit/>
          </a:bodyPr>
          <a:lstStyle/>
          <a:p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La </a:t>
            </a:r>
            <a:r>
              <a:rPr lang="it-IT" sz="2100" dirty="0" err="1">
                <a:solidFill>
                  <a:schemeClr val="tx2"/>
                </a:solidFill>
                <a:latin typeface="Arial Rounded MT Bold" pitchFamily="34" charset="0"/>
              </a:rPr>
              <a:t>Reconquista</a:t>
            </a:r>
            <a:r>
              <a:rPr lang="it-IT" sz="2100" dirty="0">
                <a:solidFill>
                  <a:schemeClr val="tx2"/>
                </a:solidFill>
                <a:latin typeface="Arial Rounded MT Bold" pitchFamily="34" charset="0"/>
              </a:rPr>
              <a:t> nella penisola iberica</a:t>
            </a:r>
            <a:endParaRPr lang="it-IT" sz="1700" dirty="0">
              <a:solidFill>
                <a:schemeClr val="tx2"/>
              </a:solidFill>
              <a:latin typeface="Arial Rounded MT Bold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8DC9CD2-2DAD-93AD-C225-E87801072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441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26692"/>
      </p:ext>
    </p:extLst>
  </p:cSld>
  <p:clrMapOvr>
    <a:masterClrMapping/>
  </p:clrMapOvr>
</p:sld>
</file>

<file path=ppt/theme/theme1.xml><?xml version="1.0" encoding="utf-8"?>
<a:theme xmlns:a="http://schemas.openxmlformats.org/drawingml/2006/main" name="ThinLineVTI">
  <a:themeElements>
    <a:clrScheme name="ThinLines Color Scheme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BAC8"/>
      </a:accent1>
      <a:accent2>
        <a:srgbClr val="794DFF"/>
      </a:accent2>
      <a:accent3>
        <a:srgbClr val="00D17D"/>
      </a:accent3>
      <a:accent4>
        <a:srgbClr val="404040"/>
      </a:accent4>
      <a:accent5>
        <a:srgbClr val="FE5D21"/>
      </a:accent5>
      <a:accent6>
        <a:srgbClr val="B3B3B3"/>
      </a:accent6>
      <a:hlink>
        <a:srgbClr val="3E8FF1"/>
      </a:hlink>
      <a:folHlink>
        <a:srgbClr val="939393"/>
      </a:folHlink>
    </a:clrScheme>
    <a:fontScheme name="Custom 3">
      <a:majorFont>
        <a:latin typeface="Source Sans Pro Light"/>
        <a:ea typeface=""/>
        <a:cs typeface=""/>
      </a:majorFont>
      <a:minorFont>
        <a:latin typeface="Source Sans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inLineVTI" id="{DA2A884B-D36C-4F63-9FE8-3C89F2B99A40}" vid="{62C1F77B-42AE-47B9-869B-5CE48C8ED8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524</Words>
  <Application>Microsoft Office PowerPoint</Application>
  <PresentationFormat>Widescreen</PresentationFormat>
  <Paragraphs>47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5" baseType="lpstr">
      <vt:lpstr>Arial</vt:lpstr>
      <vt:lpstr>Arial Rounded MT Bold</vt:lpstr>
      <vt:lpstr>Calibri Light</vt:lpstr>
      <vt:lpstr>Georgia</vt:lpstr>
      <vt:lpstr>Source Sans Pro</vt:lpstr>
      <vt:lpstr>Source Sans Pro Light</vt:lpstr>
      <vt:lpstr>Wingdings</vt:lpstr>
      <vt:lpstr>ThinLineVTI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Pirani</dc:creator>
  <cp:lastModifiedBy>Francesco Pirani</cp:lastModifiedBy>
  <cp:revision>14</cp:revision>
  <dcterms:created xsi:type="dcterms:W3CDTF">2023-10-20T10:45:11Z</dcterms:created>
  <dcterms:modified xsi:type="dcterms:W3CDTF">2023-10-25T08:52:23Z</dcterms:modified>
</cp:coreProperties>
</file>