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5" r:id="rId4"/>
    <p:sldId id="370" r:id="rId5"/>
    <p:sldId id="335" r:id="rId6"/>
    <p:sldId id="336" r:id="rId7"/>
    <p:sldId id="369" r:id="rId8"/>
    <p:sldId id="368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2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F52A48-CD28-5D3D-7895-B1F2C9551D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F481F42-B6BD-3958-119E-D336F2FB99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C2C84F-9D6C-5BF3-6F00-D9787E82F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C88FBD-D224-6CB3-04BA-3EAEBBEA6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46AEA0-9338-3752-D7F7-6E178EA29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29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042B7D-7191-49D5-9A2A-21821FEEB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48CE4C-320F-8AC2-DB58-ADB57CA6B3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97D25F-1C47-7446-6694-6683E306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781466-DBD4-E1F0-EB9B-412DECEC4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CA30C0-515B-2287-913F-8BBBECD05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940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A188C88-7F56-A1BC-55E0-1A537977E0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B80FC93-3C17-9485-8C5E-C396724A81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BC0BC8-A5F1-5932-6389-391B03C3D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768987-C92E-9A04-F408-A57740C78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EDC22F6-FEE4-138C-204D-9C36FAB7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063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2189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0599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2368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495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733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5722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52865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7181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AA8114-1081-60E4-BB2A-9BC02D745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3BE699-8F49-CD6C-90E9-671AD1B5A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58BAE7-6FEC-67D9-39B9-7F9102E0F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5497B3-3663-8417-291B-42E9EFEDC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3DEE13-F93C-9279-BCB9-C5C968CA7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7829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8682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835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2673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103632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E42A2-5CA9-4F1E-BFE1-87259D680D1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72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505C7D-3C34-A232-363B-69AC16266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319C58-6CE3-E003-210A-A52983176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3EEAA9-E984-801D-7B59-C4FDEF4D2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E5DF02-6A77-333F-9F6D-0D5FA64B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B056C1-7E2C-7417-2D38-99701C323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11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DDDE69-FB86-141B-BD09-F946A620A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BA9994-D5C2-FCBC-5C7D-7500772824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1201E46-4BD9-80C9-B3AD-3BCD75C78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2CFA8B-E102-2A22-26CE-50C05F9FD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07BF269-9303-7867-6F8F-36212F636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7BEA974-AFC8-014B-C861-90C28B3F5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44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9F7943-88B3-A9E1-09C9-A54DAFE08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9FF7E64-A6D5-C5A5-3658-39834F74F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CED1B89-987E-E798-21E2-710073FDA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671DA8E-17BB-BE13-9D3C-79003A03D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6A00DCB-5508-9283-6F1E-D325927587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7F7FAE1-FEF3-369C-A951-6204148B1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CE05BF2-9512-02FF-EDA0-53183DC76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F9226B1-E39D-B97E-43AC-7C38B7F5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90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2B577-6B45-7684-EAEB-D94CB8541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A702943-B08B-8194-E3A0-1FE29FBFC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D18254B-F556-6453-D6DA-80A8EF92D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FCE30FD-3F2E-ABD9-196A-6FD45C4AA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46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CDD4F66-35C0-A6C1-DC8F-06FA5E80A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4E52357-F586-172F-2F25-5C8FD3F43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1FE3D2D-EA36-C3BB-275D-3427DEFB5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527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7EA6D-5E2C-9358-8215-9D939BEC0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8086B1-5FB7-678A-446C-D49B4DE18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E1357C8-A2A3-F10F-F503-1A757D5E8A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FB5B90E-3329-00C0-3B4E-416966BD8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723236-0323-DB9A-4DB5-2A8824C38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81B535-958A-2583-1FA1-1507F190E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9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93482F-CD89-1745-7A0D-5839C34DE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68DBAA6-4626-9E6F-740B-3031262DD4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562758-394E-91CC-5F2C-800034E4E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3952C1D-879A-BDD2-5833-B60708F4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468E7E9-CCC1-A9F4-6443-374D2E1B1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CCC392-0E41-B8FC-9BAC-34603AAF4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58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41B7BD4-18CF-C124-0024-5BB4A1CF1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605FD9-5553-93A6-2087-ACBA571A3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82DB40-1D60-5B4C-910F-28AE9AD8E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76D4A-3EBA-4728-B78A-2E5072110D5D}" type="datetimeFigureOut">
              <a:rPr lang="it-IT" smtClean="0"/>
              <a:t>10/10/2023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03C111-E5D7-BCDF-D2AB-3F5BC38CCD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DEDC49-4FE2-BC55-9DCF-FF44B7A20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2F3A2-C99A-42D5-BBF8-3ACF41F216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376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330154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15463A-5113-2D79-F4D5-B3BBDB6A3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5728"/>
          <a:stretch/>
        </p:blipFill>
        <p:spPr>
          <a:xfrm>
            <a:off x="3" y="10"/>
            <a:ext cx="12191997" cy="6857988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81377" y="1386250"/>
            <a:ext cx="4598786" cy="411340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9573" y="1494845"/>
            <a:ext cx="4354593" cy="386112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987224" y="1122042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E4EF131-4AFC-3AEB-94A2-103B4062E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6511" y="1872171"/>
            <a:ext cx="3555692" cy="2042712"/>
          </a:xfrm>
        </p:spPr>
        <p:txBody>
          <a:bodyPr anchor="b">
            <a:normAutofit/>
          </a:bodyPr>
          <a:lstStyle/>
          <a:p>
            <a:r>
              <a:rPr lang="it-IT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Il ciclo demografico e le città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6536C0D-2219-44F1-94EC-B9A56501D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6303" y="1122043"/>
            <a:ext cx="4908132" cy="4613915"/>
            <a:chOff x="6516303" y="1122043"/>
            <a:chExt cx="4908132" cy="4613915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DF0CCBF-D7FD-451C-92EB-84C362B69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10901" y="1264257"/>
              <a:ext cx="4534335" cy="423539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B1B8EEB-4E8B-43EC-AB8F-F7E2CD9682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300000">
              <a:off x="6516303" y="1122043"/>
              <a:ext cx="4908132" cy="461391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735E121B-5C52-71B3-6143-FE0EF45CA5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678"/>
          <a:stretch/>
        </p:blipFill>
        <p:spPr>
          <a:xfrm>
            <a:off x="6882275" y="1386254"/>
            <a:ext cx="4228348" cy="3969721"/>
          </a:xfrm>
          <a:custGeom>
            <a:avLst/>
            <a:gdLst/>
            <a:ahLst/>
            <a:cxnLst/>
            <a:rect l="l" t="t" r="r" b="b"/>
            <a:pathLst>
              <a:path w="3952684" h="3588642">
                <a:moveTo>
                  <a:pt x="2262021" y="0"/>
                </a:moveTo>
                <a:cubicBezTo>
                  <a:pt x="2521915" y="0"/>
                  <a:pt x="2761111" y="48268"/>
                  <a:pt x="2973080" y="143330"/>
                </a:cubicBezTo>
                <a:cubicBezTo>
                  <a:pt x="3171733" y="232491"/>
                  <a:pt x="3346211" y="362626"/>
                  <a:pt x="3491678" y="530048"/>
                </a:cubicBezTo>
                <a:cubicBezTo>
                  <a:pt x="3788979" y="872350"/>
                  <a:pt x="3952684" y="1358801"/>
                  <a:pt x="3952684" y="1899831"/>
                </a:cubicBezTo>
                <a:cubicBezTo>
                  <a:pt x="3952684" y="2115686"/>
                  <a:pt x="3889322" y="2288927"/>
                  <a:pt x="3747331" y="2461593"/>
                </a:cubicBezTo>
                <a:cubicBezTo>
                  <a:pt x="3598809" y="2642210"/>
                  <a:pt x="3375643" y="2808567"/>
                  <a:pt x="3139331" y="2984675"/>
                </a:cubicBezTo>
                <a:cubicBezTo>
                  <a:pt x="3095732" y="3017128"/>
                  <a:pt x="3050692" y="3050728"/>
                  <a:pt x="3005652" y="3084736"/>
                </a:cubicBezTo>
                <a:cubicBezTo>
                  <a:pt x="2602495" y="3389096"/>
                  <a:pt x="2308249" y="3588642"/>
                  <a:pt x="1907213" y="3588642"/>
                </a:cubicBezTo>
                <a:cubicBezTo>
                  <a:pt x="1296158" y="3588642"/>
                  <a:pt x="863400" y="3343695"/>
                  <a:pt x="460242" y="2769559"/>
                </a:cubicBezTo>
                <a:cubicBezTo>
                  <a:pt x="407483" y="2694411"/>
                  <a:pt x="355911" y="2626066"/>
                  <a:pt x="306036" y="2560014"/>
                </a:cubicBezTo>
                <a:cubicBezTo>
                  <a:pt x="99326" y="2286139"/>
                  <a:pt x="0" y="2143712"/>
                  <a:pt x="0" y="1899831"/>
                </a:cubicBezTo>
                <a:cubicBezTo>
                  <a:pt x="0" y="1657671"/>
                  <a:pt x="62259" y="1418460"/>
                  <a:pt x="184911" y="1188839"/>
                </a:cubicBezTo>
                <a:cubicBezTo>
                  <a:pt x="304934" y="964216"/>
                  <a:pt x="476527" y="758606"/>
                  <a:pt x="694859" y="577907"/>
                </a:cubicBezTo>
                <a:cubicBezTo>
                  <a:pt x="909458" y="400240"/>
                  <a:pt x="1164345" y="253716"/>
                  <a:pt x="1432127" y="154228"/>
                </a:cubicBezTo>
                <a:cubicBezTo>
                  <a:pt x="1707119" y="51875"/>
                  <a:pt x="1986436" y="0"/>
                  <a:pt x="226202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5971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03512" y="260649"/>
            <a:ext cx="8784976" cy="1368152"/>
          </a:xfrm>
        </p:spPr>
        <p:txBody>
          <a:bodyPr>
            <a:normAutofit/>
          </a:bodyPr>
          <a:lstStyle/>
          <a:p>
            <a:pPr algn="ctr"/>
            <a:r>
              <a:rPr lang="it-IT" sz="3600" b="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  <a:t>II.2 </a:t>
            </a:r>
            <a:r>
              <a:rPr lang="it-IT" sz="36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  <a:t>Una scansione periodizzante:</a:t>
            </a:r>
            <a:br>
              <a:rPr lang="it-IT" sz="36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</a:br>
            <a:r>
              <a:rPr lang="it-IT" sz="36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  <a:t>il ciclo demografico in Europa</a:t>
            </a:r>
            <a:endParaRPr lang="en-US" sz="3600" dirty="0">
              <a:solidFill>
                <a:schemeClr val="accent3">
                  <a:lumMod val="40000"/>
                  <a:lumOff val="60000"/>
                </a:schemeClr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1700808"/>
            <a:ext cx="9108504" cy="1368152"/>
          </a:xfrm>
        </p:spPr>
        <p:txBody>
          <a:bodyPr>
            <a:normAutofit fontScale="85000" lnSpcReduction="10000"/>
          </a:bodyPr>
          <a:lstStyle/>
          <a:p>
            <a:endParaRPr lang="it-IT" dirty="0"/>
          </a:p>
          <a:p>
            <a:pPr algn="l"/>
            <a:r>
              <a:rPr lang="it-IT" b="1" dirty="0"/>
              <a:t>Secoli</a:t>
            </a:r>
          </a:p>
          <a:p>
            <a:pPr algn="l"/>
            <a:r>
              <a:rPr lang="it-IT" dirty="0"/>
              <a:t>V       VI      VII      VIII      IX        X        XI        XII       XIII      XIV     XV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526" y="4585914"/>
            <a:ext cx="8331899" cy="114444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4" name="Pentagono 3"/>
          <p:cNvSpPr/>
          <p:nvPr/>
        </p:nvSpPr>
        <p:spPr>
          <a:xfrm>
            <a:off x="1524000" y="3429000"/>
            <a:ext cx="8964488" cy="86409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onstantia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2852937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2813910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855785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2828384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2808929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2780928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2852937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2835793"/>
            <a:ext cx="127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2846058"/>
            <a:ext cx="127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1919537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white"/>
              </a:solidFill>
              <a:latin typeface="Constantia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2855785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1599374" y="4750986"/>
            <a:ext cx="2264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F6FC6">
                    <a:lumMod val="75000"/>
                  </a:srgbClr>
                </a:solidFill>
                <a:latin typeface="Constantia"/>
              </a:rPr>
              <a:t>RECESSIONE</a:t>
            </a:r>
            <a:endParaRPr lang="en-US" sz="2400" b="1" dirty="0">
              <a:solidFill>
                <a:srgbClr val="0F6FC6">
                  <a:lumMod val="75000"/>
                </a:srgbClr>
              </a:solidFill>
              <a:latin typeface="Constantia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3863752" y="4750986"/>
            <a:ext cx="2382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F6FC6">
                    <a:lumMod val="75000"/>
                  </a:srgbClr>
                </a:solidFill>
                <a:latin typeface="Constantia"/>
              </a:rPr>
              <a:t>STAGNAZIONE</a:t>
            </a:r>
            <a:endParaRPr lang="en-US" sz="2400" b="1" dirty="0">
              <a:solidFill>
                <a:srgbClr val="0F6FC6">
                  <a:lumMod val="75000"/>
                </a:srgbClr>
              </a:solidFill>
              <a:latin typeface="Constantia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6312024" y="4750986"/>
            <a:ext cx="2219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F6FC6">
                    <a:lumMod val="75000"/>
                  </a:srgbClr>
                </a:solidFill>
                <a:latin typeface="Constantia"/>
              </a:rPr>
              <a:t>ESPANSIONE</a:t>
            </a:r>
            <a:endParaRPr lang="en-US" sz="2400" b="1" dirty="0">
              <a:solidFill>
                <a:srgbClr val="0F6FC6">
                  <a:lumMod val="75000"/>
                </a:srgbClr>
              </a:solidFill>
              <a:latin typeface="Constantia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8832304" y="475346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F6FC6">
                    <a:lumMod val="75000"/>
                  </a:srgbClr>
                </a:solidFill>
                <a:latin typeface="Constantia"/>
              </a:rPr>
              <a:t>CRISI</a:t>
            </a:r>
            <a:endParaRPr lang="en-US" sz="2400" b="1" dirty="0">
              <a:solidFill>
                <a:srgbClr val="0F6FC6">
                  <a:lumMod val="75000"/>
                </a:srgbClr>
              </a:solidFill>
              <a:latin typeface="Constantia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1599374" y="5877272"/>
            <a:ext cx="8228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>
                <a:solidFill>
                  <a:prstClr val="white"/>
                </a:solidFill>
                <a:latin typeface="Constantia"/>
              </a:rPr>
              <a:t>Trend</a:t>
            </a:r>
            <a:r>
              <a:rPr lang="it-IT" dirty="0">
                <a:solidFill>
                  <a:prstClr val="white"/>
                </a:solidFill>
                <a:latin typeface="Constantia"/>
              </a:rPr>
              <a:t>:   </a:t>
            </a:r>
            <a:r>
              <a:rPr lang="it-IT" sz="4000" dirty="0">
                <a:solidFill>
                  <a:prstClr val="white"/>
                </a:solidFill>
                <a:latin typeface="Constantia"/>
              </a:rPr>
              <a:t>-                 =               +                - </a:t>
            </a:r>
            <a:endParaRPr lang="en-US" sz="4000" dirty="0">
              <a:solidFill>
                <a:prstClr val="white"/>
              </a:solidFill>
              <a:latin typeface="Constantia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932" y="2808928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828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FB8DF10-DF15-4C3D-E3CE-58DDC067E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190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03512" y="1052736"/>
            <a:ext cx="8712968" cy="5544616"/>
          </a:xfrm>
        </p:spPr>
        <p:txBody>
          <a:bodyPr>
            <a:normAutofit fontScale="55000" lnSpcReduction="20000"/>
          </a:bodyPr>
          <a:lstStyle/>
          <a:p>
            <a:r>
              <a:rPr lang="it-IT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Dopo il Mille: l’espansione agraria</a:t>
            </a:r>
            <a:endParaRPr lang="it-IT" sz="5800" b="1" dirty="0"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l"/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Fattori tecnologici e sfruttamento di fonti energetiche:</a:t>
            </a:r>
          </a:p>
          <a:p>
            <a:pPr algn="l"/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giogo frontale dei buoi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collare del cavallo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aratro in metallo con versoio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rotazione triennale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mulini ad acqua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Ampliamento degli spazi coltivati: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dissodamenti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bonifiche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Colonizzazione: «</a:t>
            </a:r>
            <a:r>
              <a:rPr lang="it-IT" sz="4000" dirty="0" err="1">
                <a:solidFill>
                  <a:schemeClr val="tx2"/>
                </a:solidFill>
                <a:latin typeface="Arial Rounded MT Bold" pitchFamily="34" charset="0"/>
              </a:rPr>
              <a:t>villenuove</a:t>
            </a:r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</a:rPr>
              <a:t>» e «borghi franchi» </a:t>
            </a:r>
          </a:p>
          <a:p>
            <a:pPr algn="l"/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9218" name="Picture 2" descr="C:\Users\Francesco\Desktop\univ\didattica\immagini\arat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2924945"/>
            <a:ext cx="3268340" cy="171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407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8" name="Rectangle 205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Francesco\Desktop\Lezioni a.a 2014-2015\2011-12\secoli centrali\feudalesimo poteri locali\6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9" b="3684"/>
          <a:stretch/>
        </p:blipFill>
        <p:spPr bwMode="auto">
          <a:xfrm>
            <a:off x="-3048" y="24709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218951" y="5136345"/>
            <a:ext cx="2807734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</a:rPr>
              <a:t>Il lavoro nelle campagne </a:t>
            </a:r>
          </a:p>
          <a:p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</a:rPr>
              <a:t>(</a:t>
            </a:r>
            <a:r>
              <a:rPr lang="it-IT" i="1" dirty="0" err="1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</a:rPr>
              <a:t>ms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</a:rPr>
              <a:t>, XI sec.)</a:t>
            </a:r>
          </a:p>
        </p:txBody>
      </p:sp>
    </p:spTree>
    <p:extLst>
      <p:ext uri="{BB962C8B-B14F-4D97-AF65-F5344CB8AC3E}">
        <p14:creationId xmlns:p14="http://schemas.microsoft.com/office/powerpoint/2010/main" val="4201320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3" name="Rectangle 6152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5" name="Rectangle 6154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7" name="Rectangle 615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C:\Users\Francesco\Desktop\Lezioni a.a 2014-2015\2011-12\ultime due lezioni\21 marzo\3. dati mu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92292" y="457200"/>
            <a:ext cx="6207415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04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75520" y="6021288"/>
            <a:ext cx="7056784" cy="692696"/>
          </a:xfrm>
        </p:spPr>
        <p:txBody>
          <a:bodyPr>
            <a:normAutofit/>
          </a:bodyPr>
          <a:lstStyle/>
          <a:p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  <a:p>
            <a:r>
              <a:rPr lang="it-IT" sz="1700" dirty="0">
                <a:solidFill>
                  <a:schemeClr val="tx2"/>
                </a:solidFill>
                <a:latin typeface="Arial Rounded MT Bold" pitchFamily="34" charset="0"/>
              </a:rPr>
              <a:t>L’Italia alla fine del XIII secolo: geografia del popolamento urbano</a:t>
            </a:r>
          </a:p>
        </p:txBody>
      </p:sp>
      <p:pic>
        <p:nvPicPr>
          <p:cNvPr id="3075" name="Picture 3" descr="C:\Users\Francesco\Desktop\Lezioni a.a 2014-2015\2011-12\ultime due lezioni\Città e comuni\ginatemp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32" y="431404"/>
            <a:ext cx="9721936" cy="599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28421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110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7</vt:i4>
      </vt:variant>
    </vt:vector>
  </HeadingPairs>
  <TitlesOfParts>
    <vt:vector size="18" baseType="lpstr">
      <vt:lpstr>Meiryo</vt:lpstr>
      <vt:lpstr>Arial</vt:lpstr>
      <vt:lpstr>Arial Rounded MT Bold</vt:lpstr>
      <vt:lpstr>Calibri</vt:lpstr>
      <vt:lpstr>Calibri Light</vt:lpstr>
      <vt:lpstr>Constantia</vt:lpstr>
      <vt:lpstr>Georgia</vt:lpstr>
      <vt:lpstr>Wingdings</vt:lpstr>
      <vt:lpstr>Wingdings 2</vt:lpstr>
      <vt:lpstr>Tema di Office</vt:lpstr>
      <vt:lpstr>Equinozio</vt:lpstr>
      <vt:lpstr>Il ciclo demografico e le città</vt:lpstr>
      <vt:lpstr>II.2 Una scansione periodizzante: il ciclo demografico in Europa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Pirani</dc:creator>
  <cp:lastModifiedBy>Francesco Pirani</cp:lastModifiedBy>
  <cp:revision>4</cp:revision>
  <dcterms:created xsi:type="dcterms:W3CDTF">2023-10-10T07:10:06Z</dcterms:created>
  <dcterms:modified xsi:type="dcterms:W3CDTF">2023-10-10T07:19:36Z</dcterms:modified>
</cp:coreProperties>
</file>