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370" r:id="rId5"/>
    <p:sldId id="335" r:id="rId6"/>
    <p:sldId id="336" r:id="rId7"/>
    <p:sldId id="369" r:id="rId8"/>
    <p:sldId id="36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52A48-CD28-5D3D-7895-B1F2C9551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481F42-B6BD-3958-119E-D336F2FB9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C2C84F-9D6C-5BF3-6F00-D9787E82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C88FBD-D224-6CB3-04BA-3EAEBBEA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46AEA0-9338-3752-D7F7-6E178EA2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29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42B7D-7191-49D5-9A2A-21821FEE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48CE4C-320F-8AC2-DB58-ADB57CA6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97D25F-1C47-7446-6694-6683E306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781466-DBD4-E1F0-EB9B-412DECEC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A30C0-515B-2287-913F-8BBBECD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188C88-7F56-A1BC-55E0-1A537977E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80FC93-3C17-9485-8C5E-C396724A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BC0BC8-A5F1-5932-6389-391B03C3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768987-C92E-9A04-F408-A57740C7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DC22F6-FEE4-138C-204D-9C36FAB7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6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18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59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36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49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3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2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28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18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8114-1081-60E4-BB2A-9BC02D74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3BE699-8F49-CD6C-90E9-671AD1B5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58BAE7-6FEC-67D9-39B9-7F9102E0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497B3-3663-8417-291B-42E9EFED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DEE13-F93C-9279-BCB9-C5C968C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82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86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35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267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42A2-5CA9-4F1E-BFE1-87259D680D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05C7D-3C34-A232-363B-69AC1626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319C58-6CE3-E003-210A-A52983176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3EEAA9-E984-801D-7B59-C4FDEF4D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5DF02-6A77-333F-9F6D-0D5FA64B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B056C1-7E2C-7417-2D38-99701C32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1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DDE69-FB86-141B-BD09-F946A620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BA9994-D5C2-FCBC-5C7D-750077282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01E46-4BD9-80C9-B3AD-3BCD75C7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2CFA8B-E102-2A22-26CE-50C05F9F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7BF269-9303-7867-6F8F-36212F63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BEA974-AFC8-014B-C861-90C28B3F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4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F7943-88B3-A9E1-09C9-A54DAFE0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FF7E64-A6D5-C5A5-3658-39834F74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ED1B89-987E-E798-21E2-710073FDA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71DA8E-17BB-BE13-9D3C-79003A03D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A00DCB-5508-9283-6F1E-D3259275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7F7FAE1-FEF3-369C-A951-6204148B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E05BF2-9512-02FF-EDA0-53183DC7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9226B1-E39D-B97E-43AC-7C38B7F5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2B577-6B45-7684-EAEB-D94CB854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702943-B08B-8194-E3A0-1FE29FBF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18254B-F556-6453-D6DA-80A8EF92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CE30FD-3F2E-ABD9-196A-6FD45C4A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6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DD4F66-35C0-A6C1-DC8F-06FA5E80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E52357-F586-172F-2F25-5C8FD3F4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FE3D2D-EA36-C3BB-275D-3427DEFB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7EA6D-5E2C-9358-8215-9D939BEC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8086B1-5FB7-678A-446C-D49B4DE1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1357C8-A2A3-F10F-F503-1A757D5E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B5B90E-3329-00C0-3B4E-416966BD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723236-0323-DB9A-4DB5-2A8824C3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81B535-958A-2583-1FA1-1507F19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9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3482F-CD89-1745-7A0D-5839C34D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8DBAA6-4626-9E6F-740B-3031262DD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562758-394E-91CC-5F2C-800034E4E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952C1D-879A-BDD2-5833-B60708F4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68E7E9-CCC1-A9F4-6443-374D2E1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CC392-0E41-B8FC-9BAC-34603AAF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58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1B7BD4-18CF-C124-0024-5BB4A1CF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605FD9-5553-93A6-2087-ACBA571A3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2DB40-1D60-5B4C-910F-28AE9AD8E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6D4A-3EBA-4728-B78A-2E5072110D5D}" type="datetimeFigureOut">
              <a:rPr lang="it-IT" smtClean="0"/>
              <a:t>10/10/2023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3C111-E5D7-BCDF-D2AB-3F5BC38C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DEDC49-4FE2-BC55-9DCF-FF44B7A20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F3A2-C99A-42D5-BBF8-3ACF41F216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7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301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5463A-5113-2D79-F4D5-B3BBDB6A3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28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4EF131-4AFC-3AEB-94A2-103B4062E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11" y="1872171"/>
            <a:ext cx="3555692" cy="2042712"/>
          </a:xfrm>
        </p:spPr>
        <p:txBody>
          <a:bodyPr anchor="b">
            <a:normAutofit/>
          </a:bodyPr>
          <a:lstStyle/>
          <a:p>
            <a:r>
              <a:rPr lang="it-IT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Il ciclo demografico e le città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735E121B-5C52-71B3-6143-FE0EF45CA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8"/>
          <a:stretch/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260649"/>
            <a:ext cx="8784976" cy="1368152"/>
          </a:xfrm>
        </p:spPr>
        <p:txBody>
          <a:bodyPr>
            <a:normAutofit/>
          </a:bodyPr>
          <a:lstStyle/>
          <a:p>
            <a:pPr algn="ctr"/>
            <a:r>
              <a:rPr lang="it-IT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II.2 </a:t>
            </a: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Una scansione periodizzante:</a:t>
            </a:r>
            <a:b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il ciclo demografico in Europa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700808"/>
            <a:ext cx="9108504" cy="1368152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algn="l"/>
            <a:r>
              <a:rPr lang="it-IT" b="1" dirty="0"/>
              <a:t>Secoli</a:t>
            </a:r>
          </a:p>
          <a:p>
            <a:pPr algn="l"/>
            <a:r>
              <a:rPr lang="it-IT" dirty="0"/>
              <a:t>V       VI      VII      VIII      IX        X        XI        XII       XIII      XIV     XV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26" y="4585914"/>
            <a:ext cx="8331899" cy="1144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entagono 3"/>
          <p:cNvSpPr/>
          <p:nvPr/>
        </p:nvSpPr>
        <p:spPr>
          <a:xfrm>
            <a:off x="1524000" y="3429000"/>
            <a:ext cx="896448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85293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813910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855785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828384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808929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8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85293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835793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846058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919537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855785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99374" y="4750986"/>
            <a:ext cx="226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RECESSIONE</a:t>
            </a:r>
            <a:endParaRPr lang="en-US" sz="2400" b="1" dirty="0">
              <a:solidFill>
                <a:srgbClr val="0F6FC6">
                  <a:lumMod val="75000"/>
                </a:srgbClr>
              </a:solidFill>
              <a:latin typeface="Constanti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863752" y="4750986"/>
            <a:ext cx="238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STAGNAZIONE</a:t>
            </a:r>
            <a:endParaRPr lang="en-US" sz="2400" b="1" dirty="0">
              <a:solidFill>
                <a:srgbClr val="0F6FC6">
                  <a:lumMod val="75000"/>
                </a:srgbClr>
              </a:solidFill>
              <a:latin typeface="Constantia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312024" y="4750986"/>
            <a:ext cx="22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ESPANSIONE</a:t>
            </a:r>
            <a:endParaRPr lang="en-US" sz="2400" b="1" dirty="0">
              <a:solidFill>
                <a:srgbClr val="0F6FC6">
                  <a:lumMod val="75000"/>
                </a:srgbClr>
              </a:solidFill>
              <a:latin typeface="Constanti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832304" y="47534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CRISI</a:t>
            </a:r>
            <a:endParaRPr lang="en-US" sz="2400" b="1" dirty="0">
              <a:solidFill>
                <a:srgbClr val="0F6FC6">
                  <a:lumMod val="75000"/>
                </a:srgbClr>
              </a:solidFill>
              <a:latin typeface="Constanti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99374" y="5877272"/>
            <a:ext cx="822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prstClr val="white"/>
                </a:solidFill>
                <a:latin typeface="Constantia"/>
              </a:rPr>
              <a:t>Trend</a:t>
            </a:r>
            <a:r>
              <a:rPr lang="it-IT" dirty="0">
                <a:solidFill>
                  <a:prstClr val="white"/>
                </a:solidFill>
                <a:latin typeface="Constantia"/>
              </a:rPr>
              <a:t>:   </a:t>
            </a:r>
            <a:r>
              <a:rPr lang="it-IT" sz="4000" dirty="0">
                <a:solidFill>
                  <a:prstClr val="white"/>
                </a:solidFill>
                <a:latin typeface="Constantia"/>
              </a:rPr>
              <a:t>-                 =               +                - </a:t>
            </a:r>
            <a:endParaRPr lang="en-US" sz="400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2" y="2808928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2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B8DF10-DF15-4C3D-E3CE-58DDC067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1052736"/>
            <a:ext cx="8712968" cy="5544616"/>
          </a:xfrm>
        </p:spPr>
        <p:txBody>
          <a:bodyPr>
            <a:normAutofit fontScale="55000" lnSpcReduction="20000"/>
          </a:bodyPr>
          <a:lstStyle/>
          <a:p>
            <a:r>
              <a:rPr lang="it-IT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Dopo il Mille: l’espansione agraria</a:t>
            </a:r>
            <a:endParaRPr lang="it-IT" sz="58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/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Fattori tecnologici e sfruttamento di fonti energetiche:</a:t>
            </a:r>
          </a:p>
          <a:p>
            <a:pPr algn="l"/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giogo frontale dei buoi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collare del cavallo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aratro in metallo con versoio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rotazione triennale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mulini ad acqua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Ampliamento degli spazi coltivati: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dissodamenti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bonifiche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Colonizzazione: «</a:t>
            </a:r>
            <a:r>
              <a:rPr lang="it-IT" sz="4000" dirty="0" err="1">
                <a:solidFill>
                  <a:schemeClr val="tx2"/>
                </a:solidFill>
                <a:latin typeface="Arial Rounded MT Bold" pitchFamily="34" charset="0"/>
              </a:rPr>
              <a:t>villenuove</a:t>
            </a:r>
            <a:r>
              <a:rPr lang="it-IT" sz="4000" dirty="0">
                <a:solidFill>
                  <a:schemeClr val="tx2"/>
                </a:solidFill>
                <a:latin typeface="Arial Rounded MT Bold" pitchFamily="34" charset="0"/>
              </a:rPr>
              <a:t>» e «borghi franchi» </a:t>
            </a:r>
          </a:p>
          <a:p>
            <a:pPr algn="l"/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9218" name="Picture 2" descr="C:\Users\Francesco\Desktop\univ\didattica\immagini\ar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924945"/>
            <a:ext cx="3268340" cy="17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0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Francesco\Desktop\Lezioni a.a 2014-2015\2011-12\secoli centrali\feudalesimo poteri locali\6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9" b="3684"/>
          <a:stretch/>
        </p:blipFill>
        <p:spPr bwMode="auto">
          <a:xfrm>
            <a:off x="-3048" y="24709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18951" y="5136345"/>
            <a:ext cx="2807734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Il lavoro nelle campagne </a:t>
            </a:r>
          </a:p>
          <a:p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(</a:t>
            </a:r>
            <a:r>
              <a:rPr lang="it-IT" i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ms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XI sec.)</a:t>
            </a:r>
          </a:p>
        </p:txBody>
      </p:sp>
    </p:spTree>
    <p:extLst>
      <p:ext uri="{BB962C8B-B14F-4D97-AF65-F5344CB8AC3E}">
        <p14:creationId xmlns:p14="http://schemas.microsoft.com/office/powerpoint/2010/main" val="420132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Francesco\Desktop\Lezioni a.a 2014-2015\2011-12\ultime due lezioni\21 marzo\3. dati m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292" y="457200"/>
            <a:ext cx="620741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4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5520" y="6021288"/>
            <a:ext cx="7056784" cy="692696"/>
          </a:xfrm>
        </p:spPr>
        <p:txBody>
          <a:bodyPr>
            <a:normAutofit/>
          </a:bodyPr>
          <a:lstStyle/>
          <a:p>
            <a:endParaRPr lang="it-IT" sz="1700" dirty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it-IT" sz="1700" dirty="0">
                <a:solidFill>
                  <a:schemeClr val="tx2"/>
                </a:solidFill>
                <a:latin typeface="Arial Rounded MT Bold" pitchFamily="34" charset="0"/>
              </a:rPr>
              <a:t>L’Italia alla fine del XIII secolo: geografia del popolamento urbano</a:t>
            </a:r>
          </a:p>
        </p:txBody>
      </p:sp>
      <p:pic>
        <p:nvPicPr>
          <p:cNvPr id="3075" name="Picture 3" descr="C:\Users\Francesco\Desktop\Lezioni a.a 2014-2015\2011-12\ultime due lezioni\Città e comuni\ginatem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2" y="431404"/>
            <a:ext cx="9721936" cy="59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842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Meiryo</vt:lpstr>
      <vt:lpstr>Arial</vt:lpstr>
      <vt:lpstr>Arial Rounded MT Bold</vt:lpstr>
      <vt:lpstr>Calibri</vt:lpstr>
      <vt:lpstr>Calibri Light</vt:lpstr>
      <vt:lpstr>Constantia</vt:lpstr>
      <vt:lpstr>Georgia</vt:lpstr>
      <vt:lpstr>Wingdings</vt:lpstr>
      <vt:lpstr>Wingdings 2</vt:lpstr>
      <vt:lpstr>Tema di Office</vt:lpstr>
      <vt:lpstr>Equinozio</vt:lpstr>
      <vt:lpstr>Il ciclo demografico e le città</vt:lpstr>
      <vt:lpstr>II.2 Una scansione periodizzante: il ciclo demografico in Europa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Pirani</dc:creator>
  <cp:lastModifiedBy>Francesco Pirani</cp:lastModifiedBy>
  <cp:revision>4</cp:revision>
  <dcterms:created xsi:type="dcterms:W3CDTF">2023-10-10T07:10:06Z</dcterms:created>
  <dcterms:modified xsi:type="dcterms:W3CDTF">2023-10-10T07:19:36Z</dcterms:modified>
</cp:coreProperties>
</file>