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2" r:id="rId3"/>
    <p:sldId id="414" r:id="rId4"/>
    <p:sldId id="416" r:id="rId5"/>
    <p:sldId id="415" r:id="rId6"/>
    <p:sldId id="417" r:id="rId7"/>
    <p:sldId id="412" r:id="rId8"/>
    <p:sldId id="41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9" d="100"/>
          <a:sy n="49" d="100"/>
        </p:scale>
        <p:origin x="48" y="3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2D666-3FD9-1E45-AC8D-B155A2BF8EA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EE4DF88-0262-99E3-426D-6A18179224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66ABE39-DBB1-0C40-5C9F-F21454A5DA84}"/>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5" name="Segnaposto piè di pagina 4">
            <a:extLst>
              <a:ext uri="{FF2B5EF4-FFF2-40B4-BE49-F238E27FC236}">
                <a16:creationId xmlns:a16="http://schemas.microsoft.com/office/drawing/2014/main" id="{E56654BF-FD11-4311-2CB7-788B4DA61D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740E90C-8BA4-E2E7-E07A-9716078F590F}"/>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2075498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9E65BF-06D7-7833-0150-0FE1542787F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767A7ED-DF2F-5D23-CA63-3124C91F0C6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2BFEB7-94C4-21C6-38B9-3B1885A67172}"/>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5" name="Segnaposto piè di pagina 4">
            <a:extLst>
              <a:ext uri="{FF2B5EF4-FFF2-40B4-BE49-F238E27FC236}">
                <a16:creationId xmlns:a16="http://schemas.microsoft.com/office/drawing/2014/main" id="{26D9DFEA-C6B6-04C0-6C9D-787BEE03F6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38D7E5-5661-E112-2204-DBC6A764FE55}"/>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1294699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67F47AD-4EF8-D112-C437-712FCA3C1B8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DFF327D-CE05-F8DC-CF47-8DE690D574F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2EDF17-7C71-E3ED-37B4-8ECBBAD3AC1B}"/>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5" name="Segnaposto piè di pagina 4">
            <a:extLst>
              <a:ext uri="{FF2B5EF4-FFF2-40B4-BE49-F238E27FC236}">
                <a16:creationId xmlns:a16="http://schemas.microsoft.com/office/drawing/2014/main" id="{802168F3-26AC-64BD-BBBC-24C90BA2B3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1F557D7-385D-6BFE-9051-702906264068}"/>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14118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265B1-1D30-9F00-D04E-E89D6819812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DC4A071-8159-A811-F0CD-FB039435B3F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92B4AA-F515-D64B-FB81-236394560E5E}"/>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5" name="Segnaposto piè di pagina 4">
            <a:extLst>
              <a:ext uri="{FF2B5EF4-FFF2-40B4-BE49-F238E27FC236}">
                <a16:creationId xmlns:a16="http://schemas.microsoft.com/office/drawing/2014/main" id="{7E845C99-4502-BAEB-4A64-D432BB65EDC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02B6AC-8E31-7054-0652-5E730F3E5C34}"/>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227593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E5BB70-B1C2-2560-F922-6D6C9C1358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C6DDBC8-B594-7435-7CFB-1BD07C98EE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21E93D2E-A82A-D37D-8AEF-7C372C4F591E}"/>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5" name="Segnaposto piè di pagina 4">
            <a:extLst>
              <a:ext uri="{FF2B5EF4-FFF2-40B4-BE49-F238E27FC236}">
                <a16:creationId xmlns:a16="http://schemas.microsoft.com/office/drawing/2014/main" id="{9646EF5D-0C9D-7F62-AB2E-CA3CB24A7E8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848C82-9D12-3326-FCDA-103517740A7A}"/>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240380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7030BE-7DB6-B74E-C0F6-8BDE784C18F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5B33A8-86A3-947E-9746-D93724565EF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E3C774CF-E1E3-C30C-1E03-2276407273D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8F4F2D2-3AF8-11FE-7F0E-B981D0C9DF99}"/>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6" name="Segnaposto piè di pagina 5">
            <a:extLst>
              <a:ext uri="{FF2B5EF4-FFF2-40B4-BE49-F238E27FC236}">
                <a16:creationId xmlns:a16="http://schemas.microsoft.com/office/drawing/2014/main" id="{55F25918-0CBB-86D4-B8D3-753A863DB4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564E49A-6577-850F-4B14-AEC0F37E0EE5}"/>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261887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1ADC7D-81B1-A60B-945F-33081C6F1B5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60059D7-F54F-FB75-9574-E6B5A7C534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261BFE8-7F1E-7D99-CFD3-58D02DF7466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476892F-C3EA-F67D-DEAD-6EB7AEC293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76B002D-DF58-5478-AED7-DAC1B5BAAAB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9FC6DBC-CB96-439A-92DD-ACAEC3705820}"/>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8" name="Segnaposto piè di pagina 7">
            <a:extLst>
              <a:ext uri="{FF2B5EF4-FFF2-40B4-BE49-F238E27FC236}">
                <a16:creationId xmlns:a16="http://schemas.microsoft.com/office/drawing/2014/main" id="{98B5267C-803C-C108-F943-25AE15A0FFB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298F16D-5F0C-D9A0-FBF2-D1840BBD58C1}"/>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3288831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13F524-DFB1-A1C5-B132-C5BDFE6C441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56589D9-052C-7D12-40B8-D7AA52E1F245}"/>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4" name="Segnaposto piè di pagina 3">
            <a:extLst>
              <a:ext uri="{FF2B5EF4-FFF2-40B4-BE49-F238E27FC236}">
                <a16:creationId xmlns:a16="http://schemas.microsoft.com/office/drawing/2014/main" id="{F04CD093-CAF7-D329-5F0C-DFBE4C15277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2F45104-1342-6F70-6667-678B438CA11E}"/>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1633701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C7947E6-3FF1-819A-9D59-92079FF4308F}"/>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3" name="Segnaposto piè di pagina 2">
            <a:extLst>
              <a:ext uri="{FF2B5EF4-FFF2-40B4-BE49-F238E27FC236}">
                <a16:creationId xmlns:a16="http://schemas.microsoft.com/office/drawing/2014/main" id="{F74CB891-F252-8900-11C8-69BC0F98E7E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CFB22F9-1A3E-35C7-06CF-67A3E9F9F8F6}"/>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4373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53AAF-B079-5659-C42A-1214C0628C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C866657-FA4A-89A1-87C1-8A4FEE328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95F53DC-75E4-D632-07B6-3E478F20D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8C18861-425C-0D93-1968-A8D9AA97F536}"/>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6" name="Segnaposto piè di pagina 5">
            <a:extLst>
              <a:ext uri="{FF2B5EF4-FFF2-40B4-BE49-F238E27FC236}">
                <a16:creationId xmlns:a16="http://schemas.microsoft.com/office/drawing/2014/main" id="{EA62A2AC-5227-49F7-17A7-446EAFBCC61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5BCCF94-7DAA-95EC-81BA-FF4A5B232EFA}"/>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277272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E5B2A-92DA-FFA8-83C3-F770564C26B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674F46D-A2D7-07FA-2A15-55B384E311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3E026F8-C1F0-D16E-B257-A6B1FE824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F53CF2E-447A-FB1B-AD60-0DCA5D8BEA38}"/>
              </a:ext>
            </a:extLst>
          </p:cNvPr>
          <p:cNvSpPr>
            <a:spLocks noGrp="1"/>
          </p:cNvSpPr>
          <p:nvPr>
            <p:ph type="dt" sz="half" idx="10"/>
          </p:nvPr>
        </p:nvSpPr>
        <p:spPr/>
        <p:txBody>
          <a:bodyPr/>
          <a:lstStyle/>
          <a:p>
            <a:fld id="{CAA8A7E1-B3F5-45D4-B6C7-46D0DBDE9117}" type="datetimeFigureOut">
              <a:rPr lang="it-IT" smtClean="0"/>
              <a:t>19/11/2023</a:t>
            </a:fld>
            <a:endParaRPr lang="it-IT"/>
          </a:p>
        </p:txBody>
      </p:sp>
      <p:sp>
        <p:nvSpPr>
          <p:cNvPr id="6" name="Segnaposto piè di pagina 5">
            <a:extLst>
              <a:ext uri="{FF2B5EF4-FFF2-40B4-BE49-F238E27FC236}">
                <a16:creationId xmlns:a16="http://schemas.microsoft.com/office/drawing/2014/main" id="{9BEE00A4-280C-4E57-BB03-BFF375B2231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54E6BA6-8ED9-5C09-B3AF-DCCE4486AAAB}"/>
              </a:ext>
            </a:extLst>
          </p:cNvPr>
          <p:cNvSpPr>
            <a:spLocks noGrp="1"/>
          </p:cNvSpPr>
          <p:nvPr>
            <p:ph type="sldNum" sz="quarter" idx="12"/>
          </p:nvPr>
        </p:nvSpPr>
        <p:spPr/>
        <p:txBody>
          <a:bodyPr/>
          <a:lstStyle/>
          <a:p>
            <a:fld id="{9DF2AF69-A247-4147-9115-2D5C36F86F2F}" type="slidenum">
              <a:rPr lang="it-IT" smtClean="0"/>
              <a:t>‹N›</a:t>
            </a:fld>
            <a:endParaRPr lang="it-IT"/>
          </a:p>
        </p:txBody>
      </p:sp>
    </p:spTree>
    <p:extLst>
      <p:ext uri="{BB962C8B-B14F-4D97-AF65-F5344CB8AC3E}">
        <p14:creationId xmlns:p14="http://schemas.microsoft.com/office/powerpoint/2010/main" val="363793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FF776B4-72DE-E02E-61E4-62B8E5206C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1A9BF1-E4CE-61E2-5879-C5494B80B6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E0DCCE1-93A5-C755-3DB6-4DF47AEEE3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8A7E1-B3F5-45D4-B6C7-46D0DBDE9117}" type="datetimeFigureOut">
              <a:rPr lang="it-IT" smtClean="0"/>
              <a:t>19/11/2023</a:t>
            </a:fld>
            <a:endParaRPr lang="it-IT"/>
          </a:p>
        </p:txBody>
      </p:sp>
      <p:sp>
        <p:nvSpPr>
          <p:cNvPr id="5" name="Segnaposto piè di pagina 4">
            <a:extLst>
              <a:ext uri="{FF2B5EF4-FFF2-40B4-BE49-F238E27FC236}">
                <a16:creationId xmlns:a16="http://schemas.microsoft.com/office/drawing/2014/main" id="{DFFF2B48-BFEE-EB47-221C-FF1F64088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CEEA34D-4D22-C7C5-0FFD-1B53B5916A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2AF69-A247-4147-9115-2D5C36F86F2F}" type="slidenum">
              <a:rPr lang="it-IT" smtClean="0"/>
              <a:t>‹N›</a:t>
            </a:fld>
            <a:endParaRPr lang="it-IT"/>
          </a:p>
        </p:txBody>
      </p:sp>
    </p:spTree>
    <p:extLst>
      <p:ext uri="{BB962C8B-B14F-4D97-AF65-F5344CB8AC3E}">
        <p14:creationId xmlns:p14="http://schemas.microsoft.com/office/powerpoint/2010/main" val="2948664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5E606B1-0C88-7E70-3C05-DA0B7DD19987}"/>
              </a:ext>
            </a:extLst>
          </p:cNvPr>
          <p:cNvSpPr>
            <a:spLocks noGrp="1"/>
          </p:cNvSpPr>
          <p:nvPr>
            <p:ph type="ctrTitle"/>
          </p:nvPr>
        </p:nvSpPr>
        <p:spPr>
          <a:xfrm>
            <a:off x="890338" y="640080"/>
            <a:ext cx="3734014" cy="3566160"/>
          </a:xfrm>
        </p:spPr>
        <p:txBody>
          <a:bodyPr anchor="b">
            <a:normAutofit/>
          </a:bodyPr>
          <a:lstStyle/>
          <a:p>
            <a:pPr algn="l"/>
            <a:r>
              <a:rPr lang="it-IT" sz="5400"/>
              <a:t>Il Regno di Sicilia dagli svevi agli angioini</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5F98C267-E7E0-CAD4-CA6C-634154D4ED4A}"/>
              </a:ext>
            </a:extLst>
          </p:cNvPr>
          <p:cNvPicPr>
            <a:picLocks noChangeAspect="1"/>
          </p:cNvPicPr>
          <p:nvPr/>
        </p:nvPicPr>
        <p:blipFill rotWithShape="1">
          <a:blip r:embed="rId2"/>
          <a:srcRect l="13450" r="1307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5418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615061" y="5949280"/>
            <a:ext cx="4945435" cy="648072"/>
          </a:xfrm>
        </p:spPr>
        <p:txBody>
          <a:bodyPr>
            <a:normAutofit fontScale="92500"/>
          </a:bodyPr>
          <a:lstStyle/>
          <a:p>
            <a:pPr algn="l"/>
            <a:r>
              <a:rPr lang="pt-BR" sz="1600">
                <a:latin typeface="Arial Rounded MT Bold" pitchFamily="34" charset="0"/>
              </a:rPr>
              <a:t>Pagina miniata nel </a:t>
            </a:r>
            <a:r>
              <a:rPr lang="pt-BR" sz="1600" i="1">
                <a:latin typeface="Arial Rounded MT Bold" pitchFamily="34" charset="0"/>
              </a:rPr>
              <a:t>De arte venandi cum avibus </a:t>
            </a:r>
            <a:r>
              <a:rPr lang="pt-BR" sz="1600">
                <a:latin typeface="Arial Rounded MT Bold" pitchFamily="34" charset="0"/>
              </a:rPr>
              <a:t>(Biblioteca Apostolica, Vaticana, cod. </a:t>
            </a:r>
            <a:r>
              <a:rPr lang="pt-BR" sz="1600" i="1">
                <a:latin typeface="Arial Rounded MT Bold" pitchFamily="34" charset="0"/>
              </a:rPr>
              <a:t>Pal. lat. 1071)</a:t>
            </a:r>
            <a:endParaRPr lang="it-IT" sz="1600">
              <a:latin typeface="Arial Rounded MT Bold" pitchFamily="34" charset="0"/>
            </a:endParaRPr>
          </a:p>
        </p:txBody>
      </p:sp>
      <p:sp>
        <p:nvSpPr>
          <p:cNvPr id="2" name="CasellaDiTesto 1">
            <a:extLst>
              <a:ext uri="{FF2B5EF4-FFF2-40B4-BE49-F238E27FC236}">
                <a16:creationId xmlns:a16="http://schemas.microsoft.com/office/drawing/2014/main" id="{CA5E10CA-0417-4676-98FF-3DCBE0D1C0D8}"/>
              </a:ext>
            </a:extLst>
          </p:cNvPr>
          <p:cNvSpPr txBox="1"/>
          <p:nvPr/>
        </p:nvSpPr>
        <p:spPr>
          <a:xfrm>
            <a:off x="5843465" y="1350808"/>
            <a:ext cx="5983773" cy="3816429"/>
          </a:xfrm>
          <a:prstGeom prst="rect">
            <a:avLst/>
          </a:prstGeom>
          <a:noFill/>
        </p:spPr>
        <p:txBody>
          <a:bodyPr wrap="square" rtlCol="0">
            <a:spAutoFit/>
          </a:bodyPr>
          <a:lstStyle/>
          <a:p>
            <a:pPr algn="ctr"/>
            <a:r>
              <a:rPr lang="it-IT" sz="3200" dirty="0">
                <a:latin typeface="Arial Rounded MT Bold" pitchFamily="34" charset="0"/>
              </a:rPr>
              <a:t>Federico II</a:t>
            </a:r>
          </a:p>
          <a:p>
            <a:pPr algn="ctr"/>
            <a:r>
              <a:rPr lang="it-IT" sz="2400" dirty="0">
                <a:latin typeface="Arial Rounded MT Bold" pitchFamily="34" charset="0"/>
              </a:rPr>
              <a:t>(1194-1250)</a:t>
            </a:r>
          </a:p>
          <a:p>
            <a:pPr algn="ctr"/>
            <a:endParaRPr lang="it-IT" dirty="0">
              <a:latin typeface="Arial Rounded MT Bold" pitchFamily="34" charset="0"/>
            </a:endParaRPr>
          </a:p>
          <a:p>
            <a:pPr marL="342900" indent="-342900">
              <a:buFont typeface="Wingdings" panose="05000000000000000000" pitchFamily="2" charset="2"/>
              <a:buChar char="q"/>
            </a:pPr>
            <a:r>
              <a:rPr lang="it-IT" sz="2800" i="1" dirty="0">
                <a:latin typeface="Arial Rounded MT Bold" pitchFamily="34" charset="0"/>
              </a:rPr>
              <a:t>Liber </a:t>
            </a:r>
            <a:r>
              <a:rPr lang="it-IT" sz="2800" i="1" dirty="0" err="1">
                <a:latin typeface="Arial Rounded MT Bold" pitchFamily="34" charset="0"/>
              </a:rPr>
              <a:t>Augustalis</a:t>
            </a:r>
            <a:r>
              <a:rPr lang="it-IT" sz="2800" i="1" dirty="0">
                <a:latin typeface="Arial Rounded MT Bold" pitchFamily="34" charset="0"/>
              </a:rPr>
              <a:t> </a:t>
            </a:r>
            <a:r>
              <a:rPr lang="it-IT" sz="2800" dirty="0">
                <a:latin typeface="Arial Rounded MT Bold" pitchFamily="34" charset="0"/>
              </a:rPr>
              <a:t>(1231);</a:t>
            </a:r>
          </a:p>
          <a:p>
            <a:pPr marL="342900" indent="-342900">
              <a:buFont typeface="Wingdings" panose="05000000000000000000" pitchFamily="2" charset="2"/>
              <a:buChar char="q"/>
            </a:pPr>
            <a:r>
              <a:rPr lang="it-IT" sz="2800" dirty="0">
                <a:latin typeface="Arial Rounded MT Bold" pitchFamily="34" charset="0"/>
              </a:rPr>
              <a:t>una nuova idea di crociata;</a:t>
            </a:r>
          </a:p>
          <a:p>
            <a:pPr marL="342900" indent="-342900">
              <a:buFont typeface="Wingdings" panose="05000000000000000000" pitchFamily="2" charset="2"/>
              <a:buChar char="q"/>
            </a:pPr>
            <a:r>
              <a:rPr lang="it-IT" sz="2800" dirty="0">
                <a:latin typeface="Arial Rounded MT Bold" pitchFamily="34" charset="0"/>
              </a:rPr>
              <a:t>controllo del territorio e  costruzione di castelli urbani;</a:t>
            </a:r>
          </a:p>
          <a:p>
            <a:pPr marL="342900" indent="-342900">
              <a:buFont typeface="Wingdings" panose="05000000000000000000" pitchFamily="2" charset="2"/>
              <a:buChar char="q"/>
            </a:pPr>
            <a:r>
              <a:rPr lang="it-IT" sz="2800" i="1" dirty="0">
                <a:latin typeface="Arial Rounded MT Bold" pitchFamily="34" charset="0"/>
              </a:rPr>
              <a:t>stupor mundi: </a:t>
            </a:r>
            <a:r>
              <a:rPr lang="it-IT" sz="2800" dirty="0">
                <a:latin typeface="Arial Rounded MT Bold" pitchFamily="34" charset="0"/>
              </a:rPr>
              <a:t>l’orizzonte cosmopolita.</a:t>
            </a:r>
            <a:endParaRPr lang="it-IT" sz="2000" dirty="0">
              <a:latin typeface="Arial Rounded MT Bold" pitchFamily="34" charset="0"/>
            </a:endParaRPr>
          </a:p>
        </p:txBody>
      </p:sp>
      <p:pic>
        <p:nvPicPr>
          <p:cNvPr id="2050" name="Picture 2" descr="Federico II di Svevia - Wikipedia">
            <a:extLst>
              <a:ext uri="{FF2B5EF4-FFF2-40B4-BE49-F238E27FC236}">
                <a16:creationId xmlns:a16="http://schemas.microsoft.com/office/drawing/2014/main" id="{C76557EA-B074-4DA7-9F45-CB44CAC14F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5956" y="1208013"/>
            <a:ext cx="3899105" cy="5389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8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4853699" y="4631161"/>
            <a:ext cx="6707366" cy="1569486"/>
          </a:xfrm>
        </p:spPr>
        <p:txBody>
          <a:bodyPr>
            <a:normAutofit/>
          </a:bodyPr>
          <a:lstStyle/>
          <a:p>
            <a:pPr algn="l"/>
            <a:r>
              <a:rPr lang="pt-BR" dirty="0">
                <a:latin typeface="Arial Rounded MT Bold" pitchFamily="34" charset="0"/>
              </a:rPr>
              <a:t>Il Liber Augustalis (1231)</a:t>
            </a:r>
            <a:endParaRPr lang="it-IT" dirty="0">
              <a:latin typeface="Arial Rounded MT Bold" pitchFamily="34" charset="0"/>
            </a:endParaRPr>
          </a:p>
        </p:txBody>
      </p:sp>
      <p:pic>
        <p:nvPicPr>
          <p:cNvPr id="4" name="Immagine 3">
            <a:extLst>
              <a:ext uri="{FF2B5EF4-FFF2-40B4-BE49-F238E27FC236}">
                <a16:creationId xmlns:a16="http://schemas.microsoft.com/office/drawing/2014/main" id="{012FDDE3-00E3-BC7F-DD65-A3C27E7AECB5}"/>
              </a:ext>
            </a:extLst>
          </p:cNvPr>
          <p:cNvPicPr>
            <a:picLocks noChangeAspect="1"/>
          </p:cNvPicPr>
          <p:nvPr/>
        </p:nvPicPr>
        <p:blipFill>
          <a:blip r:embed="rId2"/>
          <a:stretch>
            <a:fillRect/>
          </a:stretch>
        </p:blipFill>
        <p:spPr>
          <a:xfrm>
            <a:off x="449994" y="320040"/>
            <a:ext cx="3827459" cy="5899785"/>
          </a:xfrm>
          <a:prstGeom prst="rect">
            <a:avLst/>
          </a:prstGeom>
        </p:spPr>
      </p:pic>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49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643467" y="5277684"/>
            <a:ext cx="4620584" cy="775494"/>
          </a:xfrm>
        </p:spPr>
        <p:txBody>
          <a:bodyPr>
            <a:normAutofit/>
          </a:bodyPr>
          <a:lstStyle/>
          <a:p>
            <a:pPr algn="l"/>
            <a:r>
              <a:rPr lang="pt-BR" sz="1700" dirty="0">
                <a:latin typeface="Arial Rounded MT Bold" pitchFamily="34" charset="0"/>
              </a:rPr>
              <a:t>Le circoscrizioni (giustizieri) dell’Italia meridionale in età sveva e angioina</a:t>
            </a:r>
            <a:endParaRPr lang="it-IT" sz="1700" dirty="0">
              <a:latin typeface="Arial Rounded MT Bold" pitchFamily="34" charset="0"/>
            </a:endParaRPr>
          </a:p>
        </p:txBody>
      </p:sp>
      <p:pic>
        <p:nvPicPr>
          <p:cNvPr id="2" name="Immagine 1">
            <a:extLst>
              <a:ext uri="{FF2B5EF4-FFF2-40B4-BE49-F238E27FC236}">
                <a16:creationId xmlns:a16="http://schemas.microsoft.com/office/drawing/2014/main" id="{F814E1BD-325A-5C71-FC0C-F50632125A99}"/>
              </a:ext>
            </a:extLst>
          </p:cNvPr>
          <p:cNvPicPr>
            <a:picLocks noChangeAspect="1"/>
          </p:cNvPicPr>
          <p:nvPr/>
        </p:nvPicPr>
        <p:blipFill rotWithShape="1">
          <a:blip r:embed="rId2"/>
          <a:srcRect t="1376"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4988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269823" y="434714"/>
            <a:ext cx="11291242" cy="6175947"/>
          </a:xfrm>
        </p:spPr>
        <p:txBody>
          <a:bodyPr>
            <a:normAutofit fontScale="85000" lnSpcReduction="20000"/>
          </a:bodyPr>
          <a:lstStyle/>
          <a:p>
            <a:pPr algn="l"/>
            <a:r>
              <a:rPr lang="pt-BR" dirty="0">
                <a:latin typeface="Arial Rounded MT Bold" pitchFamily="34" charset="0"/>
              </a:rPr>
              <a:t>Proemio del </a:t>
            </a:r>
            <a:r>
              <a:rPr lang="pt-BR" i="1" dirty="0">
                <a:latin typeface="Arial Rounded MT Bold" pitchFamily="34" charset="0"/>
              </a:rPr>
              <a:t>Liber Augustalis:</a:t>
            </a:r>
          </a:p>
          <a:p>
            <a:pPr algn="l"/>
            <a:r>
              <a:rPr lang="it-IT" b="0" i="0" dirty="0">
                <a:solidFill>
                  <a:srgbClr val="495057"/>
                </a:solidFill>
                <a:effectLst/>
                <a:latin typeface="system-ui"/>
              </a:rPr>
              <a:t> </a:t>
            </a:r>
          </a:p>
          <a:p>
            <a:pPr algn="l"/>
            <a:r>
              <a:rPr lang="it-IT" b="0" i="0" dirty="0">
                <a:solidFill>
                  <a:srgbClr val="495057"/>
                </a:solidFill>
                <a:effectLst/>
                <a:latin typeface="system-ui"/>
              </a:rPr>
              <a:t>L’imperatore Federico, sempre Augusto, signore di Italia, Sicilia, Gerusalemme e Arles, il Felice, Pio, Vincitore e Trionfatore.</a:t>
            </a:r>
          </a:p>
          <a:p>
            <a:pPr algn="l"/>
            <a:r>
              <a:rPr lang="it-IT" b="0" i="0" dirty="0">
                <a:solidFill>
                  <a:srgbClr val="495057"/>
                </a:solidFill>
                <a:effectLst/>
                <a:latin typeface="system-ui"/>
              </a:rPr>
              <a:t>2 Dopo che la divina provvidenza ebbe rinsaldato la macchina dell’universo e dopo che essa, in virtù di un miglioramento apportato dalla natura, ebbe distribuito la materia primordiale nelle figure delle singole cose, 3 colui che aveva previsto ciò che doveva essere fatto, considerando quanto aveva creato e apprezzando quanto aveva considerato, 4 dispose con maturo consiglio che l’uomo, la più degna delle creature che vivono al di sotto della sfera lunare, che egli aveva formato a propria immagine e somiglianza, che egli aveva fatto di poco inferiore agli angeli, fosse messo a capo di tutte le altre creature. 5 Trattolo dal limo della terra lo vivificò nello spirito 6 e, coronatolo col diadema dell’onore e della gloria, gli mise al fianco una moglie e compagna, parte del suo corpo, 7 e li dotò della protezione di un così grande privilegio, da renderli entrambi in principio immortali. 8 Li pose però sotto una legge, 9 ma poiché essi rifiutarono ostinatamente di rispettarla, li condannò alla pena meritata per la loro disobbedienza, 10 privandoli di quell’immortalità che precedenza aveva loro conferito.</a:t>
            </a:r>
          </a:p>
          <a:p>
            <a:pPr algn="l"/>
            <a:endParaRPr lang="it-IT" b="0" i="0" dirty="0">
              <a:solidFill>
                <a:srgbClr val="495057"/>
              </a:solidFill>
              <a:effectLst/>
              <a:latin typeface="system-ui"/>
            </a:endParaRPr>
          </a:p>
          <a:p>
            <a:pPr algn="l"/>
            <a:r>
              <a:rPr lang="it-IT" b="0" i="0" dirty="0">
                <a:solidFill>
                  <a:srgbClr val="495057"/>
                </a:solidFill>
                <a:effectLst/>
                <a:latin typeface="system-ui"/>
              </a:rPr>
              <a:t>11 Perché, tuttavia, non avesse a disfare completamente, con rovina tanto precipitosa, ciò che prima aveva creato e perché alla distruzione della forma dell’uomo non seguisse come conseguenza la distruzione di quella di tutte le altre creature, venendo loro a mancare colui cui erano soggette, non servendo esse più all’uso dell’uomo, 12 la divina clemenza fecondò con il seme di entrambi la terra dei mortali e la assoggettò a loro; 13 ma essi, che conoscevano la scelta dei loro padri, ma che da questi avevano propagato in se stessi il vizio della disobbedienza, svilupparono odi vicendevoli tra di loro 14 e separarono il possesso delle cose che per diritto di natura era comune. 15 L’uomo, che Dio aveva creato giusto e semplice, non ebbe scrupoli ad immischiarsi in controversie.</a:t>
            </a:r>
          </a:p>
          <a:p>
            <a:pPr algn="l"/>
            <a:endParaRPr lang="it-IT" dirty="0">
              <a:latin typeface="Arial Rounded MT Bold" pitchFamily="34" charset="0"/>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04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ottotitolo 2"/>
          <p:cNvSpPr>
            <a:spLocks noGrp="1"/>
          </p:cNvSpPr>
          <p:nvPr>
            <p:ph type="subTitle" idx="1"/>
          </p:nvPr>
        </p:nvSpPr>
        <p:spPr>
          <a:xfrm>
            <a:off x="269823" y="434715"/>
            <a:ext cx="11291242" cy="5765932"/>
          </a:xfrm>
        </p:spPr>
        <p:txBody>
          <a:bodyPr>
            <a:normAutofit fontScale="85000" lnSpcReduction="20000"/>
          </a:bodyPr>
          <a:lstStyle/>
          <a:p>
            <a:pPr algn="l"/>
            <a:r>
              <a:rPr lang="pt-BR" dirty="0">
                <a:latin typeface="Arial Rounded MT Bold" pitchFamily="34" charset="0"/>
              </a:rPr>
              <a:t>Proemio del </a:t>
            </a:r>
            <a:r>
              <a:rPr lang="pt-BR" i="1" dirty="0">
                <a:latin typeface="Arial Rounded MT Bold" pitchFamily="34" charset="0"/>
              </a:rPr>
              <a:t>Liber Augustalis (segue):</a:t>
            </a:r>
          </a:p>
          <a:p>
            <a:pPr algn="l"/>
            <a:endParaRPr lang="it-IT" b="0" i="0" dirty="0">
              <a:solidFill>
                <a:srgbClr val="495057"/>
              </a:solidFill>
              <a:effectLst/>
              <a:latin typeface="system-ui"/>
            </a:endParaRPr>
          </a:p>
          <a:p>
            <a:pPr algn="l"/>
            <a:r>
              <a:rPr lang="it-IT" b="0" i="0" dirty="0">
                <a:solidFill>
                  <a:srgbClr val="495057"/>
                </a:solidFill>
                <a:effectLst/>
                <a:latin typeface="system-ui"/>
              </a:rPr>
              <a:t>16 Così per la stessa necessità contingente, non meno che per ispirazione della provvidenza divina, furono creati i prìncipi secolari, 17 per il cui tramite potesse essere repressa la sfrenatezza dei delitti e in modo che essi, arbitri della vita e della morte dei popoli, stabilissero, come esecutori in certo modo delle decisioni divine, quale destino, rango e condizione dovesse avere ciascuno. 18 Affinché le loro mani possano rendere buon conto dell’amministrazione loro affidata, il re dei re e prìncipe dei prìncipi richiede soprattutto che essi non permettano che la sacrosanta chiesa, madre della religione cristiana, venga imbrattata dalla subdola perfidia dei detrattori della fede; 19 che essi la difendano dagli attacchi dei pubblici nemici con la potenza della spada materiale; 20 che essi, per quanto possono, conservino ai popoli la pace e, dopo averli pacificati, la giustizia, le quali si abbracciano a vicenda come due sorelle.</a:t>
            </a:r>
          </a:p>
          <a:p>
            <a:pPr algn="l"/>
            <a:r>
              <a:rPr lang="it-IT" b="0" i="0" dirty="0">
                <a:solidFill>
                  <a:srgbClr val="495057"/>
                </a:solidFill>
                <a:effectLst/>
                <a:latin typeface="system-ui"/>
              </a:rPr>
              <a:t>21 Noi dunque, che solo la potenza della mano di Dio, al di là di ogni umana speranza, sublimò ai fastigi dell’impero romano e degli altri regni, volendo rendere raddoppiati al Dio vivente i talenti affidatici, per reverenza di Gesù Cristo, dal quale ricevemmo tutto quello che abbiamo, 22 osservando la giustizia e fondando le leggi decidiamo di offrire in sacrificio le nostre labbra, provvedendo in primo luogo a quella parte dei nostri </a:t>
            </a:r>
            <a:r>
              <a:rPr lang="it-IT" b="0" i="0" dirty="0" err="1">
                <a:solidFill>
                  <a:srgbClr val="495057"/>
                </a:solidFill>
                <a:effectLst/>
                <a:latin typeface="system-ui"/>
              </a:rPr>
              <a:t>domìni</a:t>
            </a:r>
            <a:r>
              <a:rPr lang="it-IT" b="0" i="0" dirty="0">
                <a:solidFill>
                  <a:srgbClr val="495057"/>
                </a:solidFill>
                <a:effectLst/>
                <a:latin typeface="system-ui"/>
              </a:rPr>
              <a:t>, che al presente sembra avere maggiormente bisogno del nostro intervento circa la giustizia. [...]</a:t>
            </a:r>
          </a:p>
          <a:p>
            <a:pPr algn="l"/>
            <a:r>
              <a:rPr lang="it-IT" b="0" i="0" dirty="0">
                <a:solidFill>
                  <a:srgbClr val="495057"/>
                </a:solidFill>
                <a:effectLst/>
                <a:latin typeface="system-ui"/>
              </a:rPr>
              <a:t>23 Vogliamo pertanto che le presenti disposizioni emanate in nostro nome abbiano vigore soltanto nel nostro regno di Sicilia; 24 e ordiniamo che, cassata nel detto regno ogni altra legge e consuetudine in contrasto con queste nostre costituzioni, esse siano d’ora innanzi da tutti inviolabilmente osservate. 25 Abbiamo ordinato che in queste fossero incluse tutte le disposizioni promulgate dai precedenti re di Sicilia e da noi affinché non abbiano alcun vigore né alcuna autorità, in sede giudiziaria e extragiudiziaria, quelle costituzioni che non sono comprese nella presente raccolta.</a:t>
            </a:r>
          </a:p>
          <a:p>
            <a:pPr algn="l"/>
            <a:endParaRPr lang="it-IT" dirty="0">
              <a:latin typeface="Arial Rounded MT Bold" pitchFamily="34" charset="0"/>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41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929390" y="344774"/>
            <a:ext cx="9487090" cy="6513226"/>
          </a:xfrm>
        </p:spPr>
        <p:txBody>
          <a:bodyPr>
            <a:normAutofit fontScale="70000" lnSpcReduction="20000"/>
          </a:bodyPr>
          <a:lstStyle/>
          <a:p>
            <a:r>
              <a:rPr lang="it-IT" sz="6000" b="1" dirty="0">
                <a:effectLst>
                  <a:outerShdw blurRad="38100" dist="38100" dir="2700000" algn="tl">
                    <a:srgbClr val="000000"/>
                  </a:outerShdw>
                </a:effectLst>
                <a:latin typeface="Georgia" pitchFamily="18" charset="0"/>
              </a:rPr>
              <a:t>L’Italia meridionale: </a:t>
            </a:r>
          </a:p>
          <a:p>
            <a:r>
              <a:rPr lang="it-IT" sz="6000" b="1" dirty="0">
                <a:effectLst>
                  <a:outerShdw blurRad="38100" dist="38100" dir="2700000" algn="tl">
                    <a:srgbClr val="000000"/>
                  </a:outerShdw>
                </a:effectLst>
                <a:latin typeface="Georgia" pitchFamily="18" charset="0"/>
              </a:rPr>
              <a:t>Angioini e Aragonesi </a:t>
            </a:r>
          </a:p>
          <a:p>
            <a:endParaRPr lang="it-IT" sz="6000" b="1" dirty="0">
              <a:effectLst>
                <a:outerShdw blurRad="38100" dist="38100" dir="2700000" algn="tl">
                  <a:srgbClr val="000000"/>
                </a:outerShdw>
              </a:effectLst>
              <a:latin typeface="Georgia" pitchFamily="18" charset="0"/>
            </a:endParaRPr>
          </a:p>
          <a:p>
            <a:pPr algn="l">
              <a:spcBef>
                <a:spcPts val="1200"/>
              </a:spcBef>
              <a:spcAft>
                <a:spcPts val="1200"/>
              </a:spcAft>
            </a:pPr>
            <a:r>
              <a:rPr lang="it-IT" sz="4400" dirty="0">
                <a:latin typeface="Arial Rounded MT Bold" pitchFamily="34" charset="0"/>
              </a:rPr>
              <a:t>Le tappe cronologiche fondamentali: </a:t>
            </a:r>
          </a:p>
          <a:p>
            <a:pPr marL="571500" indent="-571500" algn="l">
              <a:buFont typeface="Wingdings" pitchFamily="2" charset="2"/>
              <a:buChar char="q"/>
            </a:pPr>
            <a:r>
              <a:rPr lang="it-IT" sz="4400" dirty="0">
                <a:latin typeface="Arial Rounded MT Bold" pitchFamily="34" charset="0"/>
              </a:rPr>
              <a:t>1265: Carlo d’Angiò, re di Sicilia su investitura di papa Clemente IV</a:t>
            </a:r>
          </a:p>
          <a:p>
            <a:pPr marL="571500" indent="-571500" algn="l">
              <a:buFont typeface="Wingdings" pitchFamily="2" charset="2"/>
              <a:buChar char="q"/>
            </a:pPr>
            <a:r>
              <a:rPr lang="it-IT" sz="4400" dirty="0">
                <a:latin typeface="Arial Rounded MT Bold" pitchFamily="34" charset="0"/>
              </a:rPr>
              <a:t>1266: battaglia di Benevento – fine dell’egemonia sveva </a:t>
            </a:r>
          </a:p>
          <a:p>
            <a:pPr marL="571500" indent="-571500" algn="l">
              <a:buFont typeface="Wingdings" pitchFamily="2" charset="2"/>
              <a:buChar char="q"/>
            </a:pPr>
            <a:r>
              <a:rPr lang="it-IT" sz="4400" dirty="0">
                <a:latin typeface="Arial Rounded MT Bold" pitchFamily="34" charset="0"/>
              </a:rPr>
              <a:t>1268: battaglia di Tagliacozzo – scomparsa dell’ultimo esponente degli Svevi</a:t>
            </a:r>
          </a:p>
          <a:p>
            <a:pPr marL="571500" indent="-571500" algn="l">
              <a:buFont typeface="Wingdings" pitchFamily="2" charset="2"/>
              <a:buChar char="q"/>
            </a:pPr>
            <a:r>
              <a:rPr lang="it-IT" sz="4400" dirty="0">
                <a:latin typeface="Arial Rounded MT Bold" pitchFamily="34" charset="0"/>
              </a:rPr>
              <a:t>1282: Vespri Siciliani – Pietro III d’Aragona re di Sicilia chiamato dalla nobiltà siciliana</a:t>
            </a:r>
          </a:p>
          <a:p>
            <a:pPr marL="571500" indent="-571500" algn="l">
              <a:buFont typeface="Wingdings" pitchFamily="2" charset="2"/>
              <a:buChar char="q"/>
            </a:pPr>
            <a:r>
              <a:rPr lang="it-IT" sz="4400" dirty="0">
                <a:latin typeface="Arial Rounded MT Bold" pitchFamily="34" charset="0"/>
              </a:rPr>
              <a:t>1302: pace di Caltabellotta</a:t>
            </a:r>
          </a:p>
        </p:txBody>
      </p:sp>
    </p:spTree>
    <p:extLst>
      <p:ext uri="{BB962C8B-B14F-4D97-AF65-F5344CB8AC3E}">
        <p14:creationId xmlns:p14="http://schemas.microsoft.com/office/powerpoint/2010/main" val="3230778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32" name="Rectangle 512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4" name="Rectangle 512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3" name="Rectangle 513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ww.tuttitemi.altervista.org/Storia/StoriaM/Immagini/Italia1300.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99753" y="-856"/>
            <a:ext cx="5768781" cy="690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7398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886</Words>
  <Application>Microsoft Office PowerPoint</Application>
  <PresentationFormat>Widescreen</PresentationFormat>
  <Paragraphs>31</Paragraphs>
  <Slides>8</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8</vt:i4>
      </vt:variant>
    </vt:vector>
  </HeadingPairs>
  <TitlesOfParts>
    <vt:vector size="16" baseType="lpstr">
      <vt:lpstr>Arial</vt:lpstr>
      <vt:lpstr>Arial Rounded MT Bold</vt:lpstr>
      <vt:lpstr>Calibri</vt:lpstr>
      <vt:lpstr>Calibri Light</vt:lpstr>
      <vt:lpstr>Georgia</vt:lpstr>
      <vt:lpstr>system-ui</vt:lpstr>
      <vt:lpstr>Wingdings</vt:lpstr>
      <vt:lpstr>Tema di Office</vt:lpstr>
      <vt:lpstr>Il Regno di Sicilia dagli svevi agli angioini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Regno di Sicilia dagli svevi agli angioini</dc:title>
  <dc:creator>Francesco Pirani</dc:creator>
  <cp:lastModifiedBy>Francesco Pirani</cp:lastModifiedBy>
  <cp:revision>5</cp:revision>
  <dcterms:created xsi:type="dcterms:W3CDTF">2023-11-19T10:06:35Z</dcterms:created>
  <dcterms:modified xsi:type="dcterms:W3CDTF">2023-11-19T10:19:38Z</dcterms:modified>
</cp:coreProperties>
</file>