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05" r:id="rId4"/>
    <p:sldId id="407" r:id="rId5"/>
    <p:sldId id="378" r:id="rId6"/>
    <p:sldId id="379" r:id="rId7"/>
    <p:sldId id="431" r:id="rId8"/>
    <p:sldId id="433" r:id="rId9"/>
    <p:sldId id="43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8311D-3DCA-FE3A-E39C-85A86632D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8DF999-BAC5-025E-5307-04D513A54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3EA31-09E4-1170-6E53-10412FEF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03BFFD-FB71-2654-EEA4-29262AEF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AE3C38-719F-2850-32BF-C549B6FE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8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53EBE-2021-EDE6-B3CA-9BBEF8FD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5B687D-ACAA-64DB-703C-C8A874200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538F11-5D5D-D77F-4943-06614AC6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C6359-E7AB-9683-1624-2372F379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6CC11-C4CD-58F5-D58D-DC68977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7BC03-34D6-44A9-F6AB-9E5CD2E09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DC23B8-5E8A-4764-5395-1197E0134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CF8A40-CCC3-FA87-F168-E40ECCBB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6C530E-2D4A-98C9-562A-28E552BF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E5740-3E17-6FA3-0BB0-AF1433D6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55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2B5DC4-9EA8-10D0-EA7A-339FD8B4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BC077F-4F88-50E0-CCF7-3EBBD699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308B8E-8093-0E9B-B3DE-4CB9C404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22182B-C3A6-492D-1A43-6E31339C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0CAFE3-0339-B91B-9F5A-85D7AF53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3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189247-6C75-DECF-AF1B-EC64860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9BB76E-CCA6-9FBB-2E4B-3D68C3EB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59391-7BC1-C0D1-E04D-AE10643B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8F1EAE-3B68-5066-1CEA-167011D5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99DB9D-82B6-6A02-E3E9-DCA59E0B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59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69408-E9DA-DC03-2939-99314BBB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64484D-32C8-04B0-B04E-883C93895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CA76FE-0269-08BE-693A-D1802574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388F92-40FF-606E-B204-CA8ABCC1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9FEA81-1F17-C59F-60A8-9B660CD7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3B4B23-6D6E-F77A-9F1F-769A680C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58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EA9F3-4AB9-E690-7D68-FD0D385B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94AEDE-83E8-BFCB-3B25-B92484F3E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D9D03D-A217-0D68-5908-83524D2C8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1746F9-9BAB-9D21-56DB-E7D95093B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25328-17FF-49EF-EA24-B35C8E933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810B1E-1664-7551-C36B-CEE1F31A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60CD33-859F-518E-295E-CB6D2A0E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24C66B-2381-B925-3944-4F87826E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3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EFB6F-1879-A1B1-76FE-2ED583EE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A12BB4-ADD2-4143-2545-6F10592D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A55CCC-6B0A-7A50-5844-3F0E29A2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714F61-1770-0730-7E44-1823A524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69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FC192F-FA86-2F44-95DD-882B13F7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132B64-E486-0DE9-AC76-77B53D23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7D5B0B-1F59-8390-7846-BFA40376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59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8A173-7A1D-A892-66A9-233E0BE3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A4FDD8-E396-1EC1-9A48-0963FA9F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D85591-3863-0EA1-9FEE-F428C8966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FB52A6-5F1D-C342-DE26-A4331A86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E417F-B15C-7411-966A-5C071E6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19C483-A2C8-0C24-0339-4802028F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87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44F48-DD2A-D69D-9A6E-55E9B474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C45444-BA5A-8E05-D584-CB243B850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34394E-844C-4AD5-2A13-9549CA274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C837F-E856-0696-002A-9640ADA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7F7C47-EC49-08F0-AF70-0B28C6E8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6925E2-F43B-5CFE-497F-D49841B6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2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765FBE-ECB1-0DA4-E8F5-6FA0B035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FC8147-F79C-0D1E-757E-623D386F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EC1F14-0DA7-8A2D-C4C1-5EF06A7DA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517C-AD7E-4D7C-A233-BA7E2175DB5A}" type="datetimeFigureOut">
              <a:rPr lang="it-IT" smtClean="0"/>
              <a:t>22/11/2023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E6EFE6-367D-869D-5222-EDD368FB0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E43F36-6279-857A-8231-940DBFDA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E369-FECF-4B0E-AAB8-0A7AF14819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A20FB7-7453-424E-80CB-79AF03E42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it-IT" sz="6600"/>
              <a:t>L’Italia dalla frammentazione politica agli Stati regionali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B03EA3-CFE1-3231-2F7F-8A40A140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60774"/>
            <a:ext cx="4087368" cy="5818317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magine 5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3A282ECF-B07A-23BE-AED8-12A3790ED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6" b="7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>
            <a:extLst>
              <a:ext uri="{FF2B5EF4-FFF2-40B4-BE49-F238E27FC236}">
                <a16:creationId xmlns:a16="http://schemas.microsoft.com/office/drawing/2014/main" id="{C9FF7EC7-F07A-407D-AD19-B5C00E978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253" y="295216"/>
            <a:ext cx="9673010" cy="6267568"/>
          </a:xfrm>
        </p:spPr>
        <p:txBody>
          <a:bodyPr>
            <a:normAutofit fontScale="70000" lnSpcReduction="20000"/>
          </a:bodyPr>
          <a:lstStyle/>
          <a:p>
            <a:r>
              <a:rPr lang="it-IT" sz="5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Signori e città nel Trecento</a:t>
            </a:r>
          </a:p>
          <a:p>
            <a:endParaRPr lang="it-IT" sz="5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ordine cittadino e pacificazione sociale </a:t>
            </a:r>
            <a:r>
              <a:rPr lang="it-IT" sz="4000" i="1" dirty="0">
                <a:latin typeface="Arial Rounded MT Bold" pitchFamily="34" charset="0"/>
              </a:rPr>
              <a:t>vs </a:t>
            </a:r>
            <a:r>
              <a:rPr lang="it-IT" sz="4000" dirty="0">
                <a:latin typeface="Arial Rounded MT Bold" pitchFamily="34" charset="0"/>
              </a:rPr>
              <a:t>libertà del gioco politico;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governi personali e/o chiusure oligarchiche;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i regimi signorili: scarsa tenuta ma incremento della capacità coercitiva;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varietà di modelli  e stabilizzazione delle alleanze;</a:t>
            </a:r>
          </a:p>
          <a:p>
            <a:pPr algn="l"/>
            <a:r>
              <a:rPr lang="it-IT" sz="4000" dirty="0">
                <a:latin typeface="Arial Rounded MT Bold" pitchFamily="34" charset="0"/>
              </a:rPr>
              <a:t>La ‘mutazione’ signorile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 err="1">
                <a:latin typeface="Arial Rounded MT Bold" pitchFamily="34" charset="0"/>
              </a:rPr>
              <a:t>dinastizzazione</a:t>
            </a:r>
            <a:r>
              <a:rPr lang="it-IT" sz="4000" dirty="0">
                <a:latin typeface="Arial Rounded MT Bold" pitchFamily="34" charset="0"/>
              </a:rPr>
              <a:t> delle cariche e del potere familiare;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legittimazione del ‘vicariato’ imperiale e apostolico;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irreversibilità del potere signorile fra ricerca di consenso e rivolte urbane;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costruzione di cittadelle urbane.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3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9EDC543-046E-40E6-962D-E5B8A589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42" y="179882"/>
            <a:ext cx="10066097" cy="65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6456469"/>
            <a:ext cx="8964488" cy="401531"/>
          </a:xfrm>
        </p:spPr>
        <p:txBody>
          <a:bodyPr>
            <a:normAutofit/>
          </a:bodyPr>
          <a:lstStyle/>
          <a:p>
            <a:pPr algn="l"/>
            <a:r>
              <a:rPr lang="it-IT" sz="1600" dirty="0">
                <a:latin typeface="Arial Rounded MT Bold" pitchFamily="34" charset="0"/>
              </a:rPr>
              <a:t>Ambrogio Lorenzetti, </a:t>
            </a:r>
            <a:r>
              <a:rPr lang="it-IT" sz="1600" i="1" dirty="0">
                <a:latin typeface="Arial Rounded MT Bold" pitchFamily="34" charset="0"/>
              </a:rPr>
              <a:t>Allegoria del mal governo,</a:t>
            </a:r>
            <a:r>
              <a:rPr lang="it-IT" sz="1600" dirty="0">
                <a:latin typeface="Arial Rounded MT Bold" pitchFamily="34" charset="0"/>
              </a:rPr>
              <a:t> affresco, Siena, Palazzo Pubblico (1336)</a:t>
            </a:r>
          </a:p>
        </p:txBody>
      </p:sp>
      <p:pic>
        <p:nvPicPr>
          <p:cNvPr id="2050" name="Picture 2" descr="http://upload.wikimedia.org/wikipedia/commons/7/7f/Lorenzetti_ambrogio_bad_govern._d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39" y="0"/>
            <a:ext cx="9945722" cy="62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0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91944" y="5949280"/>
            <a:ext cx="4824536" cy="792088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Arial Rounded MT Bold" pitchFamily="34" charset="0"/>
              </a:rPr>
              <a:t>Verona, </a:t>
            </a:r>
            <a:r>
              <a:rPr lang="it-IT" sz="1600" i="1" dirty="0">
                <a:latin typeface="Arial Rounded MT Bold" pitchFamily="34" charset="0"/>
              </a:rPr>
              <a:t>Santa Maria Antica</a:t>
            </a:r>
            <a:r>
              <a:rPr lang="it-IT" sz="1600" dirty="0">
                <a:latin typeface="Arial Rounded MT Bold" pitchFamily="34" charset="0"/>
              </a:rPr>
              <a:t>, </a:t>
            </a:r>
            <a:r>
              <a:rPr lang="it-IT" sz="1600" i="1" dirty="0">
                <a:latin typeface="Arial Rounded MT Bold" pitchFamily="34" charset="0"/>
              </a:rPr>
              <a:t> </a:t>
            </a:r>
            <a:r>
              <a:rPr lang="it-IT" sz="1600" dirty="0">
                <a:latin typeface="Arial Rounded MT Bold" pitchFamily="34" charset="0"/>
              </a:rPr>
              <a:t>statua equestre di </a:t>
            </a:r>
            <a:r>
              <a:rPr lang="it-IT" sz="1600" dirty="0" err="1">
                <a:latin typeface="Arial Rounded MT Bold" pitchFamily="34" charset="0"/>
              </a:rPr>
              <a:t>Cangrande</a:t>
            </a:r>
            <a:r>
              <a:rPr lang="it-IT" sz="1600" dirty="0">
                <a:latin typeface="Arial Rounded MT Bold" pitchFamily="34" charset="0"/>
              </a:rPr>
              <a:t> I della Scala (metà XIV secolo).</a:t>
            </a:r>
          </a:p>
        </p:txBody>
      </p:sp>
      <p:pic>
        <p:nvPicPr>
          <p:cNvPr id="2050" name="Picture 2" descr="C:\Users\Francesco\Desktop\univ\didattica\corsi monografici\corso signorie\Santa_Maria_Antica_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29" y="1052736"/>
            <a:ext cx="3630168" cy="54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rancesco\Desktop\univ\didattica\corsi monografici\corso signorie\Cangr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052736"/>
            <a:ext cx="40701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4439816" y="1340768"/>
            <a:ext cx="1152128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7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8938" y="344774"/>
            <a:ext cx="8923502" cy="6252578"/>
          </a:xfrm>
        </p:spPr>
        <p:txBody>
          <a:bodyPr>
            <a:normAutofit fontScale="55000" lnSpcReduction="20000"/>
          </a:bodyPr>
          <a:lstStyle/>
          <a:p>
            <a:r>
              <a:rPr lang="it-IT" sz="7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L’Italia degli stati regionali</a:t>
            </a:r>
          </a:p>
          <a:p>
            <a:endParaRPr lang="it-IT" sz="51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un sistema integrato di ‘potenze grosse’ e piccole formazioni territoriali;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Stati repubblicani (Firenze, Venezia) e stati monocratici (Milano, Stato della Chiesa);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‘Stato composito’ e dimensione pattizia: i vari ‘corpi’ dello Stato;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la rete degli ‘ufficiali’ e la burocrazia: la venalità delle cariche e il disciplinamento territoriale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il ruolo della diplomazia;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5900" dirty="0">
                <a:latin typeface="Arial Rounded MT Bold" pitchFamily="34" charset="0"/>
              </a:rPr>
              <a:t>la guerra: le truppe mercenarie.</a:t>
            </a:r>
            <a:endParaRPr lang="it-IT" sz="4000" dirty="0"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51986" y="5902593"/>
            <a:ext cx="3716670" cy="792088"/>
          </a:xfrm>
        </p:spPr>
        <p:txBody>
          <a:bodyPr>
            <a:normAutofit/>
          </a:bodyPr>
          <a:lstStyle/>
          <a:p>
            <a:pPr algn="l"/>
            <a:r>
              <a:rPr lang="it-IT" sz="1600" dirty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it-IT" sz="1600" dirty="0">
                <a:latin typeface="Arial Rounded MT Bold" pitchFamily="34" charset="0"/>
              </a:rPr>
              <a:t>Bonifacio </a:t>
            </a:r>
            <a:r>
              <a:rPr lang="it-IT" sz="1600" dirty="0" err="1">
                <a:latin typeface="Arial Rounded MT Bold" pitchFamily="34" charset="0"/>
              </a:rPr>
              <a:t>Bembo</a:t>
            </a:r>
            <a:r>
              <a:rPr lang="it-IT" sz="1600" dirty="0">
                <a:latin typeface="Arial Rounded MT Bold" pitchFamily="34" charset="0"/>
              </a:rPr>
              <a:t>, </a:t>
            </a:r>
            <a:r>
              <a:rPr lang="it-IT" sz="1600" i="1" dirty="0">
                <a:latin typeface="Arial Rounded MT Bold" pitchFamily="34" charset="0"/>
              </a:rPr>
              <a:t>Ritratto di Francesco Sforza, </a:t>
            </a:r>
            <a:r>
              <a:rPr lang="it-IT" sz="1600" dirty="0">
                <a:latin typeface="Arial Rounded MT Bold" pitchFamily="34" charset="0"/>
              </a:rPr>
              <a:t>Milano, Pinacoteca di Brera.</a:t>
            </a:r>
          </a:p>
        </p:txBody>
      </p:sp>
      <p:pic>
        <p:nvPicPr>
          <p:cNvPr id="5122" name="Picture 2" descr="http://upload.wikimedia.org/wikipedia/commons/1/14/Francesco_Sfor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6" y="139168"/>
            <a:ext cx="3716670" cy="573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f/Muzio_Attendolo_Sforza_%281369-1424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86" y="146626"/>
            <a:ext cx="3851604" cy="56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914400" y="5874014"/>
            <a:ext cx="408349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>
                <a:solidFill>
                  <a:srgbClr val="1F497D"/>
                </a:solidFill>
                <a:latin typeface="Arial Rounded MT Bold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Arial Rounded MT Bold" pitchFamily="34" charset="0"/>
              </a:rPr>
              <a:t>Muzio </a:t>
            </a:r>
            <a:r>
              <a:rPr lang="it-IT" sz="1600" dirty="0" err="1">
                <a:solidFill>
                  <a:schemeClr val="tx1"/>
                </a:solidFill>
                <a:latin typeface="Arial Rounded MT Bold" pitchFamily="34" charset="0"/>
              </a:rPr>
              <a:t>Attendolo</a:t>
            </a:r>
            <a:r>
              <a:rPr lang="it-IT" sz="1600" dirty="0">
                <a:solidFill>
                  <a:schemeClr val="tx1"/>
                </a:solidFill>
                <a:latin typeface="Arial Rounded MT Bold" pitchFamily="34" charset="0"/>
              </a:rPr>
              <a:t> Sforza (1369-1424) in una miniatura quattrocentesca.</a:t>
            </a:r>
          </a:p>
        </p:txBody>
      </p:sp>
    </p:spTree>
    <p:extLst>
      <p:ext uri="{BB962C8B-B14F-4D97-AF65-F5344CB8AC3E}">
        <p14:creationId xmlns:p14="http://schemas.microsoft.com/office/powerpoint/2010/main" val="299550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26" y="499"/>
            <a:ext cx="5625348" cy="6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82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Georgia</vt:lpstr>
      <vt:lpstr>Wingdings</vt:lpstr>
      <vt:lpstr>Tema di Office</vt:lpstr>
      <vt:lpstr>L’Italia dalla frammentazione politica agli Stati regionali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L’Italia dalla frammentazione politica agli Stati regionali</dc:title>
  <dc:creator>Francesco Pirani</dc:creator>
  <cp:lastModifiedBy>Francesco Pirani</cp:lastModifiedBy>
  <cp:revision>2</cp:revision>
  <dcterms:created xsi:type="dcterms:W3CDTF">2023-11-22T09:11:46Z</dcterms:created>
  <dcterms:modified xsi:type="dcterms:W3CDTF">2023-11-22T09:20:02Z</dcterms:modified>
</cp:coreProperties>
</file>