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81" r:id="rId3"/>
    <p:sldId id="382" r:id="rId4"/>
    <p:sldId id="383" r:id="rId5"/>
    <p:sldId id="355" r:id="rId6"/>
    <p:sldId id="437" r:id="rId7"/>
    <p:sldId id="439" r:id="rId8"/>
    <p:sldId id="441" r:id="rId9"/>
    <p:sldId id="438" r:id="rId10"/>
    <p:sldId id="440" r:id="rId11"/>
    <p:sldId id="393" r:id="rId12"/>
    <p:sldId id="3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2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66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18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0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14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71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9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6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27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29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00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45000"/>
                <a:lumOff val="55000"/>
              </a:schemeClr>
            </a:gs>
            <a:gs pos="48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CE98-C43E-41F3-8BF7-CE92C36B519C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0532-32CD-4273-829F-A92C8570F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8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a_wuv7n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pinto, arte, Arti visive, mitologia&#10;&#10;Descrizione generata automaticamente">
            <a:extLst>
              <a:ext uri="{FF2B5EF4-FFF2-40B4-BE49-F238E27FC236}">
                <a16:creationId xmlns:a16="http://schemas.microsoft.com/office/drawing/2014/main" id="{DEBB7FBE-719C-FC8B-D381-5A1D307C8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76" r="9091" b="181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BDEF3F5-300B-905A-D6BD-6C137DFF0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it-IT" sz="6600" dirty="0">
                <a:solidFill>
                  <a:schemeClr val="bg1"/>
                </a:solidFill>
              </a:rPr>
              <a:t>La Chiesa teocratica</a:t>
            </a:r>
            <a:br>
              <a:rPr lang="it-IT" sz="6600" dirty="0">
                <a:solidFill>
                  <a:schemeClr val="bg1"/>
                </a:solidFill>
              </a:rPr>
            </a:br>
            <a:r>
              <a:rPr lang="it-IT" sz="6600" dirty="0">
                <a:solidFill>
                  <a:schemeClr val="bg1"/>
                </a:solidFill>
              </a:rPr>
              <a:t>(XIII secolo)</a:t>
            </a:r>
          </a:p>
        </p:txBody>
      </p:sp>
    </p:spTree>
    <p:extLst>
      <p:ext uri="{BB962C8B-B14F-4D97-AF65-F5344CB8AC3E}">
        <p14:creationId xmlns:p14="http://schemas.microsoft.com/office/powerpoint/2010/main" val="42062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B7F1565-9F48-4E1E-8E87-1E11CB77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73334"/>
            <a:ext cx="10668000" cy="69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9193" y="419725"/>
            <a:ext cx="9075567" cy="3009275"/>
          </a:xfrm>
        </p:spPr>
        <p:txBody>
          <a:bodyPr>
            <a:normAutofit fontScale="62500" lnSpcReduction="20000"/>
          </a:bodyPr>
          <a:lstStyle/>
          <a:p>
            <a:r>
              <a:rPr lang="it-IT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Il tramonto delle idee universali </a:t>
            </a:r>
          </a:p>
          <a:p>
            <a:pPr algn="l"/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4000" dirty="0">
                <a:latin typeface="Arial Rounded MT Bold" pitchFamily="34" charset="0"/>
              </a:rPr>
              <a:t>Bonifacio VIII (1294-1303)</a:t>
            </a:r>
          </a:p>
          <a:p>
            <a:pPr lvl="1">
              <a:lnSpc>
                <a:spcPct val="90000"/>
              </a:lnSpc>
            </a:pP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it-IT" sz="4000" dirty="0">
                <a:latin typeface="Arial Rounded MT Bold" pitchFamily="34" charset="0"/>
              </a:rPr>
              <a:t>L’indizione del Giubileo nell’anno 1300;</a:t>
            </a:r>
          </a:p>
          <a:p>
            <a:pPr marL="571500" lvl="1" indent="-571500" algn="l">
              <a:buFont typeface="Wingdings" pitchFamily="2" charset="2"/>
              <a:buChar char="v"/>
            </a:pPr>
            <a:r>
              <a:rPr lang="it-IT" sz="4000" dirty="0">
                <a:latin typeface="Arial Rounded MT Bold" pitchFamily="34" charset="0"/>
              </a:rPr>
              <a:t>Il canto del cigno: la bolla </a:t>
            </a:r>
            <a:r>
              <a:rPr lang="it-IT" sz="4000" i="1" dirty="0" err="1">
                <a:latin typeface="Arial Rounded MT Bold" pitchFamily="34" charset="0"/>
              </a:rPr>
              <a:t>Unam</a:t>
            </a:r>
            <a:r>
              <a:rPr lang="it-IT" sz="4000" i="1" dirty="0">
                <a:latin typeface="Arial Rounded MT Bold" pitchFamily="34" charset="0"/>
              </a:rPr>
              <a:t> </a:t>
            </a:r>
            <a:r>
              <a:rPr lang="it-IT" sz="4000" i="1" dirty="0" err="1">
                <a:latin typeface="Arial Rounded MT Bold" pitchFamily="34" charset="0"/>
              </a:rPr>
              <a:t>Sanctam</a:t>
            </a:r>
            <a:r>
              <a:rPr lang="it-IT" sz="4000" i="1" dirty="0">
                <a:latin typeface="Arial Rounded MT Bold" pitchFamily="34" charset="0"/>
              </a:rPr>
              <a:t> </a:t>
            </a:r>
            <a:r>
              <a:rPr lang="it-IT" sz="4000" dirty="0">
                <a:latin typeface="Arial Rounded MT Bold" pitchFamily="34" charset="0"/>
              </a:rPr>
              <a:t>(1302)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it-IT" sz="4000" dirty="0">
                <a:latin typeface="Arial Rounded MT Bold" pitchFamily="34" charset="0"/>
              </a:rPr>
              <a:t>Lo «schiaffo di Anagni» e il ruolo dei re di Francia</a:t>
            </a:r>
          </a:p>
        </p:txBody>
      </p:sp>
      <p:pic>
        <p:nvPicPr>
          <p:cNvPr id="13314" name="Picture 2" descr="C:\Users\Francesco\Desktop\Lezioni a.a 2014-2015\2011-12\universalismi\busto 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592536"/>
            <a:ext cx="2520280" cy="312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5519937" y="5949281"/>
            <a:ext cx="1768385" cy="76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>
                <a:solidFill>
                  <a:srgbClr val="1F497D"/>
                </a:solidFill>
                <a:latin typeface="Arial Rounded MT Bold" pitchFamily="34" charset="0"/>
              </a:rPr>
              <a:t>Arnolfo di Cambio, Busto di Bonifacio VIII,</a:t>
            </a:r>
          </a:p>
          <a:p>
            <a:r>
              <a:rPr lang="it-IT" sz="1700">
                <a:solidFill>
                  <a:srgbClr val="1F497D"/>
                </a:solidFill>
                <a:latin typeface="Arial Rounded MT Bold" pitchFamily="34" charset="0"/>
              </a:rPr>
              <a:t>Firenze, Museo dell’Opera del Duomo</a:t>
            </a:r>
          </a:p>
        </p:txBody>
      </p:sp>
      <p:pic>
        <p:nvPicPr>
          <p:cNvPr id="13316" name="Picture 4" descr="http://upload.wikimedia.org/wikipedia/commons/b/b7/Giotto_-_Bonifatius_VI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419106"/>
            <a:ext cx="2736304" cy="32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4575246" y="3592536"/>
            <a:ext cx="1768385" cy="76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>
                <a:solidFill>
                  <a:srgbClr val="1F497D"/>
                </a:solidFill>
                <a:latin typeface="Arial Rounded MT Bold" pitchFamily="34" charset="0"/>
              </a:rPr>
              <a:t>Giotto, Bonifacio VIII indice il Giubileo (frammento di affresco)</a:t>
            </a:r>
          </a:p>
        </p:txBody>
      </p:sp>
    </p:spTree>
    <p:extLst>
      <p:ext uri="{BB962C8B-B14F-4D97-AF65-F5344CB8AC3E}">
        <p14:creationId xmlns:p14="http://schemas.microsoft.com/office/powerpoint/2010/main" val="403018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59370" y="329784"/>
            <a:ext cx="10403174" cy="5786203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La bolla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Unam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Sanctam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(1302)</a:t>
            </a:r>
          </a:p>
          <a:p>
            <a:endParaRPr lang="it-IT" sz="128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l"/>
            <a:r>
              <a:rPr lang="it-IT" sz="11200" dirty="0">
                <a:latin typeface="Aptos Display" panose="020B0004020202020204" pitchFamily="34" charset="0"/>
              </a:rPr>
              <a:t>Per imperativo della fede non possiamo che credere che vi è una sola Santa Chiesa Cattolica ed Apostolica, e noi fermamente la crediamo e professiamo con semplicità, e non c’è né salvezza né remissione dei peccati fuori di lei […] Essa rappresenta l’unico corpo mistico, il cui capo è Cristo, e (quello) di Cristo è Dio, e in esso c’è un solo Signore, una sola fede, un solo battesimo. Una sola infatti fu l’arca di Noè al tempo del diluvio, che prefigurava l’unica Chiesa; ed era stata costruita da un solo braccio, ebbe un solo timoniere e un solo comandante, ossia Noè […] Dunque la Chiesa sola e unica ha un solo corpo, un solo capo. </a:t>
            </a:r>
          </a:p>
          <a:p>
            <a:pPr algn="l"/>
            <a:r>
              <a:rPr lang="it-IT" sz="11200" dirty="0">
                <a:latin typeface="Aptos Display" panose="020B0004020202020204" pitchFamily="34" charset="0"/>
              </a:rPr>
              <a:t>Le parole del vangelo ci insegnano che in questa Chiesa e nella sua potestà ci sono due spade, cioè la spirituale e la temporale […]. Ambedue sono a disposizione della Chiesa, la spada spirituale e quella materiale. Però quest’ultima dev’essere esercitata in favore della Chiesa, l’altra direttamente dalla Chiesa; la prima dal sacerdote, l’altra dalle mani dei re e dei soldati, ma agli ordini e sotto il controllo del sacerdote. Poi </a:t>
            </a:r>
            <a:r>
              <a:rPr lang="it-IT" sz="11200" dirty="0" err="1">
                <a:latin typeface="Aptos Display" panose="020B0004020202020204" pitchFamily="34" charset="0"/>
              </a:rPr>
              <a:t>é</a:t>
            </a:r>
            <a:r>
              <a:rPr lang="it-IT" sz="11200" dirty="0">
                <a:latin typeface="Aptos Display" panose="020B0004020202020204" pitchFamily="34" charset="0"/>
              </a:rPr>
              <a:t> necessario che una spada sia sotto l’altra e che l’autorità temporale sia soggetta a quella spirituale.</a:t>
            </a:r>
          </a:p>
        </p:txBody>
      </p:sp>
    </p:spTree>
    <p:extLst>
      <p:ext uri="{BB962C8B-B14F-4D97-AF65-F5344CB8AC3E}">
        <p14:creationId xmlns:p14="http://schemas.microsoft.com/office/powerpoint/2010/main" val="257307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4479" y="209861"/>
            <a:ext cx="10118360" cy="6505731"/>
          </a:xfrm>
        </p:spPr>
        <p:txBody>
          <a:bodyPr>
            <a:normAutofit fontScale="70000" lnSpcReduction="20000"/>
          </a:bodyPr>
          <a:lstStyle/>
          <a:p>
            <a:r>
              <a:rPr lang="it-IT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Il papato e l’affermazione teocratica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4000" dirty="0">
                <a:latin typeface="Arial Rounded MT Bold" pitchFamily="34" charset="0"/>
              </a:rPr>
              <a:t>Innocenzo III (1198-1216):</a:t>
            </a:r>
          </a:p>
          <a:p>
            <a:pPr algn="l"/>
            <a:r>
              <a:rPr lang="it-IT" sz="4000" dirty="0">
                <a:latin typeface="Arial Rounded MT Bold" pitchFamily="34" charset="0"/>
              </a:rPr>
              <a:t> Papa </a:t>
            </a:r>
            <a:r>
              <a:rPr lang="it-IT" sz="4000" i="1" dirty="0">
                <a:latin typeface="Arial Rounded MT Bold" pitchFamily="34" charset="0"/>
              </a:rPr>
              <a:t>= </a:t>
            </a:r>
            <a:r>
              <a:rPr lang="it-IT" sz="4000" i="1" dirty="0" err="1">
                <a:latin typeface="Arial Rounded MT Bold" pitchFamily="34" charset="0"/>
              </a:rPr>
              <a:t>vicarius</a:t>
            </a:r>
            <a:r>
              <a:rPr lang="it-IT" sz="4000" i="1" dirty="0">
                <a:latin typeface="Arial Rounded MT Bold" pitchFamily="34" charset="0"/>
              </a:rPr>
              <a:t> </a:t>
            </a:r>
            <a:r>
              <a:rPr lang="it-IT" sz="4000" i="1" dirty="0" err="1">
                <a:latin typeface="Arial Rounded MT Bold" pitchFamily="34" charset="0"/>
              </a:rPr>
              <a:t>Christi</a:t>
            </a:r>
            <a:r>
              <a:rPr lang="it-IT" sz="4000" i="1" dirty="0">
                <a:latin typeface="Arial Rounded MT Bold" pitchFamily="34" charset="0"/>
              </a:rPr>
              <a:t>, </a:t>
            </a:r>
            <a:r>
              <a:rPr lang="it-IT" sz="4000" dirty="0">
                <a:latin typeface="Arial Rounded MT Bold" pitchFamily="34" charset="0"/>
              </a:rPr>
              <a:t>non solo successore di Pietro;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i="1" dirty="0" err="1">
                <a:latin typeface="Arial Rounded MT Bold" pitchFamily="34" charset="0"/>
              </a:rPr>
              <a:t>plenitudo</a:t>
            </a:r>
            <a:r>
              <a:rPr lang="it-IT" sz="4000" i="1" dirty="0">
                <a:latin typeface="Arial Rounded MT Bold" pitchFamily="34" charset="0"/>
              </a:rPr>
              <a:t> </a:t>
            </a:r>
            <a:r>
              <a:rPr lang="it-IT" sz="4000" i="1" dirty="0" err="1">
                <a:latin typeface="Arial Rounded MT Bold" pitchFamily="34" charset="0"/>
              </a:rPr>
              <a:t>spritualium</a:t>
            </a:r>
            <a:r>
              <a:rPr lang="it-IT" sz="4000" i="1" dirty="0">
                <a:latin typeface="Arial Rounded MT Bold" pitchFamily="34" charset="0"/>
              </a:rPr>
              <a:t> e </a:t>
            </a:r>
            <a:r>
              <a:rPr lang="it-IT" sz="4000" i="1" dirty="0" err="1">
                <a:latin typeface="Arial Rounded MT Bold" pitchFamily="34" charset="0"/>
              </a:rPr>
              <a:t>latitudo</a:t>
            </a:r>
            <a:r>
              <a:rPr lang="it-IT" sz="4000" i="1" dirty="0">
                <a:latin typeface="Arial Rounded MT Bold" pitchFamily="34" charset="0"/>
              </a:rPr>
              <a:t> </a:t>
            </a:r>
            <a:r>
              <a:rPr lang="it-IT" sz="4000" i="1" dirty="0" err="1">
                <a:latin typeface="Arial Rounded MT Bold" pitchFamily="34" charset="0"/>
              </a:rPr>
              <a:t>temporalium</a:t>
            </a:r>
            <a:r>
              <a:rPr lang="it-IT" sz="4000" dirty="0">
                <a:latin typeface="Arial Rounded MT Bold" pitchFamily="34" charset="0"/>
              </a:rPr>
              <a:t>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moltiplicazione dei simboli: chiavi, cattedra;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IV Concilio Lateranense (1215);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elaborazione dell’</a:t>
            </a:r>
            <a:r>
              <a:rPr lang="it-IT" sz="4000" dirty="0" err="1">
                <a:latin typeface="Arial Rounded MT Bold" pitchFamily="34" charset="0"/>
              </a:rPr>
              <a:t>ideologiaa</a:t>
            </a:r>
            <a:r>
              <a:rPr lang="it-IT" sz="4000" dirty="0">
                <a:latin typeface="Arial Rounded MT Bold" pitchFamily="34" charset="0"/>
              </a:rPr>
              <a:t> di crociata e applicazione contro gli eretici; 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nascita effettiva dello Stato della Chiesa.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4000" dirty="0">
              <a:latin typeface="Arial Rounded MT Bold" pitchFamily="34" charset="0"/>
            </a:endParaRPr>
          </a:p>
          <a:p>
            <a:pPr algn="l"/>
            <a:r>
              <a:rPr lang="it-IT" sz="4000" dirty="0">
                <a:latin typeface="Arial Rounded MT Bold" pitchFamily="34" charset="0"/>
              </a:rPr>
              <a:t>Innocenzo IV (1243-1254)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intensificazione del processo di </a:t>
            </a:r>
            <a:r>
              <a:rPr lang="it-IT" sz="4000" i="1" dirty="0" err="1">
                <a:latin typeface="Arial Rounded MT Bold" pitchFamily="34" charset="0"/>
              </a:rPr>
              <a:t>imitatio</a:t>
            </a:r>
            <a:r>
              <a:rPr lang="it-IT" sz="4000" i="1" dirty="0">
                <a:latin typeface="Arial Rounded MT Bold" pitchFamily="34" charset="0"/>
              </a:rPr>
              <a:t> imperii</a:t>
            </a:r>
            <a:r>
              <a:rPr lang="it-IT" sz="4000" dirty="0">
                <a:latin typeface="Arial Rounded MT Bold" pitchFamily="34" charset="0"/>
              </a:rPr>
              <a:t>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Concilio di Lione (1245): deposizione di Federico II.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it-IT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Francesco\Desktop\Lezioni a.a 2014-2015\2011-12\secoli centrali\universalismi\catted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58508" y="2686340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2200" dirty="0">
                <a:latin typeface="Arial Rounded MT Bold" pitchFamily="34" charset="0"/>
              </a:rPr>
              <a:t>La cosiddetta Cattedra di San Pietro (sec. IX), Città del Vaticano, Basilica di S. Pietro</a:t>
            </a:r>
          </a:p>
        </p:txBody>
      </p:sp>
    </p:spTree>
    <p:extLst>
      <p:ext uri="{BB962C8B-B14F-4D97-AF65-F5344CB8AC3E}">
        <p14:creationId xmlns:p14="http://schemas.microsoft.com/office/powerpoint/2010/main" val="7044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2294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C:\Users\Francesco\Desktop\Lezioni a.a 2014-2015\2011-12\universalismi\chiavi_vt.jpg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"/>
          <a:stretch/>
        </p:blipFill>
        <p:spPr bwMode="auto">
          <a:xfrm>
            <a:off x="4283902" y="10"/>
            <a:ext cx="7908098" cy="68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it-IT" sz="2000">
                <a:solidFill>
                  <a:schemeClr val="bg1"/>
                </a:solidFill>
                <a:latin typeface="Arial Rounded MT Bold" pitchFamily="34" charset="0"/>
              </a:rPr>
              <a:t>Viterbo, Palazzo dei Papi , facciata</a:t>
            </a:r>
          </a:p>
          <a:p>
            <a:pPr algn="l"/>
            <a:r>
              <a:rPr lang="it-IT" sz="2000">
                <a:solidFill>
                  <a:schemeClr val="bg1"/>
                </a:solidFill>
                <a:latin typeface="Arial Rounded MT Bold" pitchFamily="34" charset="0"/>
              </a:rPr>
              <a:t>(metà XIII secolo)</a:t>
            </a:r>
          </a:p>
        </p:txBody>
      </p: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Francesco\Desktop\Lezioni a.a 2014-2015\2011-12\secoli centrali\universalismi\SSQuat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15168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9226" name="Freeform: Shape 922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27" name="Freeform: Shape 922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8" name="Freeform: Shape 922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9" name="Freeform: Shape 922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it-IT" sz="1700">
                <a:solidFill>
                  <a:schemeClr val="tx2"/>
                </a:solidFill>
                <a:latin typeface="Arial Rounded MT Bold" pitchFamily="34" charset="0"/>
              </a:rPr>
              <a:t>Affreschi nella cappella di S. Silvestro, Roma, Basilica dei SS. Quattro Coronati (1244)</a:t>
            </a:r>
          </a:p>
        </p:txBody>
      </p:sp>
    </p:spTree>
    <p:extLst>
      <p:ext uri="{BB962C8B-B14F-4D97-AF65-F5344CB8AC3E}">
        <p14:creationId xmlns:p14="http://schemas.microsoft.com/office/powerpoint/2010/main" val="88845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4459" y="374754"/>
            <a:ext cx="9843541" cy="6483246"/>
          </a:xfrm>
        </p:spPr>
        <p:txBody>
          <a:bodyPr>
            <a:normAutofit fontScale="77500" lnSpcReduction="20000"/>
          </a:bodyPr>
          <a:lstStyle/>
          <a:p>
            <a:r>
              <a:rPr lang="it-IT" sz="4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Le eresie dei secoli XII-XIII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dirty="0">
                <a:latin typeface="Arial Rounded MT Bold" pitchFamily="34" charset="0"/>
              </a:rPr>
              <a:t>Il pauperismo eterodosso di Pietro Valdo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dirty="0">
                <a:latin typeface="Arial Rounded MT Bold" pitchFamily="34" charset="0"/>
              </a:rPr>
              <a:t>I catari: una chiesa ‘separata’</a:t>
            </a:r>
          </a:p>
          <a:p>
            <a:pPr marL="571500" indent="-571500" algn="l">
              <a:buFont typeface="Wingdings" pitchFamily="2" charset="2"/>
              <a:buChar char="q"/>
            </a:pPr>
            <a:endParaRPr lang="it-IT" sz="4000" dirty="0">
              <a:latin typeface="Arial Rounded MT Bold" pitchFamily="34" charset="0"/>
            </a:endParaRPr>
          </a:p>
          <a:p>
            <a:pPr algn="l"/>
            <a:r>
              <a:rPr lang="it-IT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Il contrasto alle eresie da parte della Chiesa</a:t>
            </a:r>
            <a:endParaRPr lang="it-IT" sz="4000" dirty="0"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i="1" dirty="0">
                <a:latin typeface="Arial Rounded MT Bold" pitchFamily="34" charset="0"/>
              </a:rPr>
              <a:t>in negativo </a:t>
            </a:r>
            <a:r>
              <a:rPr lang="it-IT" sz="4000" dirty="0">
                <a:latin typeface="Arial Rounded MT Bold" pitchFamily="34" charset="0"/>
              </a:rPr>
              <a:t>- la repressione:</a:t>
            </a:r>
          </a:p>
          <a:p>
            <a:pPr algn="l"/>
            <a:r>
              <a:rPr lang="it-IT" sz="4000" dirty="0">
                <a:latin typeface="Arial Rounded MT Bold" pitchFamily="34" charset="0"/>
              </a:rPr>
              <a:t>eresia da ‘reato d’opinione’ a crimine penalmente perseguibile:  il Tribunale dell’Inquisizione (1231)</a:t>
            </a:r>
          </a:p>
          <a:p>
            <a:pPr marL="571500" indent="-571500" algn="l">
              <a:buFont typeface="Wingdings" pitchFamily="2" charset="2"/>
              <a:buChar char="q"/>
            </a:pPr>
            <a:endParaRPr lang="it-IT" sz="4000" dirty="0"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i="1" dirty="0">
                <a:latin typeface="Arial Rounded MT Bold" pitchFamily="34" charset="0"/>
              </a:rPr>
              <a:t>in positivo </a:t>
            </a:r>
            <a:r>
              <a:rPr lang="it-IT" sz="4000" dirty="0">
                <a:latin typeface="Arial Rounded MT Bold" pitchFamily="34" charset="0"/>
              </a:rPr>
              <a:t>- istituzione degli Ordini Mendicanti, tesi a contrastare le eresie sul piano dottrinale e pastorale.</a:t>
            </a:r>
          </a:p>
          <a:p>
            <a:pPr marL="571500" indent="-571500" algn="l">
              <a:buFont typeface="Wingdings" pitchFamily="2" charset="2"/>
              <a:buChar char="q"/>
            </a:pPr>
            <a:endParaRPr lang="it-IT" sz="4000" dirty="0"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endParaRPr lang="it-IT" sz="4000" dirty="0"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4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1724" y="134912"/>
            <a:ext cx="9828551" cy="6333344"/>
          </a:xfrm>
        </p:spPr>
        <p:txBody>
          <a:bodyPr>
            <a:norm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Gli Ordini Mendicanti</a:t>
            </a:r>
          </a:p>
          <a:p>
            <a:pPr algn="l"/>
            <a:endParaRPr lang="it-IT" sz="2800" dirty="0">
              <a:latin typeface="Arial Rounded MT Bold" pitchFamily="34" charset="0"/>
            </a:endParaRPr>
          </a:p>
          <a:p>
            <a:pPr algn="l"/>
            <a:r>
              <a:rPr lang="it-IT" sz="2800" dirty="0">
                <a:latin typeface="Arial Rounded MT Bold" pitchFamily="34" charset="0"/>
              </a:rPr>
              <a:t>I principali:</a:t>
            </a:r>
          </a:p>
          <a:p>
            <a:pPr algn="l"/>
            <a:endParaRPr lang="it-IT" sz="2800" dirty="0"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2800" dirty="0">
                <a:latin typeface="Arial Rounded MT Bold" pitchFamily="34" charset="0"/>
              </a:rPr>
              <a:t>Frati Minori istituiti da Francesco d’Assisi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2800" dirty="0">
                <a:latin typeface="Arial Rounded MT Bold" pitchFamily="34" charset="0"/>
              </a:rPr>
              <a:t>Frati Predicatori istituiti da Domenico di </a:t>
            </a:r>
            <a:r>
              <a:rPr lang="it-IT" sz="2800" dirty="0" err="1">
                <a:latin typeface="Arial Rounded MT Bold" pitchFamily="34" charset="0"/>
              </a:rPr>
              <a:t>Guzmán</a:t>
            </a:r>
            <a:endParaRPr lang="it-IT" sz="2800" dirty="0"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2800" dirty="0">
                <a:latin typeface="Arial Rounded MT Bold" pitchFamily="34" charset="0"/>
              </a:rPr>
              <a:t>Frati Eremitani di S. Agostino nati dall’unione di più comunità</a:t>
            </a:r>
          </a:p>
          <a:p>
            <a:pPr marL="571500" indent="-571500" algn="l">
              <a:buFont typeface="Wingdings" pitchFamily="2" charset="2"/>
              <a:buChar char="q"/>
            </a:pPr>
            <a:endParaRPr lang="it-IT" sz="4000" dirty="0"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endParaRPr lang="it-IT" sz="4000" dirty="0">
              <a:latin typeface="Arial Rounded MT Bold" pitchFamily="34" charset="0"/>
            </a:endParaRPr>
          </a:p>
          <a:p>
            <a:pPr algn="l"/>
            <a:endParaRPr lang="it-IT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5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A126CE-79FE-4915-A2F5-B4DD1AFEC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4" b="814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 fontScale="47500" lnSpcReduction="20000"/>
          </a:bodyPr>
          <a:lstStyle/>
          <a:p>
            <a:pPr marL="571500" indent="-571500" algn="l">
              <a:buFont typeface="Wingdings" pitchFamily="2" charset="2"/>
              <a:buChar char="q"/>
            </a:pPr>
            <a:endParaRPr lang="it-IT" sz="1000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l"/>
            <a:endParaRPr lang="it-IT" sz="2800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l"/>
            <a:r>
              <a:rPr lang="it-IT" sz="2800" dirty="0">
                <a:solidFill>
                  <a:srgbClr val="FFFFFF"/>
                </a:solidFill>
                <a:latin typeface="Arial Rounded MT Bold" pitchFamily="34" charset="0"/>
              </a:rPr>
              <a:t>Montefalco (PG)</a:t>
            </a:r>
          </a:p>
          <a:p>
            <a:pPr algn="l"/>
            <a:r>
              <a:rPr lang="it-IT" sz="2800" dirty="0">
                <a:solidFill>
                  <a:srgbClr val="FFFFFF"/>
                </a:solidFill>
                <a:latin typeface="Arial Rounded MT Bold" pitchFamily="34" charset="0"/>
              </a:rPr>
              <a:t>Benozzo Gozzoli, </a:t>
            </a:r>
          </a:p>
          <a:p>
            <a:pPr algn="l"/>
            <a:r>
              <a:rPr lang="it-IT" sz="2800" i="1" dirty="0">
                <a:solidFill>
                  <a:srgbClr val="FFFFFF"/>
                </a:solidFill>
                <a:latin typeface="Arial Rounded MT Bold" pitchFamily="34" charset="0"/>
              </a:rPr>
              <a:t>Incontro tra S. Domenico </a:t>
            </a:r>
          </a:p>
          <a:p>
            <a:pPr algn="l"/>
            <a:r>
              <a:rPr lang="it-IT" sz="2800" i="1" dirty="0">
                <a:solidFill>
                  <a:srgbClr val="FFFFFF"/>
                </a:solidFill>
                <a:latin typeface="Arial Rounded MT Bold" pitchFamily="34" charset="0"/>
              </a:rPr>
              <a:t>e S. Francesco </a:t>
            </a:r>
            <a:r>
              <a:rPr lang="it-IT" sz="2800" dirty="0">
                <a:solidFill>
                  <a:srgbClr val="FFFFFF"/>
                </a:solidFill>
                <a:latin typeface="Arial Rounded MT Bold" pitchFamily="34" charset="0"/>
              </a:rPr>
              <a:t>(1450 ca.)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46000">
              <a:schemeClr val="accent5">
                <a:lumMod val="20000"/>
                <a:lumOff val="80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B60B1392-8D45-4D49-A59B-D2AE3F0A2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49000"/>
            <a:ext cx="8820472" cy="509000"/>
          </a:xfrm>
        </p:spPr>
        <p:txBody>
          <a:bodyPr>
            <a:normAutofit fontScale="92500"/>
          </a:bodyPr>
          <a:lstStyle/>
          <a:p>
            <a:r>
              <a:rPr lang="it-IT" dirty="0">
                <a:latin typeface="Arial Rounded MT Bold" pitchFamily="34" charset="0"/>
              </a:rPr>
              <a:t>San Domenico e gli eretici (Firenze, S. Maria Novella, ca. 1350)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DBA753-8150-4FDD-BDFA-2FA70246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67" y="254832"/>
            <a:ext cx="7753666" cy="59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3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582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Aptos Display</vt:lpstr>
      <vt:lpstr>Arial</vt:lpstr>
      <vt:lpstr>Arial Rounded MT Bold</vt:lpstr>
      <vt:lpstr>Calibri</vt:lpstr>
      <vt:lpstr>Calibri Light</vt:lpstr>
      <vt:lpstr>Georgia</vt:lpstr>
      <vt:lpstr>Wingdings</vt:lpstr>
      <vt:lpstr>Tema di Office</vt:lpstr>
      <vt:lpstr>La Chiesa teocratica (XIII secolo)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Chiesa teocratica (XIII secolo)</dc:title>
  <dc:creator>Francesco Pirani</dc:creator>
  <cp:lastModifiedBy>Francesco Pirani</cp:lastModifiedBy>
  <cp:revision>8</cp:revision>
  <dcterms:created xsi:type="dcterms:W3CDTF">2023-11-12T09:20:12Z</dcterms:created>
  <dcterms:modified xsi:type="dcterms:W3CDTF">2023-11-12T09:34:20Z</dcterms:modified>
</cp:coreProperties>
</file>