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339" r:id="rId4"/>
    <p:sldId id="435" r:id="rId5"/>
    <p:sldId id="436" r:id="rId6"/>
    <p:sldId id="350" r:id="rId7"/>
    <p:sldId id="343" r:id="rId8"/>
    <p:sldId id="344" r:id="rId9"/>
    <p:sldId id="345" r:id="rId10"/>
    <p:sldId id="346" r:id="rId11"/>
    <p:sldId id="349" r:id="rId12"/>
    <p:sldId id="347" r:id="rId13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94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079D016-AA18-F342-28DC-3613303C82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EFD445FA-16F1-CCD1-0CC3-2A4FE4CA28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47CAD1D-12F7-F391-2D52-61CE03950A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3E6A7-14DD-4947-B79C-A4E99B371F78}" type="datetimeFigureOut">
              <a:rPr lang="it-IT" smtClean="0"/>
              <a:t>15/10/2023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9FFF1FF-92CB-47BD-2C5B-8970D168AC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61968C8-AA07-84D1-03C0-6A8BE1CDFD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C0B5E-81FE-4B9D-BE70-A98B985587E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114231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2684A9F-B84F-E1F7-A27C-A7E40D770B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94F1698A-CEC1-3B77-FDC2-FCEC7A6F87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31649DE-D4FE-F817-22E8-53CD09EEE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3E6A7-14DD-4947-B79C-A4E99B371F78}" type="datetimeFigureOut">
              <a:rPr lang="it-IT" smtClean="0"/>
              <a:t>15/10/2023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4A79AD9-E43E-F505-0090-66E60B72E3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F71C099-147E-F0CA-8330-F159F04527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C0B5E-81FE-4B9D-BE70-A98B985587E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319227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83E52B8D-BE3E-3A4C-095C-37FAA531E74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54C9CC50-D247-78D1-0748-2F96F5936A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AB9DA47-77FE-AD9A-57C6-4935A530D9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3E6A7-14DD-4947-B79C-A4E99B371F78}" type="datetimeFigureOut">
              <a:rPr lang="it-IT" smtClean="0"/>
              <a:t>15/10/2023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6E0CE99-FE9F-E16B-1035-3A040F6BCC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383B60E-67F7-5414-491F-6161098A59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C0B5E-81FE-4B9D-BE70-A98B985587E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488513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60B360F-C844-F66B-FAF6-4202F610A1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69B4B78-EC7B-CE73-BA03-464B354B82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B54A4AA-5EB6-E68F-F189-437754A37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3E6A7-14DD-4947-B79C-A4E99B371F78}" type="datetimeFigureOut">
              <a:rPr lang="it-IT" smtClean="0"/>
              <a:t>15/10/2023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ACBD081-4BC2-4131-0150-B145761C32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C7EF964-38F4-EF99-0C83-771ADA7F7A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C0B5E-81FE-4B9D-BE70-A98B985587E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260794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068FEEC-B3CB-40D2-ACF5-16FC2CFDB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538580F-2B13-84AF-B06D-5F784D54D2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A8F38E2-B710-48D2-CAF0-7C52F8DC0B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3E6A7-14DD-4947-B79C-A4E99B371F78}" type="datetimeFigureOut">
              <a:rPr lang="it-IT" smtClean="0"/>
              <a:t>15/10/2023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1C4AE6B-C15C-98E2-4E6A-ACFE0AD105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CC4CAA2-F627-EB1E-95EC-B12F4305F4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C0B5E-81FE-4B9D-BE70-A98B985587E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979451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3BD5ED1-BDA2-F846-388C-85BB37D963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8DAA680-7EF3-A526-6549-912C015A722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07ED43C-869E-9450-5E3A-F64ACC844E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5A066D00-E5A0-0FA9-4A8D-43511E0EFD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3E6A7-14DD-4947-B79C-A4E99B371F78}" type="datetimeFigureOut">
              <a:rPr lang="it-IT" smtClean="0"/>
              <a:t>15/10/2023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AF7A3B0-8E71-8803-C577-53F002689C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96C43E9-CA7D-89BF-E5EF-D3482345E9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C0B5E-81FE-4B9D-BE70-A98B985587E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868712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FEDFCE1-E69A-9A37-65DE-F3BCD12842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31FB1419-15E8-C798-4DBE-4BB50498B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505A04EE-4F36-8847-3A3C-8A15AD6944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19E39245-6817-393E-F970-0D4B9D0A5C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6DB51DCD-A9C0-4D68-370F-12D0714C725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1BB43FCC-628D-0B48-11B9-959BEB777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3E6A7-14DD-4947-B79C-A4E99B371F78}" type="datetimeFigureOut">
              <a:rPr lang="it-IT" smtClean="0"/>
              <a:t>15/10/2023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A406B939-D6A4-F0C6-D3AA-B55D9AA2D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18ADE051-84D1-67F8-09A7-CBFB3C41B7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C0B5E-81FE-4B9D-BE70-A98B985587E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521690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7B0B3D3-4377-EC72-88A6-8ECF18EBF2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E090FB9C-6FCE-5486-D90C-07A47C15CF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3E6A7-14DD-4947-B79C-A4E99B371F78}" type="datetimeFigureOut">
              <a:rPr lang="it-IT" smtClean="0"/>
              <a:t>15/10/2023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54431ED7-19C4-A354-1F02-6354F104A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20F248BE-7408-3451-AE6D-6740986653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C0B5E-81FE-4B9D-BE70-A98B985587E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803443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68A1A9A8-F88F-178C-0941-317A10E497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3E6A7-14DD-4947-B79C-A4E99B371F78}" type="datetimeFigureOut">
              <a:rPr lang="it-IT" smtClean="0"/>
              <a:t>15/10/2023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A1636C2B-DBDC-5B9E-CC1F-A236662CB0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4FCCD769-3115-E5C0-966C-08F6800F97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C0B5E-81FE-4B9D-BE70-A98B985587E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55006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EFD3F86-97A1-C452-93EC-950FD82496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7507E39-929B-4A54-B5ED-CA78A66314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5D7B6234-6599-DE1A-F1DE-5490FC5093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6016772-F9C3-75A0-D56B-310F3BC7DC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3E6A7-14DD-4947-B79C-A4E99B371F78}" type="datetimeFigureOut">
              <a:rPr lang="it-IT" smtClean="0"/>
              <a:t>15/10/2023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B32D82C-38A6-7275-F6CA-FAAE2B001C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5E33783-1B3B-2017-D197-0508742A88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C0B5E-81FE-4B9D-BE70-A98B985587E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073140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71BFB06-84CE-7456-2F31-DAE06BF898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DF53B1FF-679F-95FF-EFD1-1D00D9FC7BC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255CB89F-33F4-550F-1C8A-9BD7F15ABF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D28BE71-093B-A11A-9DA3-ADC0F0F140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3E6A7-14DD-4947-B79C-A4E99B371F78}" type="datetimeFigureOut">
              <a:rPr lang="it-IT" smtClean="0"/>
              <a:t>15/10/2023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B633256-675D-5CDC-2048-D23C9AEFE2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F86AD9D-8F42-7D62-25BF-74FDCEE605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C0B5E-81FE-4B9D-BE70-A98B985587E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640860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3F08D551-6672-30A8-500A-A2E757D565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EC5503AA-E63E-105A-41E4-23F66DF9F7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6A03B2F-4223-408B-BC01-34CD89F563A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23E6A7-14DD-4947-B79C-A4E99B371F78}" type="datetimeFigureOut">
              <a:rPr lang="it-IT" smtClean="0"/>
              <a:t>15/10/2023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32CD140-E8BF-314C-49FB-58B7EF8E84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6B1C4AA-DA3A-B558-D5EB-84CED6482D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CC0B5E-81FE-4B9D-BE70-A98B985587E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5473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0Ka_wuv7nrY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www.raicultura.it/storia/articoli/2022/07/I-tre-ordini-della-societa-medievale-d0e2e3f4-878a-4bc5-905a-38f4c91c15e1.html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5A59F003-E00A-43F9-91DC-CC54E3B874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magine 3" descr="Immagine che contiene dipinto, arte, Arti visive, mitologia&#10;&#10;Descrizione generata automaticamente">
            <a:extLst>
              <a:ext uri="{FF2B5EF4-FFF2-40B4-BE49-F238E27FC236}">
                <a16:creationId xmlns:a16="http://schemas.microsoft.com/office/drawing/2014/main" id="{DEBB7FBE-719C-FC8B-D381-5A1D307C8B1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7276" r="9091" b="1815"/>
          <a:stretch/>
        </p:blipFill>
        <p:spPr>
          <a:xfrm>
            <a:off x="20" y="10"/>
            <a:ext cx="12191981" cy="685799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D74A4382-E3AD-430A-9A1F-DFA3E0E77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799865" y="-1524511"/>
            <a:ext cx="4592270" cy="12192001"/>
          </a:xfrm>
          <a:prstGeom prst="rect">
            <a:avLst/>
          </a:prstGeom>
          <a:gradFill>
            <a:gsLst>
              <a:gs pos="35000">
                <a:schemeClr val="tx1">
                  <a:alpha val="46000"/>
                </a:schemeClr>
              </a:gs>
              <a:gs pos="21000">
                <a:schemeClr val="tx1">
                  <a:alpha val="30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>
                  <a:alpha val="9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7BDEF3F5-300B-905A-D6BD-6C137DFF03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4553" y="3091928"/>
            <a:ext cx="9078562" cy="2387600"/>
          </a:xfrm>
        </p:spPr>
        <p:txBody>
          <a:bodyPr>
            <a:normAutofit/>
          </a:bodyPr>
          <a:lstStyle/>
          <a:p>
            <a:pPr algn="l"/>
            <a:r>
              <a:rPr lang="it-IT" sz="5100">
                <a:solidFill>
                  <a:schemeClr val="bg1"/>
                </a:solidFill>
              </a:rPr>
              <a:t>L’epoca delle grandi idee universali </a:t>
            </a:r>
            <a:br>
              <a:rPr lang="it-IT" sz="5100">
                <a:solidFill>
                  <a:schemeClr val="bg1"/>
                </a:solidFill>
              </a:rPr>
            </a:br>
            <a:r>
              <a:rPr lang="it-IT" sz="5100">
                <a:solidFill>
                  <a:schemeClr val="bg1"/>
                </a:solidFill>
              </a:rPr>
              <a:t>(XI-XIII secolo)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79F40191-0F44-4FD1-82CC-ACB507C14B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575039"/>
            <a:ext cx="9785897" cy="68580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260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7" name="Rectangle 2056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2" name="Picture 4" descr="http://upload.wikimedia.org/wikipedia/commons/thumb/e/e6/Prima_Crociata.jpg/1280px-Prima_Crociata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964" b="4984"/>
          <a:stretch/>
        </p:blipFill>
        <p:spPr bwMode="auto">
          <a:xfrm>
            <a:off x="-3047" y="10"/>
            <a:ext cx="12191999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59" name="Rectangle 2058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2133600" y="5575283"/>
            <a:ext cx="10058400" cy="128270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it-IT" dirty="0">
                <a:solidFill>
                  <a:srgbClr val="FFFFFF"/>
                </a:solidFill>
                <a:latin typeface="Arial Rounded MT Bold" pitchFamily="34" charset="0"/>
              </a:rPr>
              <a:t>La cristianità alla fine del secolo XI</a:t>
            </a:r>
          </a:p>
        </p:txBody>
      </p:sp>
    </p:spTree>
    <p:extLst>
      <p:ext uri="{BB962C8B-B14F-4D97-AF65-F5344CB8AC3E}">
        <p14:creationId xmlns:p14="http://schemas.microsoft.com/office/powerpoint/2010/main" val="3084934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75" name="Rectangle 7174">
            <a:extLst>
              <a:ext uri="{FF2B5EF4-FFF2-40B4-BE49-F238E27FC236}">
                <a16:creationId xmlns:a16="http://schemas.microsoft.com/office/drawing/2014/main" id="{7DA3C418-758E-4180-A5D0-8655D68045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77" name="Rectangle 7176">
            <a:extLst>
              <a:ext uri="{FF2B5EF4-FFF2-40B4-BE49-F238E27FC236}">
                <a16:creationId xmlns:a16="http://schemas.microsoft.com/office/drawing/2014/main" id="{28C8EF06-5EC3-4883-AFAF-D74FF46550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" y="0"/>
            <a:ext cx="5135971" cy="6871648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170" name="Picture 2" descr="C:\Users\Francesco\Desktop\Lezioni a.a 2014-2015\2011-12\secoli centrali\universalismi\1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03" r="-1" b="25193"/>
          <a:stretch/>
        </p:blipFill>
        <p:spPr bwMode="auto">
          <a:xfrm>
            <a:off x="2915455" y="10"/>
            <a:ext cx="9276545" cy="6857990"/>
          </a:xfrm>
          <a:custGeom>
            <a:avLst/>
            <a:gdLst/>
            <a:ahLst/>
            <a:cxnLst/>
            <a:rect l="l" t="t" r="r" b="b"/>
            <a:pathLst>
              <a:path w="9276545" h="6871647">
                <a:moveTo>
                  <a:pt x="9276545" y="0"/>
                </a:moveTo>
                <a:lnTo>
                  <a:pt x="9276545" y="6858000"/>
                </a:lnTo>
                <a:lnTo>
                  <a:pt x="1546051" y="6871647"/>
                </a:lnTo>
                <a:lnTo>
                  <a:pt x="1535751" y="6828910"/>
                </a:lnTo>
                <a:cubicBezTo>
                  <a:pt x="1530460" y="6775140"/>
                  <a:pt x="1515370" y="6618042"/>
                  <a:pt x="1514301" y="6549029"/>
                </a:cubicBezTo>
                <a:cubicBezTo>
                  <a:pt x="1518045" y="6491396"/>
                  <a:pt x="1528503" y="6450608"/>
                  <a:pt x="1529339" y="6414828"/>
                </a:cubicBezTo>
                <a:cubicBezTo>
                  <a:pt x="1525062" y="6359280"/>
                  <a:pt x="1502062" y="6307149"/>
                  <a:pt x="1493941" y="6268848"/>
                </a:cubicBezTo>
                <a:cubicBezTo>
                  <a:pt x="1502669" y="6254191"/>
                  <a:pt x="1469920" y="6200171"/>
                  <a:pt x="1480613" y="6185025"/>
                </a:cubicBezTo>
                <a:cubicBezTo>
                  <a:pt x="1481020" y="6164522"/>
                  <a:pt x="1458164" y="6060790"/>
                  <a:pt x="1443364" y="6018360"/>
                </a:cubicBezTo>
                <a:cubicBezTo>
                  <a:pt x="1426694" y="5970758"/>
                  <a:pt x="1390307" y="5920074"/>
                  <a:pt x="1380584" y="5899407"/>
                </a:cubicBezTo>
                <a:cubicBezTo>
                  <a:pt x="1370860" y="5878740"/>
                  <a:pt x="1392244" y="5920877"/>
                  <a:pt x="1385023" y="5894356"/>
                </a:cubicBezTo>
                <a:cubicBezTo>
                  <a:pt x="1377800" y="5867835"/>
                  <a:pt x="1345702" y="5770498"/>
                  <a:pt x="1337254" y="5740279"/>
                </a:cubicBezTo>
                <a:cubicBezTo>
                  <a:pt x="1353956" y="5738860"/>
                  <a:pt x="1323673" y="5722040"/>
                  <a:pt x="1334321" y="5713042"/>
                </a:cubicBezTo>
                <a:cubicBezTo>
                  <a:pt x="1343675" y="5706701"/>
                  <a:pt x="1336672" y="5700118"/>
                  <a:pt x="1335877" y="5692870"/>
                </a:cubicBezTo>
                <a:cubicBezTo>
                  <a:pt x="1343201" y="5683812"/>
                  <a:pt x="1329617" y="5652064"/>
                  <a:pt x="1319978" y="5643427"/>
                </a:cubicBezTo>
                <a:cubicBezTo>
                  <a:pt x="1286551" y="5622177"/>
                  <a:pt x="1310947" y="5579803"/>
                  <a:pt x="1285321" y="5562271"/>
                </a:cubicBezTo>
                <a:cubicBezTo>
                  <a:pt x="1281540" y="5556238"/>
                  <a:pt x="1279983" y="5550455"/>
                  <a:pt x="1279815" y="5544867"/>
                </a:cubicBezTo>
                <a:lnTo>
                  <a:pt x="1282507" y="5529404"/>
                </a:lnTo>
                <a:lnTo>
                  <a:pt x="1289604" y="5525378"/>
                </a:lnTo>
                <a:lnTo>
                  <a:pt x="1287766" y="5515726"/>
                </a:lnTo>
                <a:lnTo>
                  <a:pt x="1288829" y="5513051"/>
                </a:lnTo>
                <a:cubicBezTo>
                  <a:pt x="1290896" y="5507946"/>
                  <a:pt x="1292688" y="5502897"/>
                  <a:pt x="1293373" y="5497833"/>
                </a:cubicBezTo>
                <a:cubicBezTo>
                  <a:pt x="1288690" y="5483829"/>
                  <a:pt x="1272696" y="5459278"/>
                  <a:pt x="1260736" y="5429027"/>
                </a:cubicBezTo>
                <a:cubicBezTo>
                  <a:pt x="1238579" y="5396416"/>
                  <a:pt x="1238884" y="5351600"/>
                  <a:pt x="1221610" y="5316328"/>
                </a:cubicBezTo>
                <a:lnTo>
                  <a:pt x="1216099" y="5309330"/>
                </a:lnTo>
                <a:lnTo>
                  <a:pt x="1217278" y="5279477"/>
                </a:lnTo>
                <a:cubicBezTo>
                  <a:pt x="1221588" y="5274318"/>
                  <a:pt x="1222716" y="5266940"/>
                  <a:pt x="1218469" y="5260597"/>
                </a:cubicBezTo>
                <a:lnTo>
                  <a:pt x="1206220" y="5152555"/>
                </a:lnTo>
                <a:cubicBezTo>
                  <a:pt x="1205294" y="5116878"/>
                  <a:pt x="1196908" y="5101727"/>
                  <a:pt x="1212921" y="5046536"/>
                </a:cubicBezTo>
                <a:cubicBezTo>
                  <a:pt x="1234138" y="4987918"/>
                  <a:pt x="1204801" y="4903116"/>
                  <a:pt x="1212183" y="4837345"/>
                </a:cubicBezTo>
                <a:cubicBezTo>
                  <a:pt x="1183151" y="4802424"/>
                  <a:pt x="1209228" y="4821062"/>
                  <a:pt x="1202048" y="4784195"/>
                </a:cubicBezTo>
                <a:cubicBezTo>
                  <a:pt x="1202483" y="4760878"/>
                  <a:pt x="1202919" y="4737561"/>
                  <a:pt x="1203354" y="4714245"/>
                </a:cubicBezTo>
                <a:lnTo>
                  <a:pt x="1201502" y="4700836"/>
                </a:lnTo>
                <a:lnTo>
                  <a:pt x="1194919" y="4697224"/>
                </a:lnTo>
                <a:lnTo>
                  <a:pt x="1187792" y="4677162"/>
                </a:lnTo>
                <a:cubicBezTo>
                  <a:pt x="1186060" y="4669625"/>
                  <a:pt x="1185291" y="4661478"/>
                  <a:pt x="1186080" y="4652429"/>
                </a:cubicBezTo>
                <a:cubicBezTo>
                  <a:pt x="1199189" y="4622456"/>
                  <a:pt x="1167081" y="4571771"/>
                  <a:pt x="1184722" y="4534840"/>
                </a:cubicBezTo>
                <a:cubicBezTo>
                  <a:pt x="1182407" y="4499077"/>
                  <a:pt x="1175424" y="4460227"/>
                  <a:pt x="1172188" y="4437851"/>
                </a:cubicBezTo>
                <a:cubicBezTo>
                  <a:pt x="1161331" y="4428466"/>
                  <a:pt x="1178123" y="4398274"/>
                  <a:pt x="1165306" y="4400581"/>
                </a:cubicBezTo>
                <a:cubicBezTo>
                  <a:pt x="1171061" y="4389819"/>
                  <a:pt x="1173552" y="4346771"/>
                  <a:pt x="1168602" y="4335651"/>
                </a:cubicBezTo>
                <a:lnTo>
                  <a:pt x="1178384" y="4280215"/>
                </a:lnTo>
                <a:lnTo>
                  <a:pt x="1177294" y="4274660"/>
                </a:lnTo>
                <a:cubicBezTo>
                  <a:pt x="1177138" y="4268882"/>
                  <a:pt x="1177520" y="4251103"/>
                  <a:pt x="1177448" y="4245552"/>
                </a:cubicBezTo>
                <a:cubicBezTo>
                  <a:pt x="1177252" y="4244155"/>
                  <a:pt x="1177058" y="4242757"/>
                  <a:pt x="1176863" y="4241361"/>
                </a:cubicBezTo>
                <a:lnTo>
                  <a:pt x="1162386" y="4207167"/>
                </a:lnTo>
                <a:cubicBezTo>
                  <a:pt x="1162950" y="4202536"/>
                  <a:pt x="1174655" y="4199565"/>
                  <a:pt x="1174343" y="4192380"/>
                </a:cubicBezTo>
                <a:lnTo>
                  <a:pt x="1160516" y="4164062"/>
                </a:lnTo>
                <a:lnTo>
                  <a:pt x="1161365" y="4158623"/>
                </a:lnTo>
                <a:lnTo>
                  <a:pt x="1144878" y="4076261"/>
                </a:lnTo>
                <a:lnTo>
                  <a:pt x="1123687" y="4005692"/>
                </a:lnTo>
                <a:lnTo>
                  <a:pt x="1096720" y="3754257"/>
                </a:lnTo>
                <a:cubicBezTo>
                  <a:pt x="1083618" y="3639924"/>
                  <a:pt x="1064313" y="3636659"/>
                  <a:pt x="1047682" y="3517638"/>
                </a:cubicBezTo>
                <a:cubicBezTo>
                  <a:pt x="1048550" y="3477187"/>
                  <a:pt x="1049418" y="3436735"/>
                  <a:pt x="1050285" y="3396284"/>
                </a:cubicBezTo>
                <a:lnTo>
                  <a:pt x="1030166" y="3320814"/>
                </a:lnTo>
                <a:lnTo>
                  <a:pt x="1034128" y="3260443"/>
                </a:lnTo>
                <a:lnTo>
                  <a:pt x="1007751" y="3198916"/>
                </a:lnTo>
                <a:cubicBezTo>
                  <a:pt x="1003323" y="3193074"/>
                  <a:pt x="1001150" y="3187393"/>
                  <a:pt x="1000384" y="3181839"/>
                </a:cubicBezTo>
                <a:cubicBezTo>
                  <a:pt x="1000734" y="3176675"/>
                  <a:pt x="1001085" y="3171511"/>
                  <a:pt x="1001435" y="3166346"/>
                </a:cubicBezTo>
                <a:lnTo>
                  <a:pt x="968918" y="3112638"/>
                </a:lnTo>
                <a:cubicBezTo>
                  <a:pt x="957125" y="3092489"/>
                  <a:pt x="955617" y="3065232"/>
                  <a:pt x="934483" y="3031628"/>
                </a:cubicBezTo>
                <a:cubicBezTo>
                  <a:pt x="914631" y="2997037"/>
                  <a:pt x="908933" y="3005661"/>
                  <a:pt x="879229" y="2948196"/>
                </a:cubicBezTo>
                <a:cubicBezTo>
                  <a:pt x="850845" y="2897154"/>
                  <a:pt x="820829" y="2806798"/>
                  <a:pt x="798666" y="2761198"/>
                </a:cubicBezTo>
                <a:cubicBezTo>
                  <a:pt x="773970" y="2714562"/>
                  <a:pt x="758278" y="2715446"/>
                  <a:pt x="746962" y="2694939"/>
                </a:cubicBezTo>
                <a:lnTo>
                  <a:pt x="712796" y="2614779"/>
                </a:lnTo>
                <a:lnTo>
                  <a:pt x="697701" y="2600020"/>
                </a:lnTo>
                <a:cubicBezTo>
                  <a:pt x="697743" y="2598787"/>
                  <a:pt x="697784" y="2597555"/>
                  <a:pt x="697823" y="2596321"/>
                </a:cubicBezTo>
                <a:lnTo>
                  <a:pt x="679645" y="2572602"/>
                </a:lnTo>
                <a:lnTo>
                  <a:pt x="680789" y="2571831"/>
                </a:lnTo>
                <a:cubicBezTo>
                  <a:pt x="682946" y="2569560"/>
                  <a:pt x="683757" y="2566863"/>
                  <a:pt x="681771" y="2563200"/>
                </a:cubicBezTo>
                <a:cubicBezTo>
                  <a:pt x="705290" y="2562299"/>
                  <a:pt x="688388" y="2558438"/>
                  <a:pt x="680456" y="2547723"/>
                </a:cubicBezTo>
                <a:cubicBezTo>
                  <a:pt x="679482" y="2534148"/>
                  <a:pt x="677183" y="2493617"/>
                  <a:pt x="675922" y="2481749"/>
                </a:cubicBezTo>
                <a:lnTo>
                  <a:pt x="672894" y="2476509"/>
                </a:lnTo>
                <a:lnTo>
                  <a:pt x="673143" y="2476297"/>
                </a:lnTo>
                <a:cubicBezTo>
                  <a:pt x="673152" y="2474932"/>
                  <a:pt x="672405" y="2473126"/>
                  <a:pt x="670567" y="2470561"/>
                </a:cubicBezTo>
                <a:lnTo>
                  <a:pt x="667369" y="2466951"/>
                </a:lnTo>
                <a:lnTo>
                  <a:pt x="661495" y="2456785"/>
                </a:lnTo>
                <a:cubicBezTo>
                  <a:pt x="661510" y="2455387"/>
                  <a:pt x="661525" y="2453987"/>
                  <a:pt x="661540" y="2452588"/>
                </a:cubicBezTo>
                <a:lnTo>
                  <a:pt x="664540" y="2449913"/>
                </a:lnTo>
                <a:lnTo>
                  <a:pt x="663581" y="2449129"/>
                </a:lnTo>
                <a:cubicBezTo>
                  <a:pt x="653014" y="2444453"/>
                  <a:pt x="642406" y="2445872"/>
                  <a:pt x="663129" y="2426579"/>
                </a:cubicBezTo>
                <a:cubicBezTo>
                  <a:pt x="643271" y="2414167"/>
                  <a:pt x="657229" y="2404769"/>
                  <a:pt x="650205" y="2379928"/>
                </a:cubicBezTo>
                <a:cubicBezTo>
                  <a:pt x="634911" y="2374359"/>
                  <a:pt x="634260" y="2365346"/>
                  <a:pt x="638008" y="2354824"/>
                </a:cubicBezTo>
                <a:cubicBezTo>
                  <a:pt x="621083" y="2334576"/>
                  <a:pt x="620949" y="2310146"/>
                  <a:pt x="609851" y="2284299"/>
                </a:cubicBezTo>
                <a:lnTo>
                  <a:pt x="585585" y="2155739"/>
                </a:lnTo>
                <a:lnTo>
                  <a:pt x="581391" y="2152892"/>
                </a:lnTo>
                <a:cubicBezTo>
                  <a:pt x="578821" y="2150768"/>
                  <a:pt x="577525" y="2149149"/>
                  <a:pt x="577083" y="2147807"/>
                </a:cubicBezTo>
                <a:lnTo>
                  <a:pt x="577251" y="2147544"/>
                </a:lnTo>
                <a:lnTo>
                  <a:pt x="546845" y="2085601"/>
                </a:lnTo>
                <a:cubicBezTo>
                  <a:pt x="538270" y="2073917"/>
                  <a:pt x="486356" y="1955894"/>
                  <a:pt x="470837" y="1931362"/>
                </a:cubicBezTo>
                <a:lnTo>
                  <a:pt x="428154" y="1657167"/>
                </a:lnTo>
                <a:lnTo>
                  <a:pt x="392797" y="1510175"/>
                </a:lnTo>
                <a:cubicBezTo>
                  <a:pt x="380165" y="1504446"/>
                  <a:pt x="369910" y="1451095"/>
                  <a:pt x="372847" y="1440507"/>
                </a:cubicBezTo>
                <a:cubicBezTo>
                  <a:pt x="369015" y="1433783"/>
                  <a:pt x="338503" y="1376212"/>
                  <a:pt x="344479" y="1367690"/>
                </a:cubicBezTo>
                <a:cubicBezTo>
                  <a:pt x="332264" y="1342150"/>
                  <a:pt x="321736" y="1310521"/>
                  <a:pt x="299558" y="1287266"/>
                </a:cubicBezTo>
                <a:cubicBezTo>
                  <a:pt x="277380" y="1264010"/>
                  <a:pt x="259203" y="1269909"/>
                  <a:pt x="243216" y="1249403"/>
                </a:cubicBezTo>
                <a:cubicBezTo>
                  <a:pt x="227230" y="1228898"/>
                  <a:pt x="218454" y="1166841"/>
                  <a:pt x="203639" y="1164232"/>
                </a:cubicBezTo>
                <a:cubicBezTo>
                  <a:pt x="192352" y="1144923"/>
                  <a:pt x="198158" y="1133798"/>
                  <a:pt x="169195" y="1087898"/>
                </a:cubicBezTo>
                <a:cubicBezTo>
                  <a:pt x="139228" y="1002950"/>
                  <a:pt x="140891" y="969630"/>
                  <a:pt x="98775" y="910071"/>
                </a:cubicBezTo>
                <a:cubicBezTo>
                  <a:pt x="45025" y="831068"/>
                  <a:pt x="34038" y="817468"/>
                  <a:pt x="43820" y="712632"/>
                </a:cubicBezTo>
                <a:cubicBezTo>
                  <a:pt x="34816" y="659496"/>
                  <a:pt x="43273" y="613587"/>
                  <a:pt x="44748" y="591246"/>
                </a:cubicBezTo>
                <a:lnTo>
                  <a:pt x="36767" y="546725"/>
                </a:lnTo>
                <a:cubicBezTo>
                  <a:pt x="36093" y="528360"/>
                  <a:pt x="35418" y="509996"/>
                  <a:pt x="34744" y="491632"/>
                </a:cubicBezTo>
                <a:cubicBezTo>
                  <a:pt x="34670" y="458441"/>
                  <a:pt x="29296" y="473054"/>
                  <a:pt x="29222" y="439863"/>
                </a:cubicBezTo>
                <a:cubicBezTo>
                  <a:pt x="29152" y="439762"/>
                  <a:pt x="2578" y="397168"/>
                  <a:pt x="2507" y="397065"/>
                </a:cubicBezTo>
                <a:cubicBezTo>
                  <a:pt x="-7796" y="385479"/>
                  <a:pt x="17492" y="336832"/>
                  <a:pt x="9810" y="317232"/>
                </a:cubicBezTo>
                <a:lnTo>
                  <a:pt x="25323" y="268841"/>
                </a:lnTo>
                <a:cubicBezTo>
                  <a:pt x="20582" y="241406"/>
                  <a:pt x="55391" y="238509"/>
                  <a:pt x="50278" y="195107"/>
                </a:cubicBezTo>
                <a:cubicBezTo>
                  <a:pt x="49891" y="157638"/>
                  <a:pt x="41873" y="124837"/>
                  <a:pt x="47653" y="93413"/>
                </a:cubicBezTo>
                <a:cubicBezTo>
                  <a:pt x="41389" y="80245"/>
                  <a:pt x="38874" y="67990"/>
                  <a:pt x="48323" y="56668"/>
                </a:cubicBezTo>
                <a:cubicBezTo>
                  <a:pt x="46028" y="30349"/>
                  <a:pt x="37896" y="18658"/>
                  <a:pt x="38423" y="5323"/>
                </a:cubicBezTo>
                <a:lnTo>
                  <a:pt x="39875" y="1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661915" y="5676901"/>
            <a:ext cx="3306089" cy="665802"/>
          </a:xfrm>
        </p:spPr>
        <p:txBody>
          <a:bodyPr>
            <a:normAutofit/>
          </a:bodyPr>
          <a:lstStyle/>
          <a:p>
            <a:pPr algn="l"/>
            <a:r>
              <a:rPr lang="it-IT" sz="1600">
                <a:solidFill>
                  <a:schemeClr val="tx1">
                    <a:lumMod val="85000"/>
                    <a:lumOff val="15000"/>
                  </a:schemeClr>
                </a:solidFill>
                <a:latin typeface="Arial Rounded MT Bold" pitchFamily="34" charset="0"/>
              </a:rPr>
              <a:t>San Giacomo </a:t>
            </a:r>
            <a:r>
              <a:rPr lang="it-IT" sz="1600" i="1">
                <a:solidFill>
                  <a:schemeClr val="tx1">
                    <a:lumMod val="85000"/>
                    <a:lumOff val="15000"/>
                  </a:schemeClr>
                </a:solidFill>
                <a:latin typeface="Arial Rounded MT Bold" pitchFamily="34" charset="0"/>
              </a:rPr>
              <a:t>matamoros</a:t>
            </a:r>
            <a:r>
              <a:rPr lang="it-IT" sz="1600">
                <a:solidFill>
                  <a:schemeClr val="tx1">
                    <a:lumMod val="85000"/>
                    <a:lumOff val="15000"/>
                  </a:schemeClr>
                </a:solidFill>
                <a:latin typeface="Arial Rounded MT Bold" pitchFamily="34" charset="0"/>
              </a:rPr>
              <a:t>, Spagna, XII secolo. </a:t>
            </a:r>
          </a:p>
        </p:txBody>
      </p:sp>
    </p:spTree>
    <p:extLst>
      <p:ext uri="{BB962C8B-B14F-4D97-AF65-F5344CB8AC3E}">
        <p14:creationId xmlns:p14="http://schemas.microsoft.com/office/powerpoint/2010/main" val="26009213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794479" y="644577"/>
            <a:ext cx="9622001" cy="5952775"/>
          </a:xfrm>
        </p:spPr>
        <p:txBody>
          <a:bodyPr>
            <a:normAutofit fontScale="25000" lnSpcReduction="20000"/>
          </a:bodyPr>
          <a:lstStyle/>
          <a:p>
            <a:r>
              <a:rPr lang="it-IT" sz="12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L’appello di Urbano II a Clermont (1095)</a:t>
            </a:r>
            <a:endParaRPr lang="it-IT" sz="7200" dirty="0">
              <a:solidFill>
                <a:schemeClr val="tx2"/>
              </a:solidFill>
              <a:latin typeface="Arial Rounded MT Bold" pitchFamily="34" charset="0"/>
            </a:endParaRPr>
          </a:p>
          <a:p>
            <a:pPr algn="l"/>
            <a:endParaRPr lang="it-IT" sz="8000" dirty="0">
              <a:latin typeface="Arial Rounded MT Bold" pitchFamily="34" charset="0"/>
            </a:endParaRPr>
          </a:p>
          <a:p>
            <a:pPr algn="l"/>
            <a:r>
              <a:rPr lang="it-IT" sz="8000" dirty="0">
                <a:latin typeface="Arial Rounded MT Bold" pitchFamily="34" charset="0"/>
              </a:rPr>
              <a:t>Poiché, o figli di Dio, gli avete promesso di osservare tra voi la pace e di custodire fedelmente le leggi con maggior decisione di quanto siate soliti, è il caso d’impegnare la forza della vostra onestà in qualche altro servizio a vantaggio di Dio e vostro. È necessario che vi affrettiate a soccorrere i vostri fratelli orientali, che hanno bisogno del vostro aiuto e lo hanno spesso richiesto. Infatti, come a molti di voi è già stato detto, i Turchi, gente che viene dalla Persia e che ormai ha moltiplicato le guerre occupando le terre cristiane sino ai confini della Romània uccidendo molti e rendendoli schiavi, rovinando le chiese, devastando il regno di Dio, sono giunti fino al Mediterraneo cioè al Braccio di San Giorgio [il Bosforo]. Se li lasciate agire ancora per un poco, continueranno ad avanzare opprimendo il popolo di Dio. Per la qual cosa insistentemente vi esorto - anzi non sono io a farlo, ma il Signore - affinché voi persuadiate con continui incitamenti, come araldi di Cristo [si rivolge ai partecipanti al concilio], tutti, di qualunque ordine (cavalieri e fanti, ricchi e poveri), affinché accorrano subito in aiuto ai cristiani per spazzare dalle nostre terre quella stirpe malvagia. Lo dico ai presenti e la comando agli assenti, ma è Cristo che lo vuole. Per tutti quelli che partiranno, se incontreranno la morte in viaggio o durante la traversata o in battaglia contro gli infedeli, vi sarà l’immediata remissione dei peccati: ciò io accordo ai partenti per l’autorità che Dio mi concede</a:t>
            </a:r>
            <a:r>
              <a:rPr lang="it-IT" sz="8000" dirty="0">
                <a:solidFill>
                  <a:schemeClr val="tx2"/>
                </a:solidFill>
                <a:latin typeface="Arial Rounded MT Bold" pitchFamily="34" charset="0"/>
              </a:rPr>
              <a:t>.</a:t>
            </a:r>
          </a:p>
          <a:p>
            <a:pPr algn="l"/>
            <a:endParaRPr lang="it-IT" sz="7200" dirty="0">
              <a:solidFill>
                <a:schemeClr val="tx2"/>
              </a:solidFill>
              <a:latin typeface="Arial Rounded MT 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32517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BE641FA0-3941-C650-1D89-EECCB72F22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4911" y="4636008"/>
            <a:ext cx="4946755" cy="1893108"/>
          </a:xfrm>
        </p:spPr>
        <p:txBody>
          <a:bodyPr>
            <a:normAutofit/>
          </a:bodyPr>
          <a:lstStyle/>
          <a:p>
            <a:pPr algn="l"/>
            <a:r>
              <a:rPr lang="it-IT" i="1" dirty="0">
                <a:hlinkClick r:id="rId2"/>
              </a:rPr>
              <a:t>https://www.raicultura.it/storia/articoli/2022/07/I-tre-ordini-della-societa-medievale-d0e2e3f4-878a-4bc5-905a-38f4c91c15e1.html</a:t>
            </a:r>
            <a:r>
              <a:rPr lang="it-IT" i="1" dirty="0"/>
              <a:t> </a:t>
            </a:r>
          </a:p>
        </p:txBody>
      </p:sp>
      <p:sp>
        <p:nvSpPr>
          <p:cNvPr id="11" name="sketchy line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0338" y="4409267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DEBB7FBE-719C-FC8B-D381-5A1D307C8B1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83" r="5384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sp>
        <p:nvSpPr>
          <p:cNvPr id="6" name="Titolo 5">
            <a:extLst>
              <a:ext uri="{FF2B5EF4-FFF2-40B4-BE49-F238E27FC236}">
                <a16:creationId xmlns:a16="http://schemas.microsoft.com/office/drawing/2014/main" id="{5D1629FA-59A5-AC0E-F075-3138D871FA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552038"/>
            <a:ext cx="5961089" cy="3078451"/>
          </a:xfrm>
        </p:spPr>
        <p:txBody>
          <a:bodyPr>
            <a:noAutofit/>
          </a:bodyPr>
          <a:lstStyle/>
          <a:p>
            <a:pPr algn="l"/>
            <a:r>
              <a:rPr lang="it-IT" sz="4800" dirty="0"/>
              <a:t>La teoria «trifuzionale»</a:t>
            </a:r>
            <a:br>
              <a:rPr lang="it-IT" sz="4800" dirty="0"/>
            </a:br>
            <a:r>
              <a:rPr lang="it-IT" sz="4800" i="1" dirty="0" err="1"/>
              <a:t>oratores</a:t>
            </a:r>
            <a:br>
              <a:rPr lang="it-IT" sz="4800" i="1" dirty="0"/>
            </a:br>
            <a:r>
              <a:rPr lang="it-IT" sz="4800" i="1" dirty="0" err="1"/>
              <a:t>bellatores</a:t>
            </a:r>
            <a:br>
              <a:rPr lang="it-IT" sz="4800" i="1" dirty="0"/>
            </a:br>
            <a:r>
              <a:rPr lang="it-IT" sz="4800" i="1" dirty="0" err="1"/>
              <a:t>laboratores</a:t>
            </a:r>
            <a:r>
              <a:rPr lang="it-IT" sz="4800" i="1" dirty="0"/>
              <a:t> </a:t>
            </a:r>
            <a:endParaRPr lang="it-IT" sz="4800" dirty="0"/>
          </a:p>
        </p:txBody>
      </p:sp>
    </p:spTree>
    <p:extLst>
      <p:ext uri="{BB962C8B-B14F-4D97-AF65-F5344CB8AC3E}">
        <p14:creationId xmlns:p14="http://schemas.microsoft.com/office/powerpoint/2010/main" val="42204592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944379" y="614596"/>
            <a:ext cx="10448145" cy="5876145"/>
          </a:xfrm>
          <a:noFill/>
        </p:spPr>
        <p:txBody>
          <a:bodyPr>
            <a:normAutofit fontScale="85000" lnSpcReduction="20000"/>
          </a:bodyPr>
          <a:lstStyle/>
          <a:p>
            <a:r>
              <a:rPr lang="it-IT" sz="4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La svolta dell’XI secolo</a:t>
            </a:r>
          </a:p>
          <a:p>
            <a:pPr marL="571500" indent="-571500" algn="l">
              <a:buFont typeface="Wingdings" pitchFamily="2" charset="2"/>
              <a:buChar char="ü"/>
            </a:pPr>
            <a:endParaRPr lang="it-IT" sz="4000" dirty="0">
              <a:solidFill>
                <a:schemeClr val="tx2"/>
              </a:solidFill>
              <a:latin typeface="Arial Rounded MT Bold" pitchFamily="34" charset="0"/>
            </a:endParaRPr>
          </a:p>
          <a:p>
            <a:pPr marL="571500" indent="-571500" algn="l">
              <a:buFont typeface="Wingdings" pitchFamily="2" charset="2"/>
              <a:buChar char="q"/>
            </a:pPr>
            <a:r>
              <a:rPr lang="it-IT" sz="4000" dirty="0">
                <a:latin typeface="Arial Rounded MT Bold" pitchFamily="34" charset="0"/>
              </a:rPr>
              <a:t>Spinte provenienti dal mondo monastico:</a:t>
            </a:r>
          </a:p>
          <a:p>
            <a:pPr marL="571500" indent="-571500" algn="l">
              <a:buFont typeface="Wingdings" pitchFamily="2" charset="2"/>
              <a:buChar char="ü"/>
            </a:pPr>
            <a:r>
              <a:rPr lang="it-IT" sz="4000" dirty="0">
                <a:latin typeface="Arial Rounded MT Bold" pitchFamily="34" charset="0"/>
              </a:rPr>
              <a:t>la Congregazione cluniacense: una rete gerarchizzata di priorati;</a:t>
            </a:r>
          </a:p>
          <a:p>
            <a:pPr marL="571500" indent="-571500" algn="l">
              <a:buFont typeface="Wingdings" pitchFamily="2" charset="2"/>
              <a:buChar char="ü"/>
            </a:pPr>
            <a:r>
              <a:rPr lang="it-IT" sz="4000" dirty="0" err="1">
                <a:latin typeface="Arial Rounded MT Bold" pitchFamily="34" charset="0"/>
              </a:rPr>
              <a:t>eremitismo</a:t>
            </a:r>
            <a:r>
              <a:rPr lang="it-IT" sz="4000" dirty="0">
                <a:latin typeface="Arial Rounded MT Bold" pitchFamily="34" charset="0"/>
              </a:rPr>
              <a:t> e cenobitismo: i Camaldolesi;</a:t>
            </a:r>
          </a:p>
          <a:p>
            <a:pPr marL="571500" indent="-571500" algn="l">
              <a:buFont typeface="Wingdings" pitchFamily="2" charset="2"/>
              <a:buChar char="ü"/>
            </a:pPr>
            <a:r>
              <a:rPr lang="it-IT" sz="4000" dirty="0">
                <a:latin typeface="Arial Rounded MT Bold" pitchFamily="34" charset="0"/>
              </a:rPr>
              <a:t>«uomini santi» e «</a:t>
            </a:r>
            <a:r>
              <a:rPr lang="it-IT" sz="4000" dirty="0" err="1">
                <a:latin typeface="Arial Rounded MT Bold" pitchFamily="34" charset="0"/>
              </a:rPr>
              <a:t>monastizzazione</a:t>
            </a:r>
            <a:r>
              <a:rPr lang="it-IT" sz="4000" dirty="0">
                <a:latin typeface="Arial Rounded MT Bold" pitchFamily="34" charset="0"/>
              </a:rPr>
              <a:t>» del clero.</a:t>
            </a:r>
          </a:p>
          <a:p>
            <a:pPr marL="571500" indent="-571500" algn="l">
              <a:buFont typeface="Wingdings" pitchFamily="2" charset="2"/>
              <a:buChar char="q"/>
            </a:pPr>
            <a:r>
              <a:rPr lang="it-IT" sz="4000" dirty="0">
                <a:latin typeface="Arial Rounded MT Bold" pitchFamily="34" charset="0"/>
              </a:rPr>
              <a:t>Moralizzazione dei costumi del clero: </a:t>
            </a:r>
          </a:p>
          <a:p>
            <a:pPr marL="571500" indent="-571500" algn="l">
              <a:buFont typeface="Wingdings" pitchFamily="2" charset="2"/>
              <a:buChar char="ü"/>
            </a:pPr>
            <a:r>
              <a:rPr lang="it-IT" sz="4000" dirty="0">
                <a:latin typeface="Arial Rounded MT Bold" pitchFamily="34" charset="0"/>
              </a:rPr>
              <a:t>lotta contro la simonia e il nicolaismo;</a:t>
            </a:r>
          </a:p>
          <a:p>
            <a:pPr marL="571500" indent="-571500" algn="l">
              <a:buFont typeface="Wingdings" pitchFamily="2" charset="2"/>
              <a:buChar char="ü"/>
            </a:pPr>
            <a:r>
              <a:rPr lang="it-IT" sz="4000" dirty="0">
                <a:latin typeface="Arial Rounded MT Bold" pitchFamily="34" charset="0"/>
              </a:rPr>
              <a:t>affermazione stabile del celibato;</a:t>
            </a:r>
          </a:p>
          <a:p>
            <a:pPr marL="571500" indent="-571500" algn="l">
              <a:buFont typeface="Wingdings" pitchFamily="2" charset="2"/>
              <a:buChar char="ü"/>
            </a:pPr>
            <a:r>
              <a:rPr lang="it-IT" sz="4000" dirty="0">
                <a:latin typeface="Arial Rounded MT Bold" pitchFamily="34" charset="0"/>
              </a:rPr>
              <a:t>Diffusione delle canoniche in ambito urbano;</a:t>
            </a:r>
          </a:p>
          <a:p>
            <a:pPr marL="571500" indent="-571500" algn="l">
              <a:buFont typeface="Wingdings" pitchFamily="2" charset="2"/>
              <a:buChar char="ü"/>
            </a:pPr>
            <a:r>
              <a:rPr lang="it-IT" sz="4000" dirty="0">
                <a:latin typeface="Arial Rounded MT Bold" pitchFamily="34" charset="0"/>
              </a:rPr>
              <a:t>movimenti pauperistici: la «pataria» milanese. </a:t>
            </a:r>
          </a:p>
          <a:p>
            <a:endParaRPr lang="it-IT" dirty="0">
              <a:solidFill>
                <a:schemeClr val="tx2"/>
              </a:solidFill>
              <a:latin typeface="Arial Rounded MT 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74369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151" name="Rectangle 6150">
            <a:extLst>
              <a:ext uri="{FF2B5EF4-FFF2-40B4-BE49-F238E27FC236}">
                <a16:creationId xmlns:a16="http://schemas.microsoft.com/office/drawing/2014/main" id="{5A59F003-E00A-43F9-91DC-CC54E3B874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146" name="Picture 2" descr="C:\Users\Francesco\Desktop\Lezioni a.a 2014-2015\2011-12\secoli centrali\universalismi\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477" r="9091"/>
          <a:stretch/>
        </p:blipFill>
        <p:spPr bwMode="auto">
          <a:xfrm>
            <a:off x="20" y="10"/>
            <a:ext cx="12191981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53" name="Rectangle 6152">
            <a:extLst>
              <a:ext uri="{FF2B5EF4-FFF2-40B4-BE49-F238E27FC236}">
                <a16:creationId xmlns:a16="http://schemas.microsoft.com/office/drawing/2014/main" id="{D74A4382-E3AD-430A-9A1F-DFA3E0E77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799865" y="-1524511"/>
            <a:ext cx="4592270" cy="12192001"/>
          </a:xfrm>
          <a:prstGeom prst="rect">
            <a:avLst/>
          </a:prstGeom>
          <a:gradFill>
            <a:gsLst>
              <a:gs pos="35000">
                <a:schemeClr val="tx1">
                  <a:alpha val="46000"/>
                </a:schemeClr>
              </a:gs>
              <a:gs pos="21000">
                <a:schemeClr val="tx1">
                  <a:alpha val="30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>
                  <a:alpha val="9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155" name="Rectangle: Rounded Corners 6154">
            <a:extLst>
              <a:ext uri="{FF2B5EF4-FFF2-40B4-BE49-F238E27FC236}">
                <a16:creationId xmlns:a16="http://schemas.microsoft.com/office/drawing/2014/main" id="{79F40191-0F44-4FD1-82CC-ACB507C14B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575039"/>
            <a:ext cx="9785897" cy="68580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404553" y="5624945"/>
            <a:ext cx="9078562" cy="592975"/>
          </a:xfrm>
        </p:spPr>
        <p:txBody>
          <a:bodyPr anchor="ctr">
            <a:normAutofit/>
          </a:bodyPr>
          <a:lstStyle/>
          <a:p>
            <a:pPr algn="l"/>
            <a:r>
              <a:rPr lang="it-IT" sz="2200">
                <a:solidFill>
                  <a:schemeClr val="bg1"/>
                </a:solidFill>
                <a:latin typeface="Arial Rounded MT Bold" pitchFamily="34" charset="0"/>
              </a:rPr>
              <a:t>Urbano II consacra la nuova chiesa abbaziale di Cluny (1095)</a:t>
            </a:r>
          </a:p>
        </p:txBody>
      </p:sp>
    </p:spTree>
    <p:extLst>
      <p:ext uri="{BB962C8B-B14F-4D97-AF65-F5344CB8AC3E}">
        <p14:creationId xmlns:p14="http://schemas.microsoft.com/office/powerpoint/2010/main" val="3582293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Slide Background Fill">
            <a:extLst>
              <a:ext uri="{FF2B5EF4-FFF2-40B4-BE49-F238E27FC236}">
                <a16:creationId xmlns:a16="http://schemas.microsoft.com/office/drawing/2014/main" id="{C7D023E4-8DE1-436E-9847-ED6A4B4B04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1" y="0"/>
            <a:ext cx="121889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C2616E71-7702-4514-BCE4-BAADB22ED8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848" y="0"/>
            <a:ext cx="12188949" cy="6858000"/>
            <a:chOff x="-2848" y="0"/>
            <a:chExt cx="12188949" cy="6858000"/>
          </a:xfrm>
        </p:grpSpPr>
        <p:sp>
          <p:nvSpPr>
            <p:cNvPr id="11" name="Color Cover">
              <a:extLst>
                <a:ext uri="{FF2B5EF4-FFF2-40B4-BE49-F238E27FC236}">
                  <a16:creationId xmlns:a16="http://schemas.microsoft.com/office/drawing/2014/main" id="{15F9A7D7-E8EB-49D7-ACB0-13481EF1B6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848" y="0"/>
              <a:ext cx="12188949" cy="6858000"/>
            </a:xfrm>
            <a:prstGeom prst="rect">
              <a:avLst/>
            </a:prstGeom>
            <a:solidFill>
              <a:schemeClr val="accent5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Color Cover">
              <a:extLst>
                <a:ext uri="{FF2B5EF4-FFF2-40B4-BE49-F238E27FC236}">
                  <a16:creationId xmlns:a16="http://schemas.microsoft.com/office/drawing/2014/main" id="{044CB560-3BF4-4256-8C60-8864DA0ABF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848" y="0"/>
              <a:ext cx="12188949" cy="6858000"/>
            </a:xfrm>
            <a:prstGeom prst="rect">
              <a:avLst/>
            </a:prstGeom>
            <a:solidFill>
              <a:schemeClr val="accent6">
                <a:alpha val="1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2840072-D6EC-480D-9A1B-928B36F923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51279" y="598259"/>
            <a:ext cx="10889442" cy="5680742"/>
            <a:chOff x="651279" y="598259"/>
            <a:chExt cx="10889442" cy="5680742"/>
          </a:xfrm>
        </p:grpSpPr>
        <p:sp>
          <p:nvSpPr>
            <p:cNvPr id="15" name="Color">
              <a:extLst>
                <a:ext uri="{FF2B5EF4-FFF2-40B4-BE49-F238E27FC236}">
                  <a16:creationId xmlns:a16="http://schemas.microsoft.com/office/drawing/2014/main" id="{CADDA0B4-EE72-46AA-A7BB-C271924B72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Color">
              <a:extLst>
                <a:ext uri="{FF2B5EF4-FFF2-40B4-BE49-F238E27FC236}">
                  <a16:creationId xmlns:a16="http://schemas.microsoft.com/office/drawing/2014/main" id="{B2519E48-483B-4612-935D-790A10605F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2" name="Immagine 1">
            <a:extLst>
              <a:ext uri="{FF2B5EF4-FFF2-40B4-BE49-F238E27FC236}">
                <a16:creationId xmlns:a16="http://schemas.microsoft.com/office/drawing/2014/main" id="{54F4A6D1-9938-4437-A950-C06BF1157E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7026" y="1890680"/>
            <a:ext cx="4571936" cy="3054884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E27AF472-EAE3-4572-AB69-B92BD10DBC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BF4DB9D2-6215-420C-874C-82EADF8C6C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1F003139-C97C-44FA-B139-32E4DFDCE9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CE4DD6E-8CEA-45EE-B630-DBC22144D8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A4372F7F-AA3C-470B-AA61-7C35B7722C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34B605BF-D199-43DD-9328-E99F2ADFC6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E5D42A77-7336-4A35-8922-8098A16AA2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7401EE7D-B85D-4C10-AB8C-71884EFB11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883508" y="1561435"/>
            <a:ext cx="5501759" cy="4236566"/>
          </a:xfrm>
        </p:spPr>
        <p:txBody>
          <a:bodyPr anchor="t">
            <a:normAutofit/>
          </a:bodyPr>
          <a:lstStyle/>
          <a:p>
            <a:pPr algn="l"/>
            <a:r>
              <a:rPr lang="it-IT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Un ritorno alla semplicità: i Cistercensi</a:t>
            </a:r>
          </a:p>
          <a:p>
            <a:pPr marL="571500" indent="-571500" algn="l">
              <a:buFont typeface="Wingdings" pitchFamily="2" charset="2"/>
              <a:buChar char="ü"/>
            </a:pPr>
            <a:endParaRPr lang="it-IT" sz="2000" dirty="0">
              <a:solidFill>
                <a:schemeClr val="bg1"/>
              </a:solidFill>
              <a:latin typeface="Arial Rounded MT Bold" pitchFamily="34" charset="0"/>
            </a:endParaRPr>
          </a:p>
          <a:p>
            <a:pPr marL="571500" indent="-571500" algn="l">
              <a:buFont typeface="Wingdings" pitchFamily="2" charset="2"/>
              <a:buChar char="ü"/>
            </a:pPr>
            <a:r>
              <a:rPr lang="it-IT" sz="2000" dirty="0">
                <a:solidFill>
                  <a:schemeClr val="bg1"/>
                </a:solidFill>
                <a:latin typeface="Arial Rounded MT Bold" pitchFamily="34" charset="0"/>
              </a:rPr>
              <a:t>1089: fondazione dell’abbazia di </a:t>
            </a:r>
            <a:r>
              <a:rPr lang="it-IT" sz="2000" dirty="0" err="1">
                <a:solidFill>
                  <a:schemeClr val="bg1"/>
                </a:solidFill>
                <a:latin typeface="Arial Rounded MT Bold" pitchFamily="34" charset="0"/>
              </a:rPr>
              <a:t>Cîteaux</a:t>
            </a:r>
            <a:endParaRPr lang="it-IT" sz="2000" dirty="0">
              <a:solidFill>
                <a:schemeClr val="bg1"/>
              </a:solidFill>
              <a:latin typeface="Arial Rounded MT Bold" pitchFamily="34" charset="0"/>
            </a:endParaRPr>
          </a:p>
          <a:p>
            <a:pPr marL="571500" indent="-571500" algn="l">
              <a:buFont typeface="Wingdings" pitchFamily="2" charset="2"/>
              <a:buChar char="ü"/>
            </a:pPr>
            <a:r>
              <a:rPr lang="it-IT" sz="2000" dirty="0">
                <a:solidFill>
                  <a:schemeClr val="bg1"/>
                </a:solidFill>
                <a:latin typeface="Arial Rounded MT Bold" pitchFamily="34" charset="0"/>
              </a:rPr>
              <a:t>1119: </a:t>
            </a:r>
            <a:r>
              <a:rPr lang="it-IT" sz="2000" i="1" dirty="0">
                <a:solidFill>
                  <a:schemeClr val="bg1"/>
                </a:solidFill>
                <a:latin typeface="Arial Rounded MT Bold" pitchFamily="34" charset="0"/>
              </a:rPr>
              <a:t>Carta </a:t>
            </a:r>
            <a:r>
              <a:rPr lang="it-IT" sz="2000" i="1" dirty="0" err="1">
                <a:solidFill>
                  <a:schemeClr val="bg1"/>
                </a:solidFill>
                <a:latin typeface="Arial Rounded MT Bold" pitchFamily="34" charset="0"/>
              </a:rPr>
              <a:t>charitatis</a:t>
            </a:r>
            <a:r>
              <a:rPr lang="it-IT" sz="2000" dirty="0">
                <a:solidFill>
                  <a:schemeClr val="bg1"/>
                </a:solidFill>
                <a:latin typeface="Arial Rounded MT Bold" pitchFamily="34" charset="0"/>
              </a:rPr>
              <a:t>;</a:t>
            </a:r>
          </a:p>
          <a:p>
            <a:pPr marL="571500" indent="-571500" algn="l">
              <a:buFont typeface="Wingdings" pitchFamily="2" charset="2"/>
              <a:buChar char="ü"/>
            </a:pPr>
            <a:r>
              <a:rPr lang="it-IT" sz="2000" dirty="0">
                <a:solidFill>
                  <a:schemeClr val="bg1"/>
                </a:solidFill>
                <a:latin typeface="Arial Rounded MT Bold" pitchFamily="34" charset="0"/>
              </a:rPr>
              <a:t>dissodamento e lavoro nei campi (</a:t>
            </a:r>
            <a:r>
              <a:rPr lang="it-IT" sz="2000" i="1" dirty="0">
                <a:solidFill>
                  <a:schemeClr val="bg1"/>
                </a:solidFill>
                <a:latin typeface="Arial Rounded MT Bold" pitchFamily="34" charset="0"/>
              </a:rPr>
              <a:t>grange</a:t>
            </a:r>
            <a:r>
              <a:rPr lang="it-IT" sz="2000" dirty="0">
                <a:solidFill>
                  <a:schemeClr val="bg1"/>
                </a:solidFill>
                <a:latin typeface="Arial Rounded MT Bold" pitchFamily="34" charset="0"/>
              </a:rPr>
              <a:t>)</a:t>
            </a:r>
          </a:p>
          <a:p>
            <a:pPr marL="571500" indent="-571500" algn="l">
              <a:buFont typeface="Wingdings" pitchFamily="2" charset="2"/>
              <a:buChar char="ü"/>
            </a:pPr>
            <a:r>
              <a:rPr lang="it-IT" sz="2000" dirty="0">
                <a:solidFill>
                  <a:schemeClr val="bg1"/>
                </a:solidFill>
                <a:latin typeface="Arial Rounded MT Bold" pitchFamily="34" charset="0"/>
              </a:rPr>
              <a:t>collaborazione con l’episcopato locale e con i poteri laici</a:t>
            </a:r>
          </a:p>
          <a:p>
            <a:pPr marL="571500" indent="-571500" algn="l">
              <a:buFont typeface="Wingdings" pitchFamily="2" charset="2"/>
              <a:buChar char="ü"/>
            </a:pPr>
            <a:r>
              <a:rPr lang="it-IT" sz="2000" dirty="0">
                <a:solidFill>
                  <a:schemeClr val="bg1"/>
                </a:solidFill>
                <a:latin typeface="Arial Rounded MT Bold" pitchFamily="34" charset="0"/>
              </a:rPr>
              <a:t>diffusione di modelli architettonici</a:t>
            </a:r>
            <a:endParaRPr lang="it-IT" sz="1300" dirty="0">
              <a:solidFill>
                <a:schemeClr val="bg1"/>
              </a:solidFill>
              <a:latin typeface="Arial Rounded MT 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33820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ottotitolo 2">
            <a:extLst>
              <a:ext uri="{FF2B5EF4-FFF2-40B4-BE49-F238E27FC236}">
                <a16:creationId xmlns:a16="http://schemas.microsoft.com/office/drawing/2014/main" id="{B4F033E8-9FBE-4EF6-883E-428D47E332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64302" y="794479"/>
            <a:ext cx="9352178" cy="5802873"/>
          </a:xfrm>
        </p:spPr>
        <p:txBody>
          <a:bodyPr>
            <a:normAutofit fontScale="77500" lnSpcReduction="20000"/>
          </a:bodyPr>
          <a:lstStyle/>
          <a:p>
            <a:r>
              <a:rPr lang="it-IT" sz="51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L’affermazione del primato papale</a:t>
            </a:r>
          </a:p>
          <a:p>
            <a:pPr marL="571500" indent="-571500" algn="l">
              <a:buFont typeface="Wingdings" pitchFamily="2" charset="2"/>
              <a:buChar char="ü"/>
            </a:pPr>
            <a:endParaRPr lang="it-IT" sz="3600" b="1" dirty="0">
              <a:effectLst>
                <a:outerShdw blurRad="38100" dist="38100" dir="2700000" algn="tl">
                  <a:srgbClr val="000000"/>
                </a:outerShdw>
              </a:effectLst>
              <a:latin typeface="Georgia" pitchFamily="18" charset="0"/>
            </a:endParaRPr>
          </a:p>
          <a:p>
            <a:pPr marL="457200" indent="-457200" algn="l">
              <a:buFont typeface="Wingdings" pitchFamily="2" charset="2"/>
              <a:buChar char="q"/>
            </a:pPr>
            <a:r>
              <a:rPr lang="it-IT" sz="3400" dirty="0">
                <a:latin typeface="Arial Rounded MT Bold" pitchFamily="34" charset="0"/>
              </a:rPr>
              <a:t>Una nuovo spazio europeo:</a:t>
            </a:r>
          </a:p>
          <a:p>
            <a:pPr marL="914400" lvl="1" indent="-457200" algn="l">
              <a:buFont typeface="Wingdings" pitchFamily="2" charset="2"/>
              <a:buChar char="v"/>
            </a:pPr>
            <a:r>
              <a:rPr lang="it-IT" sz="3400" dirty="0">
                <a:latin typeface="Arial Rounded MT Bold" pitchFamily="34" charset="0"/>
              </a:rPr>
              <a:t>lo scisma di Michele </a:t>
            </a:r>
            <a:r>
              <a:rPr lang="it-IT" sz="3400" dirty="0" err="1">
                <a:latin typeface="Arial Rounded MT Bold" pitchFamily="34" charset="0"/>
              </a:rPr>
              <a:t>Cerulario</a:t>
            </a:r>
            <a:r>
              <a:rPr lang="it-IT" sz="3400" dirty="0">
                <a:latin typeface="Arial Rounded MT Bold" pitchFamily="34" charset="0"/>
              </a:rPr>
              <a:t> (1054);</a:t>
            </a:r>
          </a:p>
          <a:p>
            <a:pPr marL="457200" indent="-457200" algn="l">
              <a:buFont typeface="Wingdings" pitchFamily="2" charset="2"/>
              <a:buChar char="q"/>
            </a:pPr>
            <a:r>
              <a:rPr lang="it-IT" sz="3400" i="1" dirty="0">
                <a:latin typeface="Arial Rounded MT Bold" pitchFamily="34" charset="0"/>
              </a:rPr>
              <a:t>Libertas </a:t>
            </a:r>
            <a:r>
              <a:rPr lang="it-IT" sz="3400" i="1" dirty="0" err="1">
                <a:latin typeface="Arial Rounded MT Bold" pitchFamily="34" charset="0"/>
              </a:rPr>
              <a:t>Ecclesiae</a:t>
            </a:r>
            <a:r>
              <a:rPr lang="it-IT" sz="3400" dirty="0">
                <a:latin typeface="Arial Rounded MT Bold" pitchFamily="34" charset="0"/>
              </a:rPr>
              <a:t> vs </a:t>
            </a:r>
            <a:r>
              <a:rPr lang="it-IT" sz="3400" i="1" dirty="0" err="1">
                <a:latin typeface="Arial Rounded MT Bold" pitchFamily="34" charset="0"/>
              </a:rPr>
              <a:t>Reichskirche</a:t>
            </a:r>
            <a:r>
              <a:rPr lang="it-IT" sz="3400" i="1" dirty="0">
                <a:latin typeface="Arial Rounded MT Bold" pitchFamily="34" charset="0"/>
              </a:rPr>
              <a:t> </a:t>
            </a:r>
            <a:r>
              <a:rPr lang="it-IT" sz="3400" dirty="0">
                <a:latin typeface="Arial Rounded MT Bold" pitchFamily="34" charset="0"/>
              </a:rPr>
              <a:t>(«sistema della chiesa imperiale»):</a:t>
            </a:r>
          </a:p>
          <a:p>
            <a:pPr marL="914400" lvl="1" indent="-457200" algn="l">
              <a:buFont typeface="Wingdings" pitchFamily="2" charset="2"/>
              <a:buChar char="v"/>
            </a:pPr>
            <a:r>
              <a:rPr lang="it-IT" sz="3400" dirty="0">
                <a:latin typeface="Arial Rounded MT Bold" pitchFamily="34" charset="0"/>
              </a:rPr>
              <a:t>«lotta per le investiture» (metà XI secolo – 1122);</a:t>
            </a:r>
          </a:p>
          <a:p>
            <a:pPr marL="457200" indent="-457200" algn="l">
              <a:buFont typeface="Wingdings" pitchFamily="2" charset="2"/>
              <a:buChar char="q"/>
            </a:pPr>
            <a:r>
              <a:rPr lang="it-IT" sz="3400" dirty="0">
                <a:latin typeface="Arial Rounded MT Bold" pitchFamily="34" charset="0"/>
              </a:rPr>
              <a:t>Nuove procedure di elezione del papa:</a:t>
            </a:r>
          </a:p>
          <a:p>
            <a:pPr marL="914400" lvl="1" indent="-457200" algn="l">
              <a:buFont typeface="Wingdings" pitchFamily="2" charset="2"/>
              <a:buChar char="v"/>
            </a:pPr>
            <a:r>
              <a:rPr lang="it-IT" sz="3400" i="1" dirty="0" err="1">
                <a:latin typeface="Arial Rounded MT Bold" pitchFamily="34" charset="0"/>
              </a:rPr>
              <a:t>Decretum</a:t>
            </a:r>
            <a:r>
              <a:rPr lang="it-IT" sz="3400" i="1" dirty="0">
                <a:latin typeface="Arial Rounded MT Bold" pitchFamily="34" charset="0"/>
              </a:rPr>
              <a:t> in </a:t>
            </a:r>
            <a:r>
              <a:rPr lang="it-IT" sz="3400" i="1" dirty="0" err="1">
                <a:latin typeface="Arial Rounded MT Bold" pitchFamily="34" charset="0"/>
              </a:rPr>
              <a:t>electione</a:t>
            </a:r>
            <a:r>
              <a:rPr lang="it-IT" sz="3400" i="1" dirty="0">
                <a:latin typeface="Arial Rounded MT Bold" pitchFamily="34" charset="0"/>
              </a:rPr>
              <a:t> </a:t>
            </a:r>
            <a:r>
              <a:rPr lang="it-IT" sz="3400" i="1" dirty="0" err="1">
                <a:latin typeface="Arial Rounded MT Bold" pitchFamily="34" charset="0"/>
              </a:rPr>
              <a:t>papae</a:t>
            </a:r>
            <a:r>
              <a:rPr lang="it-IT" sz="3400" i="1" dirty="0">
                <a:latin typeface="Arial Rounded MT Bold" pitchFamily="34" charset="0"/>
              </a:rPr>
              <a:t> </a:t>
            </a:r>
            <a:r>
              <a:rPr lang="it-IT" sz="3400" dirty="0">
                <a:latin typeface="Arial Rounded MT Bold" pitchFamily="34" charset="0"/>
              </a:rPr>
              <a:t>(1059);</a:t>
            </a:r>
          </a:p>
          <a:p>
            <a:pPr marL="457200" indent="-457200" algn="l">
              <a:buFont typeface="Wingdings" pitchFamily="2" charset="2"/>
              <a:buChar char="q"/>
            </a:pPr>
            <a:r>
              <a:rPr lang="it-IT" sz="3400" dirty="0">
                <a:latin typeface="Arial Rounded MT Bold" pitchFamily="34" charset="0"/>
              </a:rPr>
              <a:t>La desacralizzazione del potere imperiale:</a:t>
            </a:r>
          </a:p>
          <a:p>
            <a:pPr marL="914400" lvl="1" indent="-457200" algn="l">
              <a:buFont typeface="Wingdings" pitchFamily="2" charset="2"/>
              <a:buChar char="v"/>
            </a:pPr>
            <a:r>
              <a:rPr lang="it-IT" sz="3400" i="1" dirty="0" err="1">
                <a:latin typeface="Arial Rounded MT Bold" pitchFamily="34" charset="0"/>
              </a:rPr>
              <a:t>Dictatus</a:t>
            </a:r>
            <a:r>
              <a:rPr lang="it-IT" sz="3400" i="1" dirty="0">
                <a:latin typeface="Arial Rounded MT Bold" pitchFamily="34" charset="0"/>
              </a:rPr>
              <a:t> </a:t>
            </a:r>
            <a:r>
              <a:rPr lang="it-IT" sz="3400" i="1" dirty="0" err="1">
                <a:latin typeface="Arial Rounded MT Bold" pitchFamily="34" charset="0"/>
              </a:rPr>
              <a:t>papae</a:t>
            </a:r>
            <a:r>
              <a:rPr lang="it-IT" sz="3400" i="1" dirty="0">
                <a:latin typeface="Arial Rounded MT Bold" pitchFamily="34" charset="0"/>
              </a:rPr>
              <a:t> </a:t>
            </a:r>
            <a:r>
              <a:rPr lang="it-IT" sz="3400" dirty="0">
                <a:latin typeface="Arial Rounded MT Bold" pitchFamily="34" charset="0"/>
              </a:rPr>
              <a:t>(1075); </a:t>
            </a:r>
          </a:p>
          <a:p>
            <a:pPr marL="457200" indent="-457200" algn="l">
              <a:buFont typeface="Wingdings" pitchFamily="2" charset="2"/>
              <a:buChar char="q"/>
            </a:pPr>
            <a:r>
              <a:rPr lang="it-IT" sz="3400" dirty="0">
                <a:latin typeface="Arial Rounded MT Bold" pitchFamily="34" charset="0"/>
              </a:rPr>
              <a:t>Nascita dell’idea di crociata:</a:t>
            </a:r>
          </a:p>
          <a:p>
            <a:pPr marL="914400" lvl="1" indent="-457200" algn="l">
              <a:buFont typeface="Wingdings" pitchFamily="2" charset="2"/>
              <a:buChar char="v"/>
            </a:pPr>
            <a:r>
              <a:rPr lang="it-IT" sz="3400" dirty="0">
                <a:latin typeface="Arial Rounded MT Bold" pitchFamily="34" charset="0"/>
              </a:rPr>
              <a:t>Urbano II e l’appello di Clermont Ferrand (1095);</a:t>
            </a:r>
          </a:p>
          <a:p>
            <a:pPr marL="914400" lvl="1" indent="-457200" algn="l">
              <a:buFont typeface="Wingdings" pitchFamily="2" charset="2"/>
              <a:buChar char="v"/>
            </a:pPr>
            <a:r>
              <a:rPr lang="it-IT" sz="3400" dirty="0">
                <a:latin typeface="Arial Rounded MT Bold" pitchFamily="34" charset="0"/>
              </a:rPr>
              <a:t>la </a:t>
            </a:r>
            <a:r>
              <a:rPr lang="it-IT" sz="3400" i="1" dirty="0" err="1">
                <a:latin typeface="Arial Rounded MT Bold" pitchFamily="34" charset="0"/>
              </a:rPr>
              <a:t>reconquista</a:t>
            </a:r>
            <a:r>
              <a:rPr lang="it-IT" sz="3400" i="1" dirty="0">
                <a:latin typeface="Arial Rounded MT Bold" pitchFamily="34" charset="0"/>
              </a:rPr>
              <a:t> </a:t>
            </a:r>
            <a:r>
              <a:rPr lang="it-IT" sz="3400" dirty="0">
                <a:latin typeface="Arial Rounded MT Bold" pitchFamily="34" charset="0"/>
              </a:rPr>
              <a:t>in Spagna (XI secolo – 1492).</a:t>
            </a:r>
          </a:p>
          <a:p>
            <a:pPr algn="l"/>
            <a:endParaRPr lang="it-IT" sz="3400" dirty="0">
              <a:solidFill>
                <a:schemeClr val="tx2"/>
              </a:solidFill>
              <a:latin typeface="Arial Rounded MT 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31246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703512" y="509666"/>
            <a:ext cx="8712968" cy="509665"/>
          </a:xfrm>
        </p:spPr>
        <p:txBody>
          <a:bodyPr>
            <a:normAutofit fontScale="25000" lnSpcReduction="20000"/>
          </a:bodyPr>
          <a:lstStyle/>
          <a:p>
            <a:r>
              <a:rPr lang="it-IT" sz="12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Gregorio VII: il </a:t>
            </a:r>
            <a:r>
              <a:rPr lang="it-IT" sz="12800" b="1" i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Dictatus</a:t>
            </a:r>
            <a:r>
              <a:rPr lang="it-IT" sz="12800" b="1" i="1" dirty="0"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 </a:t>
            </a:r>
            <a:r>
              <a:rPr lang="it-IT" sz="12800" b="1" i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papae</a:t>
            </a:r>
            <a:r>
              <a:rPr lang="it-IT" sz="12800" b="1" i="1" dirty="0"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 </a:t>
            </a:r>
            <a:r>
              <a:rPr lang="it-IT" sz="12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(1075)</a:t>
            </a:r>
          </a:p>
          <a:p>
            <a:pPr algn="l"/>
            <a:endParaRPr lang="it-IT" sz="7200" dirty="0">
              <a:solidFill>
                <a:schemeClr val="tx2"/>
              </a:solidFill>
              <a:latin typeface="Arial Rounded MT Bold" pitchFamily="34" charset="0"/>
            </a:endParaRPr>
          </a:p>
          <a:p>
            <a:pPr algn="l"/>
            <a:endParaRPr lang="it-IT" sz="7200" dirty="0">
              <a:solidFill>
                <a:schemeClr val="tx2"/>
              </a:solidFill>
              <a:latin typeface="Arial Rounded MT Bold" pitchFamily="34" charset="0"/>
            </a:endParaRPr>
          </a:p>
        </p:txBody>
      </p:sp>
      <p:graphicFrame>
        <p:nvGraphicFramePr>
          <p:cNvPr id="2" name="Oggetto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0378820"/>
              </p:ext>
            </p:extLst>
          </p:nvPr>
        </p:nvGraphicFramePr>
        <p:xfrm>
          <a:off x="375900" y="1387052"/>
          <a:ext cx="7056710" cy="52910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esentazione" r:id="rId2" imgW="4569445" imgH="3426611" progId="PowerPoint.Show.8">
                  <p:embed/>
                </p:oleObj>
              </mc:Choice>
              <mc:Fallback>
                <p:oleObj name="Presentazione" r:id="rId2" imgW="4569445" imgH="3426611" progId="PowerPoint.Show.8">
                  <p:embed/>
                  <p:pic>
                    <p:nvPicPr>
                      <p:cNvPr id="2" name="Oggetto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5900" y="1387052"/>
                        <a:ext cx="7056710" cy="529106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Immagine 3">
            <a:extLst>
              <a:ext uri="{FF2B5EF4-FFF2-40B4-BE49-F238E27FC236}">
                <a16:creationId xmlns:a16="http://schemas.microsoft.com/office/drawing/2014/main" id="{85C01778-3340-15A5-1D86-16DB752552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55070" y="1387052"/>
            <a:ext cx="3827396" cy="5242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79269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329785" y="614597"/>
            <a:ext cx="11422504" cy="5982755"/>
          </a:xfrm>
        </p:spPr>
        <p:txBody>
          <a:bodyPr>
            <a:normAutofit fontScale="25000" lnSpcReduction="20000"/>
          </a:bodyPr>
          <a:lstStyle/>
          <a:p>
            <a:r>
              <a:rPr lang="it-IT" sz="12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Gregorio VII: il </a:t>
            </a:r>
            <a:r>
              <a:rPr lang="it-IT" sz="12800" b="1" i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Dictatus</a:t>
            </a:r>
            <a:r>
              <a:rPr lang="it-IT" sz="12800" b="1" i="1" dirty="0"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 </a:t>
            </a:r>
            <a:r>
              <a:rPr lang="it-IT" sz="12800" b="1" i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papae</a:t>
            </a:r>
            <a:r>
              <a:rPr lang="it-IT" sz="12800" b="1" i="1" dirty="0"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 </a:t>
            </a:r>
            <a:r>
              <a:rPr lang="it-IT" sz="12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(1075)</a:t>
            </a:r>
          </a:p>
          <a:p>
            <a:pPr algn="l"/>
            <a:endParaRPr lang="it-IT" sz="7200" dirty="0">
              <a:solidFill>
                <a:schemeClr val="tx2"/>
              </a:solidFill>
              <a:latin typeface="Arial Rounded MT Bold" pitchFamily="34" charset="0"/>
            </a:endParaRPr>
          </a:p>
          <a:p>
            <a:pPr algn="l"/>
            <a:r>
              <a:rPr lang="it-IT" sz="7200" dirty="0">
                <a:latin typeface="Arial Rounded MT Bold" pitchFamily="34" charset="0"/>
              </a:rPr>
              <a:t>I. Che la Chiesa Romana è stata fondata direttamente da Dio.</a:t>
            </a:r>
          </a:p>
          <a:p>
            <a:pPr algn="l"/>
            <a:r>
              <a:rPr lang="it-IT" sz="7200" dirty="0">
                <a:latin typeface="Arial Rounded MT Bold" pitchFamily="34" charset="0"/>
              </a:rPr>
              <a:t>II. Che solo il pontefice romano ha il diritto di chiamarsi universale.</a:t>
            </a:r>
          </a:p>
          <a:p>
            <a:pPr algn="l"/>
            <a:r>
              <a:rPr lang="it-IT" sz="7200" dirty="0">
                <a:latin typeface="Arial Rounded MT Bold" pitchFamily="34" charset="0"/>
              </a:rPr>
              <a:t>III. Che lui solo può deporre i vescovi o perdonarli.</a:t>
            </a:r>
          </a:p>
          <a:p>
            <a:pPr algn="l"/>
            <a:r>
              <a:rPr lang="it-IT" sz="7200" dirty="0">
                <a:latin typeface="Arial Rounded MT Bold" pitchFamily="34" charset="0"/>
              </a:rPr>
              <a:t>VII. Che a lui solo è lecito stabilire nuove leggi, organizzare nuove pievi, trasformare una canonica in abbazia e viceversa, suddividere una diocesi.</a:t>
            </a:r>
          </a:p>
          <a:p>
            <a:pPr algn="l"/>
            <a:r>
              <a:rPr lang="it-IT" sz="7200" dirty="0">
                <a:latin typeface="Arial Rounded MT Bold" pitchFamily="34" charset="0"/>
              </a:rPr>
              <a:t>VIII. Che egli solo può usare le insegne imperiali.</a:t>
            </a:r>
          </a:p>
          <a:p>
            <a:pPr algn="l"/>
            <a:r>
              <a:rPr lang="it-IT" sz="7200" dirty="0">
                <a:latin typeface="Arial Rounded MT Bold" pitchFamily="34" charset="0"/>
              </a:rPr>
              <a:t>IX. Che solo al papa tutti i principi devono baciare i piedi.</a:t>
            </a:r>
          </a:p>
          <a:p>
            <a:pPr algn="l"/>
            <a:r>
              <a:rPr lang="it-IT" sz="7200" dirty="0">
                <a:latin typeface="Arial Rounded MT Bold" pitchFamily="34" charset="0"/>
              </a:rPr>
              <a:t>X. Che solo il suo nome dev’essere recitato nelle chiese.</a:t>
            </a:r>
          </a:p>
          <a:p>
            <a:pPr algn="l"/>
            <a:r>
              <a:rPr lang="it-IT" sz="7200" dirty="0">
                <a:latin typeface="Arial Rounded MT Bold" pitchFamily="34" charset="0"/>
              </a:rPr>
              <a:t>XI. Che lui solo nel mondo può portare questo nome.</a:t>
            </a:r>
          </a:p>
          <a:p>
            <a:pPr algn="l"/>
            <a:r>
              <a:rPr lang="it-IT" sz="7200" dirty="0">
                <a:latin typeface="Arial Rounded MT Bold" pitchFamily="34" charset="0"/>
              </a:rPr>
              <a:t>XII. Che gli sia lecito deporre gli imperatori.</a:t>
            </a:r>
          </a:p>
          <a:p>
            <a:pPr algn="l"/>
            <a:r>
              <a:rPr lang="it-IT" sz="7200" dirty="0">
                <a:latin typeface="Arial Rounded MT Bold" pitchFamily="34" charset="0"/>
              </a:rPr>
              <a:t>XIV. Che in ogni diocesi possa ordinare chierici a suo piacimento.</a:t>
            </a:r>
          </a:p>
          <a:p>
            <a:pPr algn="l"/>
            <a:r>
              <a:rPr lang="it-IT" sz="7200" dirty="0">
                <a:latin typeface="Arial Rounded MT Bold" pitchFamily="34" charset="0"/>
              </a:rPr>
              <a:t>XVI. Che nessun sinodo si può chiamare generale senza suo ordine.</a:t>
            </a:r>
          </a:p>
          <a:p>
            <a:pPr algn="l"/>
            <a:r>
              <a:rPr lang="it-IT" sz="7200" dirty="0">
                <a:latin typeface="Arial Rounded MT Bold" pitchFamily="34" charset="0"/>
              </a:rPr>
              <a:t>XIX. Che non possa essere giudicato da nessuno.</a:t>
            </a:r>
          </a:p>
          <a:p>
            <a:pPr algn="l"/>
            <a:r>
              <a:rPr lang="it-IT" sz="7200" dirty="0">
                <a:latin typeface="Arial Rounded MT Bold" pitchFamily="34" charset="0"/>
              </a:rPr>
              <a:t>XX. Che nessuno osi condannare chi si appella alla sede apostolica.</a:t>
            </a:r>
          </a:p>
          <a:p>
            <a:pPr algn="l"/>
            <a:r>
              <a:rPr lang="it-IT" sz="7200" dirty="0">
                <a:latin typeface="Arial Rounded MT Bold" pitchFamily="34" charset="0"/>
              </a:rPr>
              <a:t>XXII. Che la Chiesa Romana non ha mai sbagliato e come attesta la Scrittura non sbaglierà mai.</a:t>
            </a:r>
          </a:p>
          <a:p>
            <a:pPr algn="l"/>
            <a:r>
              <a:rPr lang="it-IT" sz="7200" dirty="0">
                <a:latin typeface="Arial Rounded MT Bold" pitchFamily="34" charset="0"/>
              </a:rPr>
              <a:t>XXVI. Che non sia considerato cattolico chi non è d’accordo con la Chiesa Romana.</a:t>
            </a:r>
          </a:p>
          <a:p>
            <a:pPr algn="l"/>
            <a:r>
              <a:rPr lang="it-IT" sz="7200" dirty="0">
                <a:latin typeface="Arial Rounded MT Bold" pitchFamily="34" charset="0"/>
              </a:rPr>
              <a:t>XXVII. Che può assolvere i sudditi dalla fedeltà dovuta agli iniqui.</a:t>
            </a:r>
          </a:p>
          <a:p>
            <a:pPr algn="l"/>
            <a:endParaRPr lang="it-IT" sz="7200" dirty="0">
              <a:solidFill>
                <a:schemeClr val="tx2"/>
              </a:solidFill>
              <a:latin typeface="Arial Rounded MT 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45959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03" name="Rectangle 4102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890339" y="4636008"/>
            <a:ext cx="3734014" cy="1572768"/>
          </a:xfrm>
        </p:spPr>
        <p:txBody>
          <a:bodyPr>
            <a:normAutofit/>
          </a:bodyPr>
          <a:lstStyle/>
          <a:p>
            <a:pPr algn="l"/>
            <a:r>
              <a:rPr lang="it-IT" sz="2200">
                <a:latin typeface="Arial Rounded MT Bold" pitchFamily="34" charset="0"/>
              </a:rPr>
              <a:t>Matilde di Canossa riceve l’imperatore Enrico </a:t>
            </a:r>
            <a:r>
              <a:rPr lang="it-IT" sz="2200" dirty="0">
                <a:latin typeface="Arial Rounded MT Bold" pitchFamily="34" charset="0"/>
              </a:rPr>
              <a:t>IV (1077) insieme a Ugo, abate di Cluny</a:t>
            </a:r>
          </a:p>
        </p:txBody>
      </p:sp>
      <p:sp>
        <p:nvSpPr>
          <p:cNvPr id="4105" name="sketchy line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0338" y="4409267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8" name="Picture 2" descr="C:\Users\Francesco\Desktop\Lezioni a.a 2014-2015\2011-12\secoli centrali\universalismi\matilde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26" b="23694"/>
          <a:stretch/>
        </p:blipFill>
        <p:spPr bwMode="auto"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294621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821</Words>
  <Application>Microsoft Office PowerPoint</Application>
  <PresentationFormat>Widescreen</PresentationFormat>
  <Paragraphs>60</Paragraphs>
  <Slides>12</Slides>
  <Notes>0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12</vt:i4>
      </vt:variant>
    </vt:vector>
  </HeadingPairs>
  <TitlesOfParts>
    <vt:vector size="20" baseType="lpstr">
      <vt:lpstr>Arial</vt:lpstr>
      <vt:lpstr>Arial Rounded MT Bold</vt:lpstr>
      <vt:lpstr>Calibri</vt:lpstr>
      <vt:lpstr>Calibri Light</vt:lpstr>
      <vt:lpstr>Georgia</vt:lpstr>
      <vt:lpstr>Wingdings</vt:lpstr>
      <vt:lpstr>Tema di Office</vt:lpstr>
      <vt:lpstr>Presentazione</vt:lpstr>
      <vt:lpstr>L’epoca delle grandi idee universali  (XI-XIII secolo)</vt:lpstr>
      <vt:lpstr>La teoria «trifuzionale» oratores bellatores laboratores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L’epoca delle grandi idee universali (XI-XIII secolo)</dc:title>
  <dc:creator>Francesco Pirani</dc:creator>
  <cp:lastModifiedBy>Francesco Pirani</cp:lastModifiedBy>
  <cp:revision>12</cp:revision>
  <dcterms:created xsi:type="dcterms:W3CDTF">2023-10-15T14:51:43Z</dcterms:created>
  <dcterms:modified xsi:type="dcterms:W3CDTF">2023-10-15T15:26:07Z</dcterms:modified>
</cp:coreProperties>
</file>