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9" r:id="rId4"/>
    <p:sldId id="435" r:id="rId5"/>
    <p:sldId id="436" r:id="rId6"/>
    <p:sldId id="350" r:id="rId7"/>
    <p:sldId id="343" r:id="rId8"/>
    <p:sldId id="344" r:id="rId9"/>
    <p:sldId id="345" r:id="rId10"/>
    <p:sldId id="346" r:id="rId11"/>
    <p:sldId id="349" r:id="rId12"/>
    <p:sldId id="34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9D016-AA18-F342-28DC-3613303C8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D445FA-16F1-CCD1-0CC3-2A4FE4CA2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7CAD1D-12F7-F391-2D52-61CE0395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FFF1FF-92CB-47BD-2C5B-8970D16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1968C8-AA07-84D1-03C0-6A8BE1CD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4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84A9F-B84F-E1F7-A27C-A7E40D77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F1698A-CEC1-3B77-FDC2-FCEC7A6F8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649DE-D4FE-F817-22E8-53CD09E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A79AD9-E43E-F505-0090-66E60B72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1C099-147E-F0CA-8330-F159F045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2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E52B8D-BE3E-3A4C-095C-37FAA531E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C9CC50-D247-78D1-0748-2F96F593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B9DA47-77FE-AD9A-57C6-4935A530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E0CE99-FE9F-E16B-1035-3A040F6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3B60E-67F7-5414-491F-6161098A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8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B360F-C844-F66B-FAF6-4202F610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9B4B78-EC7B-CE73-BA03-464B354B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4A4AA-5EB6-E68F-F189-437754A3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CBD081-4BC2-4131-0150-B145761C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7EF964-38F4-EF99-0C83-771ADA7F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0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8FEEC-B3CB-40D2-ACF5-16FC2CFD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8580F-2B13-84AF-B06D-5F784D54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8F38E2-B710-48D2-CAF0-7C52F8DC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4AE6B-C15C-98E2-4E6A-ACFE0A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C4CAA2-F627-EB1E-95EC-B12F4305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4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D5ED1-BDA2-F846-388C-85BB37D9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DAA680-7EF3-A526-6549-912C015A7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7ED43C-869E-9450-5E3A-F64ACC844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066D00-E5A0-0FA9-4A8D-43511E0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F7A3B0-8E71-8803-C577-53F0026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6C43E9-CA7D-89BF-E5EF-D3482345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DFCE1-E69A-9A37-65DE-F3BCD128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FB1419-15E8-C798-4DBE-4BB50498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5A04EE-4F36-8847-3A3C-8A15AD694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E39245-6817-393E-F970-0D4B9D0A5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B51DCD-A9C0-4D68-370F-12D0714C7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B43FCC-628D-0B48-11B9-959BEB7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06B939-D6A4-F0C6-D3AA-B55D9AA2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ADE051-84D1-67F8-09A7-CBFB3C41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6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0B3D3-4377-EC72-88A6-8ECF18EB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90FB9C-6FCE-5486-D90C-07A47C15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431ED7-19C4-A354-1F02-6354F104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F248BE-7408-3451-AE6D-67409866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34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A1A9A8-F88F-178C-0941-317A10E4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636C2B-DBDC-5B9E-CC1F-A236662C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CCD769-3115-E5C0-966C-08F6800F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0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D3F86-97A1-C452-93EC-950FD824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507E39-929B-4A54-B5ED-CA78A663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7B6234-6599-DE1A-F1DE-5490FC50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016772-F9C3-75A0-D56B-310F3BC7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32D82C-38A6-7275-F6CA-FAAE2B00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E33783-1B3B-2017-D197-0508742A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BFB06-84CE-7456-2F31-DAE06BF8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53B1FF-679F-95FF-EFD1-1D00D9FC7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5CB89F-33F4-550F-1C8A-9BD7F15A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28BE71-093B-A11A-9DA3-ADC0F0F1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633256-675D-5CDC-2048-D23C9AEF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86AD9D-8F42-7D62-25BF-74FDCEE6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08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08D551-6672-30A8-500A-A2E757D5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503AA-E63E-105A-41E4-23F66DF9F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A03B2F-4223-408B-BC01-34CD89F5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E6A7-14DD-4947-B79C-A4E99B371F78}" type="datetimeFigureOut">
              <a:rPr lang="it-IT" smtClean="0"/>
              <a:t>15/10/2023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2CD140-E8BF-314C-49FB-58B7EF8E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B1C4AA-DA3A-B558-D5EB-84CED6482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7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a_wuv7n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aicultura.it/storia/articoli/2022/07/I-tre-ordini-della-societa-medievale-d0e2e3f4-878a-4bc5-905a-38f4c91c15e1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dipinto, arte, Arti visive, mitologia&#10;&#10;Descrizione generata automaticamente">
            <a:extLst>
              <a:ext uri="{FF2B5EF4-FFF2-40B4-BE49-F238E27FC236}">
                <a16:creationId xmlns:a16="http://schemas.microsoft.com/office/drawing/2014/main" id="{DEBB7FBE-719C-FC8B-D381-5A1D307C8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76" r="9091" b="181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DEF3F5-300B-905A-D6BD-6C137DFF0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it-IT" sz="5100">
                <a:solidFill>
                  <a:schemeClr val="bg1"/>
                </a:solidFill>
              </a:rPr>
              <a:t>L’epoca delle grandi idee universali </a:t>
            </a:r>
            <a:br>
              <a:rPr lang="it-IT" sz="5100">
                <a:solidFill>
                  <a:schemeClr val="bg1"/>
                </a:solidFill>
              </a:rPr>
            </a:br>
            <a:r>
              <a:rPr lang="it-IT" sz="5100">
                <a:solidFill>
                  <a:schemeClr val="bg1"/>
                </a:solidFill>
              </a:rPr>
              <a:t>(XI-XIII secolo)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upload.wikimedia.org/wikipedia/commons/thumb/e/e6/Prima_Crociata.jpg/1280px-Prima_Croci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 b="498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557528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Arial Rounded MT Bold" pitchFamily="34" charset="0"/>
              </a:rPr>
              <a:t>La cristianità alla fine del secolo XI</a:t>
            </a:r>
          </a:p>
        </p:txBody>
      </p:sp>
    </p:spTree>
    <p:extLst>
      <p:ext uri="{BB962C8B-B14F-4D97-AF65-F5344CB8AC3E}">
        <p14:creationId xmlns:p14="http://schemas.microsoft.com/office/powerpoint/2010/main" val="30849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Francesco\Desktop\Lezioni a.a 2014-2015\2011-12\secoli centrali\universalismi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3" r="-1" b="25193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San Giacomo </a:t>
            </a:r>
            <a:r>
              <a:rPr lang="it-IT" sz="1600" i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matamoros</a:t>
            </a:r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, Spagna, XII secolo. </a:t>
            </a:r>
          </a:p>
        </p:txBody>
      </p:sp>
    </p:spTree>
    <p:extLst>
      <p:ext uri="{BB962C8B-B14F-4D97-AF65-F5344CB8AC3E}">
        <p14:creationId xmlns:p14="http://schemas.microsoft.com/office/powerpoint/2010/main" val="260092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4479" y="644577"/>
            <a:ext cx="9622001" cy="5952775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L’appello di Urbano II a Clermont (1095)</a:t>
            </a:r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8000" dirty="0">
              <a:latin typeface="Arial Rounded MT Bold" pitchFamily="34" charset="0"/>
            </a:endParaRPr>
          </a:p>
          <a:p>
            <a:pPr algn="l"/>
            <a:r>
              <a:rPr lang="it-IT" sz="8000" dirty="0">
                <a:latin typeface="Arial Rounded MT Bold" pitchFamily="34" charset="0"/>
              </a:rPr>
              <a:t>Poiché, o figli di Dio, gli avete promesso di osservare tra voi la pace e di custodire fedelmente le leggi con maggior decisione di quanto siate soliti, è il caso d’impegnare la forza della vostra onestà in qualche altro servizio a vantaggio di Dio e vostro. È necessario che vi affrettiate a soccorrere i vostri fratelli orientali, che hanno bisogno del vostro aiuto e lo hanno spesso richiesto. Infatti, come a molti di voi è già stato detto, i Turchi, gente che viene dalla Persia e che ormai ha moltiplicato le guerre occupando le terre cristiane sino ai confini della Romània uccidendo molti e rendendoli schiavi, rovinando le chiese, devastando il regno di Dio, sono giunti fino al Mediterraneo cioè al Braccio di San Giorgio [il Bosforo]. Se li lasciate agire ancora per un poco, continueranno ad avanzare opprimendo il popolo di Dio. Per la qual cosa insistentemente vi esorto - anzi non sono io a farlo, ma il Signore - affinché voi persuadiate con continui incitamenti, come araldi di Cristo [si rivolge ai partecipanti al concilio], tutti, di qualunque ordine (cavalieri e fanti, ricchi e poveri), affinché accorrano subito in aiuto ai cristiani per spazzare dalle nostre terre quella stirpe malvagia. Lo dico ai presenti e la comando agli assenti, ma è Cristo che lo vuole. Per tutti quelli che partiranno, se incontreranno la morte in viaggio o durante la traversata o in battaglia contro gli infedeli, vi sarà l’immediata remissione dei peccati: ciò io accordo ai partenti per l’autorità che Dio mi concede</a:t>
            </a:r>
            <a:r>
              <a:rPr lang="it-IT" sz="8000" dirty="0">
                <a:solidFill>
                  <a:schemeClr val="tx2"/>
                </a:solidFill>
                <a:latin typeface="Arial Rounded MT Bold" pitchFamily="34" charset="0"/>
              </a:rPr>
              <a:t>.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5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641FA0-3941-C650-1D89-EECCB72F2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11" y="4636008"/>
            <a:ext cx="4946755" cy="1893108"/>
          </a:xfrm>
        </p:spPr>
        <p:txBody>
          <a:bodyPr>
            <a:normAutofit/>
          </a:bodyPr>
          <a:lstStyle/>
          <a:p>
            <a:pPr algn="l"/>
            <a:r>
              <a:rPr lang="it-IT" i="1" dirty="0">
                <a:hlinkClick r:id="rId2"/>
              </a:rPr>
              <a:t>https://www.raicultura.it/storia/articoli/2022/07/I-tre-ordini-della-societa-medievale-d0e2e3f4-878a-4bc5-905a-38f4c91c15e1.html</a:t>
            </a:r>
            <a:r>
              <a:rPr lang="it-IT" i="1" dirty="0"/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BB7FBE-719C-FC8B-D381-5A1D307C8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" r="53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D1629FA-59A5-AC0E-F075-3138D871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2038"/>
            <a:ext cx="5961089" cy="3078451"/>
          </a:xfrm>
        </p:spPr>
        <p:txBody>
          <a:bodyPr>
            <a:noAutofit/>
          </a:bodyPr>
          <a:lstStyle/>
          <a:p>
            <a:pPr algn="l"/>
            <a:r>
              <a:rPr lang="it-IT" sz="4800" dirty="0"/>
              <a:t>La teoria «trifuzionale»</a:t>
            </a:r>
            <a:br>
              <a:rPr lang="it-IT" sz="4800" dirty="0"/>
            </a:br>
            <a:r>
              <a:rPr lang="it-IT" sz="4800" i="1" dirty="0" err="1"/>
              <a:t>oratores</a:t>
            </a:r>
            <a:br>
              <a:rPr lang="it-IT" sz="4800" i="1" dirty="0"/>
            </a:br>
            <a:r>
              <a:rPr lang="it-IT" sz="4800" i="1" dirty="0" err="1"/>
              <a:t>bellatores</a:t>
            </a:r>
            <a:br>
              <a:rPr lang="it-IT" sz="4800" i="1" dirty="0"/>
            </a:br>
            <a:r>
              <a:rPr lang="it-IT" sz="4800" i="1" dirty="0" err="1"/>
              <a:t>laboratores</a:t>
            </a:r>
            <a:r>
              <a:rPr lang="it-IT" sz="4800" i="1" dirty="0"/>
              <a:t> 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2204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4379" y="614596"/>
            <a:ext cx="10448145" cy="587614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it-IT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La svolta dell’XI secolo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dirty="0">
                <a:latin typeface="Arial Rounded MT Bold" pitchFamily="34" charset="0"/>
              </a:rPr>
              <a:t>Spinte provenienti dal mondo monastico: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la Congregazione cluniacense: una rete gerarchizzata di priorati;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 err="1">
                <a:latin typeface="Arial Rounded MT Bold" pitchFamily="34" charset="0"/>
              </a:rPr>
              <a:t>eremitismo</a:t>
            </a:r>
            <a:r>
              <a:rPr lang="it-IT" sz="4000" dirty="0">
                <a:latin typeface="Arial Rounded MT Bold" pitchFamily="34" charset="0"/>
              </a:rPr>
              <a:t> e cenobitismo: i Camaldolesi;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«uomini santi» e «</a:t>
            </a:r>
            <a:r>
              <a:rPr lang="it-IT" sz="4000" dirty="0" err="1">
                <a:latin typeface="Arial Rounded MT Bold" pitchFamily="34" charset="0"/>
              </a:rPr>
              <a:t>monastizzazione</a:t>
            </a:r>
            <a:r>
              <a:rPr lang="it-IT" sz="4000" dirty="0">
                <a:latin typeface="Arial Rounded MT Bold" pitchFamily="34" charset="0"/>
              </a:rPr>
              <a:t>» del clero.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dirty="0">
                <a:latin typeface="Arial Rounded MT Bold" pitchFamily="34" charset="0"/>
              </a:rPr>
              <a:t>Moralizzazione dei costumi del clero: 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lotta contro la simonia e il nicolaismo;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affermazione stabile del celibato;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Diffusione delle canoniche in ambito urbano;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movimenti pauperistici: la «pataria» milanese. </a:t>
            </a:r>
          </a:p>
          <a:p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Francesco\Desktop\Lezioni a.a 2014-2015\2011-12\secoli centrali\universalismi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7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: Rounded Corners 615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it-IT" sz="2200">
                <a:solidFill>
                  <a:schemeClr val="bg1"/>
                </a:solidFill>
                <a:latin typeface="Arial Rounded MT Bold" pitchFamily="34" charset="0"/>
              </a:rPr>
              <a:t>Urbano II consacra la nuova chiesa abbaziale di Cluny (1095)</a:t>
            </a:r>
          </a:p>
        </p:txBody>
      </p:sp>
    </p:spTree>
    <p:extLst>
      <p:ext uri="{BB962C8B-B14F-4D97-AF65-F5344CB8AC3E}">
        <p14:creationId xmlns:p14="http://schemas.microsoft.com/office/powerpoint/2010/main" val="35822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54F4A6D1-9938-4437-A950-C06BF115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6" y="1890680"/>
            <a:ext cx="4571936" cy="30548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3508" y="1561435"/>
            <a:ext cx="5501759" cy="4236566"/>
          </a:xfrm>
        </p:spPr>
        <p:txBody>
          <a:bodyPr anchor="t">
            <a:normAutofit/>
          </a:bodyPr>
          <a:lstStyle/>
          <a:p>
            <a:pPr algn="l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Un ritorno alla semplicità: i Cistercensi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1089: fondazione dell’abbazia di </a:t>
            </a:r>
            <a:r>
              <a:rPr lang="it-IT" sz="2000" dirty="0" err="1">
                <a:solidFill>
                  <a:schemeClr val="bg1"/>
                </a:solidFill>
                <a:latin typeface="Arial Rounded MT Bold" pitchFamily="34" charset="0"/>
              </a:rPr>
              <a:t>Cîteaux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1119: </a:t>
            </a:r>
            <a:r>
              <a:rPr lang="it-IT" sz="2000" i="1" dirty="0">
                <a:solidFill>
                  <a:schemeClr val="bg1"/>
                </a:solidFill>
                <a:latin typeface="Arial Rounded MT Bold" pitchFamily="34" charset="0"/>
              </a:rPr>
              <a:t>Carta </a:t>
            </a:r>
            <a:r>
              <a:rPr lang="it-IT" sz="2000" i="1" dirty="0" err="1">
                <a:solidFill>
                  <a:schemeClr val="bg1"/>
                </a:solidFill>
                <a:latin typeface="Arial Rounded MT Bold" pitchFamily="34" charset="0"/>
              </a:rPr>
              <a:t>charitatis</a:t>
            </a: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dissodamento e lavoro nei campi (</a:t>
            </a:r>
            <a:r>
              <a:rPr lang="it-IT" sz="2000" i="1" dirty="0">
                <a:solidFill>
                  <a:schemeClr val="bg1"/>
                </a:solidFill>
                <a:latin typeface="Arial Rounded MT Bold" pitchFamily="34" charset="0"/>
              </a:rPr>
              <a:t>grange</a:t>
            </a: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)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collaborazione con l’episcopato locale e con i poteri laici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diffusione di modelli architettonici</a:t>
            </a:r>
            <a:endParaRPr lang="it-IT" sz="13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B4F033E8-9FBE-4EF6-883E-428D47E33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302" y="794479"/>
            <a:ext cx="9352178" cy="5802873"/>
          </a:xfrm>
        </p:spPr>
        <p:txBody>
          <a:bodyPr>
            <a:normAutofit fontScale="77500" lnSpcReduction="20000"/>
          </a:bodyPr>
          <a:lstStyle/>
          <a:p>
            <a:r>
              <a:rPr lang="it-IT" sz="5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L’affermazione del primato papale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36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Una nuovo spazio europeo: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lo scisma di Michele </a:t>
            </a:r>
            <a:r>
              <a:rPr lang="it-IT" sz="3400" dirty="0" err="1">
                <a:latin typeface="Arial Rounded MT Bold" pitchFamily="34" charset="0"/>
              </a:rPr>
              <a:t>Cerulario</a:t>
            </a:r>
            <a:r>
              <a:rPr lang="it-IT" sz="3400" dirty="0">
                <a:latin typeface="Arial Rounded MT Bold" pitchFamily="34" charset="0"/>
              </a:rPr>
              <a:t> (1054);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i="1" dirty="0">
                <a:latin typeface="Arial Rounded MT Bold" pitchFamily="34" charset="0"/>
              </a:rPr>
              <a:t>Libertas </a:t>
            </a:r>
            <a:r>
              <a:rPr lang="it-IT" sz="3400" i="1" dirty="0" err="1">
                <a:latin typeface="Arial Rounded MT Bold" pitchFamily="34" charset="0"/>
              </a:rPr>
              <a:t>Ecclesiae</a:t>
            </a:r>
            <a:r>
              <a:rPr lang="it-IT" sz="3400" dirty="0">
                <a:latin typeface="Arial Rounded MT Bold" pitchFamily="34" charset="0"/>
              </a:rPr>
              <a:t> vs </a:t>
            </a:r>
            <a:r>
              <a:rPr lang="it-IT" sz="3400" i="1" dirty="0" err="1">
                <a:latin typeface="Arial Rounded MT Bold" pitchFamily="34" charset="0"/>
              </a:rPr>
              <a:t>Reichskirche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(«sistema della chiesa imperiale»):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«lotta per le investiture» (metà XI secolo – 1122);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Nuove procedure di elezione del papa: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i="1" dirty="0" err="1">
                <a:latin typeface="Arial Rounded MT Bold" pitchFamily="34" charset="0"/>
              </a:rPr>
              <a:t>Decretum</a:t>
            </a:r>
            <a:r>
              <a:rPr lang="it-IT" sz="3400" i="1" dirty="0">
                <a:latin typeface="Arial Rounded MT Bold" pitchFamily="34" charset="0"/>
              </a:rPr>
              <a:t> in </a:t>
            </a:r>
            <a:r>
              <a:rPr lang="it-IT" sz="3400" i="1" dirty="0" err="1">
                <a:latin typeface="Arial Rounded MT Bold" pitchFamily="34" charset="0"/>
              </a:rPr>
              <a:t>electione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i="1" dirty="0" err="1">
                <a:latin typeface="Arial Rounded MT Bold" pitchFamily="34" charset="0"/>
              </a:rPr>
              <a:t>papae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(1059);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La desacralizzazione del potere imperiale: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i="1" dirty="0" err="1">
                <a:latin typeface="Arial Rounded MT Bold" pitchFamily="34" charset="0"/>
              </a:rPr>
              <a:t>Dictatus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i="1" dirty="0" err="1">
                <a:latin typeface="Arial Rounded MT Bold" pitchFamily="34" charset="0"/>
              </a:rPr>
              <a:t>papae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(1075);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Nascita dell’idea di crociata: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Urbano II e l’appello di Clermont Ferrand (1095);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la </a:t>
            </a:r>
            <a:r>
              <a:rPr lang="it-IT" sz="3400" i="1" dirty="0" err="1">
                <a:latin typeface="Arial Rounded MT Bold" pitchFamily="34" charset="0"/>
              </a:rPr>
              <a:t>reconquista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in Spagna (XI secolo – 1492).</a:t>
            </a:r>
          </a:p>
          <a:p>
            <a:pPr algn="l"/>
            <a:endParaRPr lang="it-IT" sz="3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509666"/>
            <a:ext cx="8712968" cy="509665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Gregorio VII: il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Dictatus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papae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(1075)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8820"/>
              </p:ext>
            </p:extLst>
          </p:nvPr>
        </p:nvGraphicFramePr>
        <p:xfrm>
          <a:off x="375900" y="1387052"/>
          <a:ext cx="7056710" cy="529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zione" r:id="rId2" imgW="4569445" imgH="3426611" progId="PowerPoint.Show.8">
                  <p:embed/>
                </p:oleObj>
              </mc:Choice>
              <mc:Fallback>
                <p:oleObj name="Presentazione" r:id="rId2" imgW="4569445" imgH="3426611" progId="PowerPoint.Show.8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00" y="1387052"/>
                        <a:ext cx="7056710" cy="529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85C01778-3340-15A5-1D86-16DB7525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070" y="1387052"/>
            <a:ext cx="3827396" cy="52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9785" y="614597"/>
            <a:ext cx="11422504" cy="5982755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Gregorio VII: il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Dictatus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papae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(1075)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7200" dirty="0">
                <a:latin typeface="Arial Rounded MT Bold" pitchFamily="34" charset="0"/>
              </a:rPr>
              <a:t>I. Che la Chiesa Romana è stata fondata direttamente da Dio.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II. Che solo il pontefice romano ha il diritto di chiamarsi universale.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III. Che lui solo può deporre i vescovi o perdonarli.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VII. Che a lui solo è lecito stabilire nuove leggi, organizzare nuove pievi, trasformare una canonica in abbazia e viceversa, suddividere una diocesi.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VIII. Che egli solo può usare le insegne imperiali.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IX. Che solo al papa tutti i principi devono baciare i piedi.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X. Che solo il suo nome dev’essere recitato nelle chiese.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XI. Che lui solo nel mondo può portare questo nome.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XII. Che gli sia lecito deporre gli imperatori.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XIV. Che in ogni diocesi possa ordinare chierici a suo piacimento.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XVI. Che nessun sinodo si può chiamare generale senza suo ordine.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XIX. Che non possa essere giudicato da nessuno.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XX. Che nessuno osi condannare chi si appella alla sede apostolica.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XXII. Che la Chiesa Romana non ha mai sbagliato e come attesta la Scrittura non sbaglierà mai.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XXVI. Che non sia considerato cattolico chi non è d’accordo con la Chiesa Romana.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XXVII. Che può assolvere i sudditi dalla fedeltà dovuta agli iniqui.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9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it-IT" sz="2200">
                <a:latin typeface="Arial Rounded MT Bold" pitchFamily="34" charset="0"/>
              </a:rPr>
              <a:t>Matilde di Canossa riceve l’imperatore Enrico </a:t>
            </a:r>
            <a:r>
              <a:rPr lang="it-IT" sz="2200" dirty="0">
                <a:latin typeface="Arial Rounded MT Bold" pitchFamily="34" charset="0"/>
              </a:rPr>
              <a:t>IV (1077) insieme a Ugo, abate di Cluny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Francesco\Desktop\Lezioni a.a 2014-2015\2011-12\secoli centrali\universalismi\matil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b="2369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46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821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Georgia</vt:lpstr>
      <vt:lpstr>Wingdings</vt:lpstr>
      <vt:lpstr>Tema di Office</vt:lpstr>
      <vt:lpstr>Presentazione</vt:lpstr>
      <vt:lpstr>L’epoca delle grandi idee universali  (XI-XIII secolo)</vt:lpstr>
      <vt:lpstr>La teoria «trifuzionale» oratores bellatores laboratores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L’epoca delle grandi idee universali (XI-XIII secolo)</dc:title>
  <dc:creator>Francesco Pirani</dc:creator>
  <cp:lastModifiedBy>Francesco Pirani</cp:lastModifiedBy>
  <cp:revision>12</cp:revision>
  <dcterms:created xsi:type="dcterms:W3CDTF">2023-10-15T14:51:43Z</dcterms:created>
  <dcterms:modified xsi:type="dcterms:W3CDTF">2023-10-15T15:26:07Z</dcterms:modified>
</cp:coreProperties>
</file>