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0" r:id="rId4"/>
    <p:sldId id="262" r:id="rId5"/>
    <p:sldId id="263" r:id="rId6"/>
    <p:sldId id="264" r:id="rId7"/>
    <p:sldId id="259" r:id="rId8"/>
    <p:sldId id="265" r:id="rId9"/>
    <p:sldId id="257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91" autoAdjust="0"/>
    <p:restoredTop sz="0" autoAdjust="0"/>
  </p:normalViewPr>
  <p:slideViewPr>
    <p:cSldViewPr snapToGrid="0">
      <p:cViewPr varScale="1">
        <p:scale>
          <a:sx n="69" d="100"/>
          <a:sy n="69" d="100"/>
        </p:scale>
        <p:origin x="8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D9DA7-C3BE-4EDA-B688-B0CBA8ECE005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65FE4-5318-4076-8F06-F529EAA1B0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450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65FE4-5318-4076-8F06-F529EAA1B00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2676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2">
            <a:extLst>
              <a:ext uri="{FF2B5EF4-FFF2-40B4-BE49-F238E27FC236}">
                <a16:creationId xmlns:a16="http://schemas.microsoft.com/office/drawing/2014/main" id="{05C1B4ED-D7CF-C77F-C900-3CFB3EE09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3218" y="3882452"/>
            <a:ext cx="8640580" cy="8994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4DC3EB3B-F7DF-CBCE-6A73-66DCCA649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218" y="2067586"/>
            <a:ext cx="7373141" cy="1642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9174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verticale 1">
            <a:extLst>
              <a:ext uri="{FF2B5EF4-FFF2-40B4-BE49-F238E27FC236}">
                <a16:creationId xmlns:a16="http://schemas.microsoft.com/office/drawing/2014/main" id="{751F441A-D5C7-E0E6-7677-1E6C388BA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24303"/>
            <a:ext cx="2628900" cy="4852660"/>
          </a:xfrm>
          <a:prstGeom prst="rect">
            <a:avLst/>
          </a:prstGeom>
        </p:spPr>
        <p:txBody>
          <a:bodyPr vert="eaVert"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8" name="Segnaposto testo verticale 2">
            <a:extLst>
              <a:ext uri="{FF2B5EF4-FFF2-40B4-BE49-F238E27FC236}">
                <a16:creationId xmlns:a16="http://schemas.microsoft.com/office/drawing/2014/main" id="{71182F9C-C2B7-FBDA-5BFF-F012749FF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24303"/>
            <a:ext cx="7734300" cy="485266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1526A04D-E3D4-2E88-7B67-B02C1520CA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  <a:prstGeom prst="rect">
            <a:avLst/>
          </a:prstGeom>
        </p:spPr>
        <p:txBody>
          <a:bodyPr/>
          <a:lstStyle/>
          <a:p>
            <a:fld id="{A3750EE6-F4FC-E84C-AF13-5CDD6CE7CC66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04986875-214D-31EC-FEDC-4C3897F0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CAB9357A-BE84-F06A-71D9-862008645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  <a:prstGeom prst="rect">
            <a:avLst/>
          </a:prstGeo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324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5B09DC5D-149D-6215-B04F-F29AD2379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4735"/>
            <a:ext cx="10515600" cy="183426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330489D7-E3D1-C240-41B9-2D44887C3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87581"/>
            <a:ext cx="10515600" cy="2402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490F5643-115F-9E73-EF4C-82D88B14DE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0944"/>
            <a:ext cx="2743200" cy="365125"/>
          </a:xfrm>
          <a:prstGeom prst="rect">
            <a:avLst/>
          </a:prstGeom>
        </p:spPr>
        <p:txBody>
          <a:bodyPr/>
          <a:lstStyle/>
          <a:p>
            <a:fld id="{A3750EE6-F4FC-E84C-AF13-5CDD6CE7CC66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326C9400-6680-B24F-FF82-8BEE58A5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094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AB36A726-86E8-D698-0FD8-00D9064B1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944"/>
            <a:ext cx="2743200" cy="365125"/>
          </a:xfrm>
          <a:prstGeom prst="rect">
            <a:avLst/>
          </a:prstGeo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88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FEDDE1AA-4097-E6D3-1982-E1B378D65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0152"/>
            <a:ext cx="10515600" cy="869924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D4D9CEA0-0D42-A5BD-2CD0-8FAC0E3B4A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4731"/>
            <a:ext cx="5181600" cy="34022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contenuto 3">
            <a:extLst>
              <a:ext uri="{FF2B5EF4-FFF2-40B4-BE49-F238E27FC236}">
                <a16:creationId xmlns:a16="http://schemas.microsoft.com/office/drawing/2014/main" id="{5A8F2088-368E-F70C-C4FE-E320B5BD6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4731"/>
            <a:ext cx="5181600" cy="34022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data 4">
            <a:extLst>
              <a:ext uri="{FF2B5EF4-FFF2-40B4-BE49-F238E27FC236}">
                <a16:creationId xmlns:a16="http://schemas.microsoft.com/office/drawing/2014/main" id="{4807D5C6-AB68-7E96-F6D0-64BF6A89AA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  <a:prstGeom prst="rect">
            <a:avLst/>
          </a:prstGeom>
        </p:spPr>
        <p:txBody>
          <a:bodyPr/>
          <a:lstStyle/>
          <a:p>
            <a:fld id="{A3750EE6-F4FC-E84C-AF13-5CDD6CE7CC66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11" name="Segnaposto piè di pagina 5">
            <a:extLst>
              <a:ext uri="{FF2B5EF4-FFF2-40B4-BE49-F238E27FC236}">
                <a16:creationId xmlns:a16="http://schemas.microsoft.com/office/drawing/2014/main" id="{40A4BD49-2260-1B32-595F-DD19EF6C1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12" name="Segnaposto numero diapositiva 6">
            <a:extLst>
              <a:ext uri="{FF2B5EF4-FFF2-40B4-BE49-F238E27FC236}">
                <a16:creationId xmlns:a16="http://schemas.microsoft.com/office/drawing/2014/main" id="{D953D0C9-894A-CB0E-E007-2B892DBB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  <a:prstGeom prst="rect">
            <a:avLst/>
          </a:prstGeo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900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5FCD4B31-8F34-C1ED-A2EB-E96FAEFD3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8215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57241BC3-00EC-0FB2-8356-2BCBCDAD0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1246" y="298326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Segnaposto contenuto 3">
            <a:extLst>
              <a:ext uri="{FF2B5EF4-FFF2-40B4-BE49-F238E27FC236}">
                <a16:creationId xmlns:a16="http://schemas.microsoft.com/office/drawing/2014/main" id="{AAF9DC6E-836A-C1E3-22D8-01B67B00E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246" y="4082735"/>
            <a:ext cx="5157787" cy="2106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CC4F0607-4E5B-BF12-8765-1429D9022C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3658" y="298326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Segnaposto contenuto 5">
            <a:extLst>
              <a:ext uri="{FF2B5EF4-FFF2-40B4-BE49-F238E27FC236}">
                <a16:creationId xmlns:a16="http://schemas.microsoft.com/office/drawing/2014/main" id="{B9FBCF25-4952-797C-81DE-C1B9D11E95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6812" y="4097968"/>
            <a:ext cx="5183188" cy="20916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Segnaposto data 6">
            <a:extLst>
              <a:ext uri="{FF2B5EF4-FFF2-40B4-BE49-F238E27FC236}">
                <a16:creationId xmlns:a16="http://schemas.microsoft.com/office/drawing/2014/main" id="{884C0343-BD27-2D1B-7767-CB9F2713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  <a:prstGeom prst="rect">
            <a:avLst/>
          </a:prstGeom>
        </p:spPr>
        <p:txBody>
          <a:bodyPr/>
          <a:lstStyle/>
          <a:p>
            <a:fld id="{A3750EE6-F4FC-E84C-AF13-5CDD6CE7CC66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14" name="Segnaposto piè di pagina 7">
            <a:extLst>
              <a:ext uri="{FF2B5EF4-FFF2-40B4-BE49-F238E27FC236}">
                <a16:creationId xmlns:a16="http://schemas.microsoft.com/office/drawing/2014/main" id="{AF7E66E0-FA9C-7DA0-8E54-AB8A9E1FE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15" name="Segnaposto numero diapositiva 8">
            <a:extLst>
              <a:ext uri="{FF2B5EF4-FFF2-40B4-BE49-F238E27FC236}">
                <a16:creationId xmlns:a16="http://schemas.microsoft.com/office/drawing/2014/main" id="{E1A45446-665E-5DFB-7418-94FD68AE5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  <a:prstGeom prst="rect">
            <a:avLst/>
          </a:prstGeo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19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C55A5CA8-D059-9D98-ED31-7316BFBE3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6073"/>
            <a:ext cx="10515600" cy="869924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1" name="Segnaposto data 2">
            <a:extLst>
              <a:ext uri="{FF2B5EF4-FFF2-40B4-BE49-F238E27FC236}">
                <a16:creationId xmlns:a16="http://schemas.microsoft.com/office/drawing/2014/main" id="{C53C3209-6C69-79F1-E6E3-8B164145FA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  <a:prstGeom prst="rect">
            <a:avLst/>
          </a:prstGeom>
        </p:spPr>
        <p:txBody>
          <a:bodyPr/>
          <a:lstStyle/>
          <a:p>
            <a:fld id="{A3750EE6-F4FC-E84C-AF13-5CDD6CE7CC66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12" name="Segnaposto piè di pagina 3">
            <a:extLst>
              <a:ext uri="{FF2B5EF4-FFF2-40B4-BE49-F238E27FC236}">
                <a16:creationId xmlns:a16="http://schemas.microsoft.com/office/drawing/2014/main" id="{11A21ECF-6811-6070-4DAC-4E17370B9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13" name="Segnaposto numero diapositiva 4">
            <a:extLst>
              <a:ext uri="{FF2B5EF4-FFF2-40B4-BE49-F238E27FC236}">
                <a16:creationId xmlns:a16="http://schemas.microsoft.com/office/drawing/2014/main" id="{E8715239-8E16-7650-D7F6-C19C90DF7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  <a:prstGeom prst="rect">
            <a:avLst/>
          </a:prstGeo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11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0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B9BE606D-A70E-85B5-9B4F-CE2B1C577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8115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D90305B1-9E07-7757-A580-FEDFBBFC9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81150"/>
            <a:ext cx="6172200" cy="42799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317AB0FA-9F98-7963-6699-3311D0ED3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data 4">
            <a:extLst>
              <a:ext uri="{FF2B5EF4-FFF2-40B4-BE49-F238E27FC236}">
                <a16:creationId xmlns:a16="http://schemas.microsoft.com/office/drawing/2014/main" id="{650EB36E-6715-1CFE-660C-07A08831A4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5180"/>
            <a:ext cx="2743200" cy="365125"/>
          </a:xfrm>
          <a:prstGeom prst="rect">
            <a:avLst/>
          </a:prstGeom>
        </p:spPr>
        <p:txBody>
          <a:bodyPr/>
          <a:lstStyle/>
          <a:p>
            <a:fld id="{A3750EE6-F4FC-E84C-AF13-5CDD6CE7CC66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9" name="Segnaposto piè di pagina 5">
            <a:extLst>
              <a:ext uri="{FF2B5EF4-FFF2-40B4-BE49-F238E27FC236}">
                <a16:creationId xmlns:a16="http://schemas.microsoft.com/office/drawing/2014/main" id="{CB808935-E613-F331-DE54-E17516292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51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10" name="Segnaposto numero diapositiva 6">
            <a:extLst>
              <a:ext uri="{FF2B5EF4-FFF2-40B4-BE49-F238E27FC236}">
                <a16:creationId xmlns:a16="http://schemas.microsoft.com/office/drawing/2014/main" id="{DF82ACAD-07CC-46E0-DD74-3C3CED77C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5180"/>
            <a:ext cx="2743200" cy="365125"/>
          </a:xfrm>
          <a:prstGeom prst="rect">
            <a:avLst/>
          </a:prstGeo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79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A82B9422-1683-CFEC-EB63-72C6BB6DD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340069"/>
            <a:ext cx="3932237" cy="208893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9" name="Segnaposto immagine 2">
            <a:extLst>
              <a:ext uri="{FF2B5EF4-FFF2-40B4-BE49-F238E27FC236}">
                <a16:creationId xmlns:a16="http://schemas.microsoft.com/office/drawing/2014/main" id="{E023D3DF-B72D-CF00-0C3D-A8B4C36105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0068"/>
            <a:ext cx="6172200" cy="4520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3306F83D-EE01-6D3D-59A5-A49A70D25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589" y="3657600"/>
            <a:ext cx="3932237" cy="220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1" name="Segnaposto data 4">
            <a:extLst>
              <a:ext uri="{FF2B5EF4-FFF2-40B4-BE49-F238E27FC236}">
                <a16:creationId xmlns:a16="http://schemas.microsoft.com/office/drawing/2014/main" id="{BD0B8F35-E727-9C5A-4799-3102631D49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5179"/>
            <a:ext cx="2743200" cy="365125"/>
          </a:xfrm>
          <a:prstGeom prst="rect">
            <a:avLst/>
          </a:prstGeom>
        </p:spPr>
        <p:txBody>
          <a:bodyPr/>
          <a:lstStyle/>
          <a:p>
            <a:fld id="{A3750EE6-F4FC-E84C-AF13-5CDD6CE7CC66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12" name="Segnaposto piè di pagina 5">
            <a:extLst>
              <a:ext uri="{FF2B5EF4-FFF2-40B4-BE49-F238E27FC236}">
                <a16:creationId xmlns:a16="http://schemas.microsoft.com/office/drawing/2014/main" id="{FEA2071B-1C48-CEE3-6F99-CADDA7318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51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13" name="Segnaposto numero diapositiva 6">
            <a:extLst>
              <a:ext uri="{FF2B5EF4-FFF2-40B4-BE49-F238E27FC236}">
                <a16:creationId xmlns:a16="http://schemas.microsoft.com/office/drawing/2014/main" id="{DD04F14F-0AF8-2C33-35DC-E34418B1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5179"/>
            <a:ext cx="2743200" cy="365125"/>
          </a:xfrm>
          <a:prstGeom prst="rect">
            <a:avLst/>
          </a:prstGeo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5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88461C39-85A8-96D7-A30B-A395ECD97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184"/>
            <a:ext cx="10515600" cy="1146208"/>
          </a:xfrm>
          <a:prstGeom prst="rect">
            <a:avLst/>
          </a:prstGeom>
        </p:spPr>
        <p:txBody>
          <a:bodyPr/>
          <a:lstStyle/>
          <a:p>
            <a:r>
              <a:rPr lang="it-IT" noProof="0"/>
              <a:t>Fare clic per modificare lo stile del titolo dello schema</a:t>
            </a:r>
          </a:p>
        </p:txBody>
      </p:sp>
      <p:sp>
        <p:nvSpPr>
          <p:cNvPr id="8" name="Segnaposto testo verticale 2">
            <a:extLst>
              <a:ext uri="{FF2B5EF4-FFF2-40B4-BE49-F238E27FC236}">
                <a16:creationId xmlns:a16="http://schemas.microsoft.com/office/drawing/2014/main" id="{1C554835-BCC3-5D33-6857-2CC99EE17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569779"/>
            <a:ext cx="10515600" cy="36071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1210F620-FD0D-E0DE-DFD3-B5AFDAA0C7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9414"/>
            <a:ext cx="2743200" cy="365125"/>
          </a:xfrm>
          <a:prstGeom prst="rect">
            <a:avLst/>
          </a:prstGeom>
        </p:spPr>
        <p:txBody>
          <a:bodyPr/>
          <a:lstStyle/>
          <a:p>
            <a:fld id="{A3750EE6-F4FC-E84C-AF13-5CDD6CE7CC66}" type="datetimeFigureOut">
              <a:rPr lang="it-IT" noProof="0" smtClean="0"/>
              <a:t>20/02/2024</a:t>
            </a:fld>
            <a:endParaRPr lang="it-IT" noProof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0910B6D0-93DA-3212-F14D-82368042F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941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noProof="0"/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FE0DBFC3-D1D2-7E48-5D4D-A791445E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9414"/>
            <a:ext cx="2743200" cy="365125"/>
          </a:xfrm>
          <a:prstGeom prst="rect">
            <a:avLst/>
          </a:prstGeom>
        </p:spPr>
        <p:txBody>
          <a:bodyPr/>
          <a:lstStyle/>
          <a:p>
            <a:fld id="{521F8777-1489-2D4A-93C2-4300528E9CD9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7884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1A269D24-0886-8D4B-306C-D3C2398F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184"/>
            <a:ext cx="10515600" cy="869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A6677718-4887-30D2-90D2-A2F55439D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3495"/>
            <a:ext cx="10515600" cy="388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D6FD4959-1EB5-B91A-C3D9-121602D18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aleway" panose="020B0003030101060003" pitchFamily="34" charset="0"/>
              </a:defRPr>
            </a:lvl1pPr>
          </a:lstStyle>
          <a:p>
            <a:fld id="{A3750EE6-F4FC-E84C-AF13-5CDD6CE7CC66}" type="datetimeFigureOut">
              <a:rPr lang="it-IT" smtClean="0"/>
              <a:pPr/>
              <a:t>20/02/2024</a:t>
            </a:fld>
            <a:endParaRPr lang="it-IT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A1BFC966-8BD7-70FE-66F6-BE0D4FFC9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aleway" panose="020B0003030101060003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5133FDF1-EADB-9F4B-AAD5-DAEF4D2D8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aleway" panose="020B0003030101060003" pitchFamily="34" charset="0"/>
              </a:defRPr>
            </a:lvl1pPr>
          </a:lstStyle>
          <a:p>
            <a:fld id="{521F8777-1489-2D4A-93C2-4300528E9CD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428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aleway" panose="020B00030301010600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aleway" panose="020B00030301010600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aleway" panose="020B00030301010600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aleway" panose="020B00030301010600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0030301010600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0030301010600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asterpublichistory.unimore.it/site/home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iph.hypotheses.org/319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1E4C84DB-F248-9F06-D151-53A684CE1B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Francesco Pirani - </a:t>
            </a:r>
            <a:r>
              <a:rPr lang="it-IT" dirty="0" err="1"/>
              <a:t>UniMc</a:t>
            </a:r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CE48280-38A9-D45C-365F-63CE4E1E3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218" y="2067586"/>
            <a:ext cx="9340237" cy="1642768"/>
          </a:xfrm>
        </p:spPr>
        <p:txBody>
          <a:bodyPr/>
          <a:lstStyle/>
          <a:p>
            <a:r>
              <a:rPr lang="it-IT" dirty="0"/>
              <a:t>Cos’è (in breve) la </a:t>
            </a:r>
            <a:r>
              <a:rPr lang="it-IT" i="1" dirty="0"/>
              <a:t>Public History</a:t>
            </a:r>
            <a:r>
              <a:rPr lang="it-IT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136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955579-E4EC-81C4-5EDC-46E7CFF2B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3062"/>
            <a:ext cx="10515600" cy="649701"/>
          </a:xfrm>
        </p:spPr>
        <p:txBody>
          <a:bodyPr/>
          <a:lstStyle/>
          <a:p>
            <a:r>
              <a:rPr lang="it-IT" sz="3200" b="1" dirty="0"/>
              <a:t>Qualche concetto fondante la </a:t>
            </a:r>
            <a:r>
              <a:rPr lang="it-IT" sz="3200" b="1" i="1" dirty="0"/>
              <a:t>Public History </a:t>
            </a:r>
            <a:r>
              <a:rPr lang="it-IT" sz="3200" b="1" dirty="0"/>
              <a:t>(PH)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01EEC9-9A23-8E49-D8A3-3BA25E54D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175164"/>
            <a:ext cx="10515600" cy="3914487"/>
          </a:xfrm>
        </p:spPr>
        <p:txBody>
          <a:bodyPr>
            <a:normAutofit fontScale="92500" lnSpcReduction="10000"/>
          </a:bodyPr>
          <a:lstStyle/>
          <a:p>
            <a:r>
              <a:rPr lang="it-IT" dirty="0">
                <a:solidFill>
                  <a:schemeClr val="tx1"/>
                </a:solidFill>
              </a:rPr>
              <a:t>È una </a:t>
            </a:r>
            <a:r>
              <a:rPr lang="it-IT" b="1" dirty="0">
                <a:solidFill>
                  <a:schemeClr val="tx1"/>
                </a:solidFill>
              </a:rPr>
              <a:t>disciplina</a:t>
            </a:r>
            <a:r>
              <a:rPr lang="it-IT" dirty="0">
                <a:solidFill>
                  <a:schemeClr val="tx1"/>
                </a:solidFill>
              </a:rPr>
              <a:t> e insieme un’</a:t>
            </a:r>
            <a:r>
              <a:rPr lang="it-IT" b="1" dirty="0">
                <a:solidFill>
                  <a:schemeClr val="tx1"/>
                </a:solidFill>
              </a:rPr>
              <a:t>area di lavoro</a:t>
            </a:r>
            <a:r>
              <a:rPr lang="it-IT" dirty="0">
                <a:solidFill>
                  <a:schemeClr val="tx1"/>
                </a:solidFill>
              </a:rPr>
              <a:t> storico-scientifica che:</a:t>
            </a:r>
          </a:p>
          <a:p>
            <a:r>
              <a:rPr lang="it-IT" dirty="0">
                <a:solidFill>
                  <a:schemeClr val="tx1"/>
                </a:solidFill>
              </a:rPr>
              <a:t>mira a sviluppare il </a:t>
            </a:r>
            <a:r>
              <a:rPr lang="it-IT" b="1" dirty="0">
                <a:solidFill>
                  <a:schemeClr val="tx1"/>
                </a:solidFill>
              </a:rPr>
              <a:t>dialogo</a:t>
            </a:r>
            <a:r>
              <a:rPr lang="it-IT" dirty="0">
                <a:solidFill>
                  <a:schemeClr val="tx1"/>
                </a:solidFill>
              </a:rPr>
              <a:t> tra storici e società in rapporto </a:t>
            </a:r>
            <a:r>
              <a:rPr lang="it-IT" b="1" dirty="0">
                <a:solidFill>
                  <a:schemeClr val="tx1"/>
                </a:solidFill>
              </a:rPr>
              <a:t>scambievole</a:t>
            </a:r>
            <a:r>
              <a:rPr lang="it-IT" dirty="0">
                <a:solidFill>
                  <a:schemeClr val="tx1"/>
                </a:solidFill>
              </a:rPr>
              <a:t> e </a:t>
            </a:r>
            <a:r>
              <a:rPr lang="it-IT" b="1" dirty="0">
                <a:solidFill>
                  <a:schemeClr val="tx1"/>
                </a:solidFill>
              </a:rPr>
              <a:t>dinamico</a:t>
            </a:r>
            <a:r>
              <a:rPr lang="it-IT" dirty="0">
                <a:solidFill>
                  <a:schemeClr val="tx1"/>
                </a:solidFill>
              </a:rPr>
              <a:t> tra il mondo accademico e il pubblico di non specialisti</a:t>
            </a:r>
          </a:p>
          <a:p>
            <a:r>
              <a:rPr lang="it-IT" dirty="0">
                <a:solidFill>
                  <a:schemeClr val="tx1"/>
                </a:solidFill>
              </a:rPr>
              <a:t>Il pubblico è al contempo </a:t>
            </a:r>
            <a:r>
              <a:rPr lang="it-IT" b="1" i="1" dirty="0">
                <a:solidFill>
                  <a:schemeClr val="tx1"/>
                </a:solidFill>
              </a:rPr>
              <a:t>attore</a:t>
            </a:r>
            <a:r>
              <a:rPr lang="it-IT" i="1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e </a:t>
            </a:r>
            <a:r>
              <a:rPr lang="it-IT" b="1" i="1" dirty="0">
                <a:solidFill>
                  <a:schemeClr val="tx1"/>
                </a:solidFill>
              </a:rPr>
              <a:t>destinatario</a:t>
            </a:r>
            <a:r>
              <a:rPr lang="it-IT" dirty="0">
                <a:solidFill>
                  <a:schemeClr val="tx1"/>
                </a:solidFill>
              </a:rPr>
              <a:t> nella pratica del lavoro.</a:t>
            </a:r>
          </a:p>
          <a:p>
            <a:r>
              <a:rPr lang="it-IT" dirty="0">
                <a:solidFill>
                  <a:schemeClr val="tx1"/>
                </a:solidFill>
              </a:rPr>
              <a:t>In tale prospettiva:</a:t>
            </a:r>
          </a:p>
          <a:p>
            <a:r>
              <a:rPr lang="it-IT" dirty="0">
                <a:solidFill>
                  <a:schemeClr val="tx1"/>
                </a:solidFill>
              </a:rPr>
              <a:t>la storia si basa su una </a:t>
            </a:r>
            <a:r>
              <a:rPr lang="it-IT" b="1" dirty="0">
                <a:solidFill>
                  <a:schemeClr val="tx1"/>
                </a:solidFill>
              </a:rPr>
              <a:t>condivisione di autorità </a:t>
            </a:r>
            <a:r>
              <a:rPr lang="it-IT" dirty="0">
                <a:solidFill>
                  <a:schemeClr val="tx1"/>
                </a:solidFill>
              </a:rPr>
              <a:t>fra storico e pubblico (</a:t>
            </a:r>
            <a:r>
              <a:rPr lang="it-IT" i="1" dirty="0" err="1">
                <a:solidFill>
                  <a:schemeClr val="tx1"/>
                </a:solidFill>
              </a:rPr>
              <a:t>shared</a:t>
            </a:r>
            <a:r>
              <a:rPr lang="it-IT" i="1" dirty="0">
                <a:solidFill>
                  <a:schemeClr val="tx1"/>
                </a:solidFill>
              </a:rPr>
              <a:t> authority</a:t>
            </a:r>
            <a:r>
              <a:rPr lang="it-IT" dirty="0">
                <a:solidFill>
                  <a:schemeClr val="tx1"/>
                </a:solidFill>
              </a:rPr>
              <a:t>, Frisch, 1990) e il pubblico non è mai soggetto passivo, bensì co-creatore di senso.</a:t>
            </a:r>
          </a:p>
          <a:p>
            <a:r>
              <a:rPr lang="it-IT" dirty="0">
                <a:solidFill>
                  <a:schemeClr val="tx1"/>
                </a:solidFill>
              </a:rPr>
              <a:t>Ciò postula per il </a:t>
            </a:r>
            <a:r>
              <a:rPr lang="it-IT" i="1" dirty="0">
                <a:solidFill>
                  <a:schemeClr val="tx1"/>
                </a:solidFill>
              </a:rPr>
              <a:t>public </a:t>
            </a:r>
            <a:r>
              <a:rPr lang="it-IT" i="1" dirty="0" err="1">
                <a:solidFill>
                  <a:schemeClr val="tx1"/>
                </a:solidFill>
              </a:rPr>
              <a:t>historian</a:t>
            </a:r>
            <a:r>
              <a:rPr lang="it-IT" dirty="0">
                <a:solidFill>
                  <a:schemeClr val="tx1"/>
                </a:solidFill>
              </a:rPr>
              <a:t>:</a:t>
            </a:r>
          </a:p>
          <a:p>
            <a:r>
              <a:rPr lang="it-IT" dirty="0">
                <a:solidFill>
                  <a:schemeClr val="tx1"/>
                </a:solidFill>
              </a:rPr>
              <a:t>un allargamento degli orizzonti disciplinari e una competenza dei luoghi, dei mezzi e dei linguaggi sempre più ampia, </a:t>
            </a:r>
            <a:r>
              <a:rPr lang="it-IT" dirty="0" err="1">
                <a:solidFill>
                  <a:schemeClr val="tx1"/>
                </a:solidFill>
              </a:rPr>
              <a:t>spt</a:t>
            </a:r>
            <a:r>
              <a:rPr lang="it-IT" dirty="0">
                <a:solidFill>
                  <a:schemeClr val="tx1"/>
                </a:solidFill>
              </a:rPr>
              <a:t>. in campo </a:t>
            </a:r>
            <a:r>
              <a:rPr lang="it-IT" b="1" dirty="0">
                <a:solidFill>
                  <a:schemeClr val="tx1"/>
                </a:solidFill>
              </a:rPr>
              <a:t>digitale</a:t>
            </a:r>
            <a:r>
              <a:rPr lang="it-IT" dirty="0">
                <a:solidFill>
                  <a:schemeClr val="tx1"/>
                </a:solidFill>
              </a:rPr>
              <a:t> (</a:t>
            </a:r>
            <a:r>
              <a:rPr lang="it-IT" i="1" dirty="0">
                <a:solidFill>
                  <a:schemeClr val="tx1"/>
                </a:solidFill>
              </a:rPr>
              <a:t>Digital PH</a:t>
            </a:r>
            <a:r>
              <a:rPr lang="it-IT" dirty="0">
                <a:solidFill>
                  <a:schemeClr val="tx1"/>
                </a:solidFill>
              </a:rPr>
              <a:t>).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1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3C516B4-5BDA-4FF4-F0FE-AB91115A9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309" y="374449"/>
            <a:ext cx="6680874" cy="64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82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955579-E4EC-81C4-5EDC-46E7CFF2B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73062"/>
            <a:ext cx="10515601" cy="649701"/>
          </a:xfrm>
        </p:spPr>
        <p:txBody>
          <a:bodyPr/>
          <a:lstStyle/>
          <a:p>
            <a:r>
              <a:rPr lang="it-IT" sz="3200" b="1" dirty="0"/>
              <a:t>La (lunga) genesi culturale della PH negli USA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01EEC9-9A23-8E49-D8A3-3BA25E54D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327564"/>
            <a:ext cx="10515600" cy="3762087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- la professionalizzazione della storia accademica fra Otto e Novecento : l’effetto di </a:t>
            </a:r>
            <a:r>
              <a:rPr lang="it-IT" b="1" dirty="0">
                <a:solidFill>
                  <a:schemeClr val="tx1"/>
                </a:solidFill>
              </a:rPr>
              <a:t>isolamento</a:t>
            </a:r>
            <a:r>
              <a:rPr lang="it-IT" dirty="0">
                <a:solidFill>
                  <a:schemeClr val="tx1"/>
                </a:solidFill>
              </a:rPr>
              <a:t> e la chiusura nella biblica ‘torre d’avorio’; un simbolo: l’American </a:t>
            </a:r>
            <a:r>
              <a:rPr lang="it-IT" i="1" dirty="0">
                <a:solidFill>
                  <a:schemeClr val="tx1"/>
                </a:solidFill>
              </a:rPr>
              <a:t>Graduate Program</a:t>
            </a:r>
            <a:r>
              <a:rPr lang="it-IT" dirty="0">
                <a:solidFill>
                  <a:schemeClr val="tx1"/>
                </a:solidFill>
              </a:rPr>
              <a:t> Association, fondata nel 1884;</a:t>
            </a:r>
          </a:p>
          <a:p>
            <a:r>
              <a:rPr lang="it-IT" dirty="0">
                <a:solidFill>
                  <a:schemeClr val="tx1"/>
                </a:solidFill>
              </a:rPr>
              <a:t>- una svolta: gli stimoli culturali degli anni Sessanta, l’idea di storia ‘</a:t>
            </a:r>
            <a:r>
              <a:rPr lang="it-IT" b="1" dirty="0">
                <a:solidFill>
                  <a:schemeClr val="tx1"/>
                </a:solidFill>
              </a:rPr>
              <a:t>militante</a:t>
            </a:r>
            <a:r>
              <a:rPr lang="it-IT" dirty="0">
                <a:solidFill>
                  <a:schemeClr val="tx1"/>
                </a:solidFill>
              </a:rPr>
              <a:t>’, la concomitante crescita di domanda educativa e di nuovi sbocchi professionali; </a:t>
            </a:r>
          </a:p>
          <a:p>
            <a:r>
              <a:rPr lang="it-IT" dirty="0">
                <a:solidFill>
                  <a:schemeClr val="tx1"/>
                </a:solidFill>
              </a:rPr>
              <a:t>-  </a:t>
            </a:r>
            <a:r>
              <a:rPr lang="it-IT" b="1" dirty="0">
                <a:solidFill>
                  <a:schemeClr val="tx1"/>
                </a:solidFill>
              </a:rPr>
              <a:t>Robert Kelley</a:t>
            </a:r>
            <a:r>
              <a:rPr lang="it-IT" dirty="0">
                <a:solidFill>
                  <a:schemeClr val="tx1"/>
                </a:solidFill>
              </a:rPr>
              <a:t>, docente presso la University of California, avvia nel 1976 il primo </a:t>
            </a:r>
            <a:r>
              <a:rPr lang="it-IT" i="1" dirty="0">
                <a:solidFill>
                  <a:schemeClr val="tx1"/>
                </a:solidFill>
              </a:rPr>
              <a:t>Graduate Program </a:t>
            </a:r>
            <a:r>
              <a:rPr lang="it-IT" dirty="0">
                <a:solidFill>
                  <a:schemeClr val="tx1"/>
                </a:solidFill>
              </a:rPr>
              <a:t>in PH insieme al collega George W. Johnson; nello stesso anno nasce il </a:t>
            </a:r>
            <a:r>
              <a:rPr lang="en-US" dirty="0">
                <a:solidFill>
                  <a:schemeClr val="tx1"/>
                </a:solidFill>
              </a:rPr>
              <a:t>National Coordinating Committee for the Promotion of History (NCCPH); </a:t>
            </a:r>
            <a:r>
              <a:rPr lang="en-US" dirty="0" err="1">
                <a:solidFill>
                  <a:schemeClr val="tx1"/>
                </a:solidFill>
              </a:rPr>
              <a:t>nel</a:t>
            </a:r>
            <a:r>
              <a:rPr lang="en-US" dirty="0">
                <a:solidFill>
                  <a:schemeClr val="tx1"/>
                </a:solidFill>
              </a:rPr>
              <a:t> 1978 </a:t>
            </a:r>
            <a:r>
              <a:rPr lang="it-IT" dirty="0">
                <a:solidFill>
                  <a:schemeClr val="tx1"/>
                </a:solidFill>
              </a:rPr>
              <a:t>la rivista «The Public </a:t>
            </a:r>
            <a:r>
              <a:rPr lang="it-IT" dirty="0" err="1">
                <a:solidFill>
                  <a:schemeClr val="tx1"/>
                </a:solidFill>
              </a:rPr>
              <a:t>Historian</a:t>
            </a:r>
            <a:r>
              <a:rPr lang="it-IT" dirty="0">
                <a:solidFill>
                  <a:schemeClr val="tx1"/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04980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955579-E4EC-81C4-5EDC-46E7CFF2B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73062"/>
            <a:ext cx="10509251" cy="649701"/>
          </a:xfrm>
        </p:spPr>
        <p:txBody>
          <a:bodyPr/>
          <a:lstStyle/>
          <a:p>
            <a:r>
              <a:rPr lang="it-IT" sz="3200" b="1" dirty="0"/>
              <a:t>Dal programma di R. Kelley (1976) alla </a:t>
            </a:r>
            <a:r>
              <a:rPr lang="it-IT" sz="3200" b="1" i="1" dirty="0" err="1"/>
              <a:t>applied</a:t>
            </a:r>
            <a:r>
              <a:rPr lang="it-IT" sz="3200" b="1" i="1" dirty="0"/>
              <a:t> history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01EEC9-9A23-8E49-D8A3-3BA25E54D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175164"/>
            <a:ext cx="10515600" cy="391448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«In its simplest meaning, Public History refers to the </a:t>
            </a:r>
            <a:r>
              <a:rPr lang="en-US" b="1" dirty="0">
                <a:solidFill>
                  <a:schemeClr val="tx1"/>
                </a:solidFill>
              </a:rPr>
              <a:t>employment</a:t>
            </a:r>
            <a:r>
              <a:rPr lang="en-US" dirty="0">
                <a:solidFill>
                  <a:schemeClr val="tx1"/>
                </a:solidFill>
              </a:rPr>
              <a:t> of historians and the historical method outside of academia: in government, </a:t>
            </a:r>
            <a:r>
              <a:rPr lang="en-US" b="1" dirty="0">
                <a:solidFill>
                  <a:schemeClr val="tx1"/>
                </a:solidFill>
              </a:rPr>
              <a:t>private corporation</a:t>
            </a:r>
            <a:r>
              <a:rPr lang="en-US" dirty="0">
                <a:solidFill>
                  <a:schemeClr val="tx1"/>
                </a:solidFill>
              </a:rPr>
              <a:t>, the </a:t>
            </a:r>
            <a:r>
              <a:rPr lang="en-US" b="1" dirty="0">
                <a:solidFill>
                  <a:schemeClr val="tx1"/>
                </a:solidFill>
              </a:rPr>
              <a:t>media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historical societies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</a:rPr>
              <a:t>museums</a:t>
            </a:r>
            <a:r>
              <a:rPr lang="en-US" dirty="0">
                <a:solidFill>
                  <a:schemeClr val="tx1"/>
                </a:solidFill>
              </a:rPr>
              <a:t>, even in </a:t>
            </a:r>
            <a:r>
              <a:rPr lang="en-US" b="1" dirty="0">
                <a:solidFill>
                  <a:schemeClr val="tx1"/>
                </a:solidFill>
              </a:rPr>
              <a:t>private practice</a:t>
            </a:r>
            <a:r>
              <a:rPr lang="en-US" dirty="0">
                <a:solidFill>
                  <a:schemeClr val="tx1"/>
                </a:solidFill>
              </a:rPr>
              <a:t>. Public Historians are at work whenever, in their professional capacity, they are part of the public process».</a:t>
            </a:r>
          </a:p>
          <a:p>
            <a:r>
              <a:rPr lang="it-IT" dirty="0">
                <a:solidFill>
                  <a:schemeClr val="tx1"/>
                </a:solidFill>
              </a:rPr>
              <a:t>Il fare storia appare connesso a pratiche di reti allargate, ma prevale un fine professionalizzante, entro la logica di un’economia di mercato. </a:t>
            </a:r>
          </a:p>
          <a:p>
            <a:r>
              <a:rPr lang="it-IT" dirty="0">
                <a:solidFill>
                  <a:schemeClr val="tx1"/>
                </a:solidFill>
              </a:rPr>
              <a:t>Si affianca la nozione di </a:t>
            </a:r>
            <a:r>
              <a:rPr lang="it-IT" i="1" dirty="0" err="1">
                <a:solidFill>
                  <a:schemeClr val="tx1"/>
                </a:solidFill>
              </a:rPr>
              <a:t>applied</a:t>
            </a:r>
            <a:r>
              <a:rPr lang="it-IT" i="1" dirty="0">
                <a:solidFill>
                  <a:schemeClr val="tx1"/>
                </a:solidFill>
              </a:rPr>
              <a:t> history</a:t>
            </a:r>
            <a:r>
              <a:rPr lang="it-IT" dirty="0">
                <a:solidFill>
                  <a:schemeClr val="tx1"/>
                </a:solidFill>
              </a:rPr>
              <a:t>, intesa come disciplina che raggruppa professionisti capaci di proporre soluzioni a politici e privati attraverso il ricorso dell’analisi storica.</a:t>
            </a:r>
          </a:p>
        </p:txBody>
      </p:sp>
    </p:spTree>
    <p:extLst>
      <p:ext uri="{BB962C8B-B14F-4D97-AF65-F5344CB8AC3E}">
        <p14:creationId xmlns:p14="http://schemas.microsoft.com/office/powerpoint/2010/main" val="1590193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955579-E4EC-81C4-5EDC-46E7CFF2B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85" y="1373062"/>
            <a:ext cx="10509251" cy="649701"/>
          </a:xfrm>
        </p:spPr>
        <p:txBody>
          <a:bodyPr/>
          <a:lstStyle/>
          <a:p>
            <a:r>
              <a:rPr lang="it-IT" sz="3200" b="1" dirty="0"/>
              <a:t>Il fecondo innesto nella tradizione europea</a:t>
            </a:r>
            <a:endParaRPr lang="it-IT" sz="3200" b="1" i="1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01EEC9-9A23-8E49-D8A3-3BA25E54D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175164"/>
            <a:ext cx="10515600" cy="3914487"/>
          </a:xfrm>
        </p:spPr>
        <p:txBody>
          <a:bodyPr>
            <a:normAutofit/>
          </a:bodyPr>
          <a:lstStyle/>
          <a:p>
            <a:r>
              <a:rPr lang="it-IT" noProof="1">
                <a:solidFill>
                  <a:schemeClr val="tx1"/>
                </a:solidFill>
              </a:rPr>
              <a:t>In Europa si sviluppa un insieme di </a:t>
            </a:r>
            <a:r>
              <a:rPr lang="it-IT" b="1" noProof="1">
                <a:solidFill>
                  <a:schemeClr val="tx1"/>
                </a:solidFill>
              </a:rPr>
              <a:t>pratiche</a:t>
            </a:r>
            <a:r>
              <a:rPr lang="it-IT" noProof="1">
                <a:solidFill>
                  <a:schemeClr val="tx1"/>
                </a:solidFill>
              </a:rPr>
              <a:t>, più che una disciplina, dalle molte vocazioni («</a:t>
            </a:r>
            <a:r>
              <a:rPr lang="it-IT" i="1" noProof="1">
                <a:solidFill>
                  <a:schemeClr val="tx1"/>
                </a:solidFill>
              </a:rPr>
              <a:t>a big tent</a:t>
            </a:r>
            <a:r>
              <a:rPr lang="it-IT" noProof="1">
                <a:solidFill>
                  <a:schemeClr val="tx1"/>
                </a:solidFill>
              </a:rPr>
              <a:t>», Ficher, 2011)</a:t>
            </a:r>
          </a:p>
          <a:p>
            <a:r>
              <a:rPr lang="it-IT" noProof="1">
                <a:solidFill>
                  <a:schemeClr val="tx1"/>
                </a:solidFill>
              </a:rPr>
              <a:t>In ambito accademico, nel 1996 si tiene in Europa il primo Master di PH al Ruskin College di Oxford (UK). </a:t>
            </a:r>
          </a:p>
          <a:p>
            <a:r>
              <a:rPr lang="it-IT" noProof="1">
                <a:solidFill>
                  <a:schemeClr val="tx1"/>
                </a:solidFill>
              </a:rPr>
              <a:t>In Francia la nozione anglosassone di </a:t>
            </a:r>
            <a:r>
              <a:rPr lang="it-IT" b="1" i="1" noProof="1">
                <a:solidFill>
                  <a:schemeClr val="tx1"/>
                </a:solidFill>
              </a:rPr>
              <a:t>Heritage</a:t>
            </a:r>
            <a:r>
              <a:rPr lang="it-IT" i="1" noProof="1">
                <a:solidFill>
                  <a:schemeClr val="tx1"/>
                </a:solidFill>
              </a:rPr>
              <a:t> </a:t>
            </a:r>
            <a:r>
              <a:rPr lang="it-IT" noProof="1">
                <a:solidFill>
                  <a:schemeClr val="tx1"/>
                </a:solidFill>
              </a:rPr>
              <a:t>si innesta su quella più pubblicistica di </a:t>
            </a:r>
            <a:r>
              <a:rPr lang="it-IT" b="1" i="1" noProof="1">
                <a:solidFill>
                  <a:schemeClr val="tx1"/>
                </a:solidFill>
              </a:rPr>
              <a:t>Patrimoine</a:t>
            </a:r>
            <a:r>
              <a:rPr lang="it-IT" i="1" noProof="1">
                <a:solidFill>
                  <a:schemeClr val="tx1"/>
                </a:solidFill>
              </a:rPr>
              <a:t> </a:t>
            </a:r>
            <a:r>
              <a:rPr lang="it-IT" noProof="1">
                <a:solidFill>
                  <a:schemeClr val="tx1"/>
                </a:solidFill>
              </a:rPr>
              <a:t>e la memoria si declina come «luogo di pratiche consapevoli» (P. Nora</a:t>
            </a:r>
            <a:r>
              <a:rPr lang="it-IT" dirty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Nel 2016 nasce in Italia l’Associazione Italiana di Public History (</a:t>
            </a:r>
            <a:r>
              <a:rPr lang="it-IT" b="1" dirty="0">
                <a:solidFill>
                  <a:schemeClr val="tx1"/>
                </a:solidFill>
              </a:rPr>
              <a:t>AIPH</a:t>
            </a:r>
            <a:r>
              <a:rPr lang="it-IT" dirty="0">
                <a:solidFill>
                  <a:schemeClr val="tx1"/>
                </a:solidFill>
              </a:rPr>
              <a:t>) con il sostegno della </a:t>
            </a:r>
            <a:r>
              <a:rPr lang="it-IT" i="1" dirty="0">
                <a:solidFill>
                  <a:schemeClr val="tx1"/>
                </a:solidFill>
              </a:rPr>
              <a:t>International Federation for Public History </a:t>
            </a:r>
            <a:r>
              <a:rPr lang="it-IT" dirty="0">
                <a:solidFill>
                  <a:schemeClr val="tx1"/>
                </a:solidFill>
              </a:rPr>
              <a:t>(IFPH) e della Giunta Centrale per gli Studi Storici. </a:t>
            </a:r>
          </a:p>
        </p:txBody>
      </p:sp>
    </p:spTree>
    <p:extLst>
      <p:ext uri="{BB962C8B-B14F-4D97-AF65-F5344CB8AC3E}">
        <p14:creationId xmlns:p14="http://schemas.microsoft.com/office/powerpoint/2010/main" val="1255489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955579-E4EC-81C4-5EDC-46E7CFF2B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73062"/>
            <a:ext cx="10924309" cy="649701"/>
          </a:xfrm>
        </p:spPr>
        <p:txBody>
          <a:bodyPr/>
          <a:lstStyle/>
          <a:p>
            <a:r>
              <a:rPr lang="it-IT" sz="3200" b="1" dirty="0"/>
              <a:t>Il Master in Public &amp; Digital History di </a:t>
            </a:r>
            <a:r>
              <a:rPr lang="it-IT" sz="3200" b="1" dirty="0" err="1"/>
              <a:t>UniMoRe</a:t>
            </a:r>
            <a:endParaRPr lang="it-IT" sz="3200" b="1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01EEC9-9A23-8E49-D8A3-3BA25E54D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175164"/>
            <a:ext cx="10515600" cy="3914487"/>
          </a:xfrm>
        </p:spPr>
        <p:txBody>
          <a:bodyPr/>
          <a:lstStyle/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  <a:hlinkClick r:id="rId2"/>
              </a:rPr>
              <a:t>http://www.masterpublichistory.unimore.it/site/home.html</a:t>
            </a:r>
            <a:r>
              <a:rPr lang="it-IT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2E8F52-368D-79A3-F0E7-87BBE80CC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50" y="3046405"/>
            <a:ext cx="7354326" cy="21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99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3423A-5BA3-C3EC-2148-E7A3E9807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B2E004-C423-3897-425E-65D20B17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3062"/>
            <a:ext cx="10515600" cy="649701"/>
          </a:xfrm>
        </p:spPr>
        <p:txBody>
          <a:bodyPr/>
          <a:lstStyle/>
          <a:p>
            <a:r>
              <a:rPr lang="it-IT" sz="3200" b="1" dirty="0"/>
              <a:t>L’Associazione italiana di PH e il suo Manifesto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0C2186-1477-5AE5-272A-CF1708441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175164"/>
            <a:ext cx="10515600" cy="3914487"/>
          </a:xfrm>
        </p:spPr>
        <p:txBody>
          <a:bodyPr/>
          <a:lstStyle/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  <a:hlinkClick r:id="rId2"/>
              </a:rPr>
              <a:t>https://aiph.hypotheses.org/3193</a:t>
            </a:r>
            <a:r>
              <a:rPr lang="it-IT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F69E14C-4F8B-F442-7E75-5F2C2314F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201" y="2175164"/>
            <a:ext cx="2643431" cy="373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19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955579-E4EC-81C4-5EDC-46E7CFF2B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00772"/>
            <a:ext cx="10515600" cy="649700"/>
          </a:xfrm>
        </p:spPr>
        <p:txBody>
          <a:bodyPr/>
          <a:lstStyle/>
          <a:p>
            <a:r>
              <a:rPr lang="it-IT" sz="4000" dirty="0"/>
              <a:t>Bibliografia essenziale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01EEC9-9A23-8E49-D8A3-3BA25E54D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11928"/>
            <a:ext cx="10515600" cy="4177724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ts val="18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it-IT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24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it-IT" dirty="0">
                <a:solidFill>
                  <a:srgbClr val="000000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Th. </a:t>
            </a:r>
            <a:r>
              <a:rPr lang="it-IT" dirty="0" err="1">
                <a:solidFill>
                  <a:srgbClr val="000000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Cauvin</a:t>
            </a:r>
            <a:r>
              <a:rPr lang="it-IT" dirty="0">
                <a:solidFill>
                  <a:srgbClr val="000000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i="1" dirty="0">
                <a:solidFill>
                  <a:srgbClr val="000000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 History, A </a:t>
            </a:r>
            <a:r>
              <a:rPr lang="it-IT" i="1" dirty="0" err="1">
                <a:solidFill>
                  <a:srgbClr val="000000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Textbook</a:t>
            </a:r>
            <a:r>
              <a:rPr lang="it-IT" i="1" dirty="0">
                <a:solidFill>
                  <a:srgbClr val="000000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Practice</a:t>
            </a:r>
            <a:r>
              <a:rPr lang="it-IT" dirty="0">
                <a:solidFill>
                  <a:srgbClr val="000000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solidFill>
                  <a:srgbClr val="000000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Routledge</a:t>
            </a:r>
            <a:r>
              <a:rPr lang="it-IT" dirty="0">
                <a:solidFill>
                  <a:srgbClr val="000000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London – New York, 2018</a:t>
            </a:r>
            <a:r>
              <a:rPr lang="it-IT" baseline="30000" dirty="0">
                <a:solidFill>
                  <a:srgbClr val="000000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pPr lvl="0">
              <a:lnSpc>
                <a:spcPts val="24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Raleway" pitchFamily="2" charset="0"/>
                <a:cs typeface="Times New Roman" panose="02020603050405020304" pitchFamily="18" charset="0"/>
              </a:rPr>
              <a:t>P. Hamilton, J.B. Gardner (eds),</a:t>
            </a:r>
            <a:r>
              <a:rPr lang="en-US" i="1" dirty="0">
                <a:solidFill>
                  <a:srgbClr val="000000"/>
                </a:solidFill>
                <a:latin typeface="Raleway" pitchFamily="2" charset="0"/>
                <a:cs typeface="Times New Roman" panose="02020603050405020304" pitchFamily="18" charset="0"/>
              </a:rPr>
              <a:t> The Oxford Handbook of Public History</a:t>
            </a:r>
            <a:r>
              <a:rPr lang="en-US" baseline="30000" dirty="0">
                <a:solidFill>
                  <a:srgbClr val="000000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Raleway" pitchFamily="2" charset="0"/>
                <a:cs typeface="Times New Roman" panose="02020603050405020304" pitchFamily="18" charset="0"/>
              </a:rPr>
              <a:t>Oxford Handbooks, Oxford 2017,</a:t>
            </a:r>
            <a:endParaRPr lang="it-IT" dirty="0">
              <a:solidFill>
                <a:srgbClr val="000000"/>
              </a:solidFill>
              <a:latin typeface="Raleway" pitchFamily="2" charset="0"/>
              <a:cs typeface="Times New Roman" panose="02020603050405020304" pitchFamily="18" charset="0"/>
            </a:endParaRPr>
          </a:p>
          <a:p>
            <a:pPr lvl="0">
              <a:lnSpc>
                <a:spcPts val="24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it-IT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it-IT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Bertella Farnetti</a:t>
            </a:r>
            <a:r>
              <a:rPr lang="it-IT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L. Bertuccelli, A. Botti, </a:t>
            </a:r>
            <a:r>
              <a:rPr lang="it-IT" i="1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 history. Discussioni e pratiche,</a:t>
            </a:r>
            <a:r>
              <a:rPr lang="it-IT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Mimesis, Milano – Udine, 2017.</a:t>
            </a:r>
            <a:endParaRPr lang="it-IT" dirty="0">
              <a:solidFill>
                <a:srgbClr val="000000"/>
              </a:solidFill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24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it-IT" dirty="0">
                <a:solidFill>
                  <a:srgbClr val="000000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it-IT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Greppi, D. Bidussa, P. Rumiz, </a:t>
            </a:r>
            <a:r>
              <a:rPr lang="it-IT" i="1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passato al presente. Raccontare la storia oggi,</a:t>
            </a:r>
            <a:r>
              <a:rPr lang="it-IT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Feltrinelli, Milano 2016.</a:t>
            </a:r>
          </a:p>
          <a:p>
            <a:pPr lvl="0">
              <a:lnSpc>
                <a:spcPts val="24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it-IT" dirty="0">
                <a:solidFill>
                  <a:srgbClr val="000000"/>
                </a:solidFill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«The Public </a:t>
            </a:r>
            <a:r>
              <a:rPr lang="it-IT" dirty="0" err="1">
                <a:solidFill>
                  <a:srgbClr val="000000"/>
                </a:solidFill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historian</a:t>
            </a:r>
            <a:r>
              <a:rPr lang="it-IT" dirty="0">
                <a:solidFill>
                  <a:srgbClr val="000000"/>
                </a:solidFill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», Journal (1978-).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24500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673</Words>
  <Application>Microsoft Office PowerPoint</Application>
  <PresentationFormat>Widescreen</PresentationFormat>
  <Paragraphs>46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Aptos</vt:lpstr>
      <vt:lpstr>Arial</vt:lpstr>
      <vt:lpstr>Raleway</vt:lpstr>
      <vt:lpstr>Tema di Office</vt:lpstr>
      <vt:lpstr>Cos’è (in breve) la Public History?</vt:lpstr>
      <vt:lpstr>Qualche concetto fondante la Public History (PH)</vt:lpstr>
      <vt:lpstr>Presentazione standard di PowerPoint</vt:lpstr>
      <vt:lpstr>La (lunga) genesi culturale della PH negli USA</vt:lpstr>
      <vt:lpstr>Dal programma di R. Kelley (1976) alla applied history</vt:lpstr>
      <vt:lpstr>Il fecondo innesto nella tradizione europea</vt:lpstr>
      <vt:lpstr>Il Master in Public &amp; Digital History di UniMoRe</vt:lpstr>
      <vt:lpstr>L’Associazione italiana di PH e il suo Manifesto</vt:lpstr>
      <vt:lpstr>Bibliografia essenziale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di Cicco</dc:creator>
  <cp:lastModifiedBy>Francesco Pirani</cp:lastModifiedBy>
  <cp:revision>34</cp:revision>
  <dcterms:created xsi:type="dcterms:W3CDTF">2023-07-19T08:51:30Z</dcterms:created>
  <dcterms:modified xsi:type="dcterms:W3CDTF">2024-02-20T08:46:49Z</dcterms:modified>
</cp:coreProperties>
</file>