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2" r:id="rId2"/>
    <p:sldId id="256" r:id="rId3"/>
    <p:sldId id="259" r:id="rId4"/>
    <p:sldId id="258" r:id="rId5"/>
    <p:sldId id="263" r:id="rId6"/>
    <p:sldId id="269" r:id="rId7"/>
    <p:sldId id="257" r:id="rId8"/>
    <p:sldId id="260" r:id="rId9"/>
    <p:sldId id="264" r:id="rId10"/>
    <p:sldId id="265" r:id="rId11"/>
    <p:sldId id="273" r:id="rId12"/>
    <p:sldId id="274" r:id="rId13"/>
    <p:sldId id="275" r:id="rId14"/>
    <p:sldId id="279" r:id="rId15"/>
    <p:sldId id="280" r:id="rId16"/>
    <p:sldId id="276" r:id="rId17"/>
    <p:sldId id="278" r:id="rId18"/>
    <p:sldId id="282" r:id="rId19"/>
    <p:sldId id="283" r:id="rId20"/>
    <p:sldId id="284"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4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353BF-0802-43DB-B8AF-34AD1DA8A377}" type="datetimeFigureOut">
              <a:rPr lang="it-IT" smtClean="0"/>
              <a:t>15/10/2024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A269C-1938-4A30-864D-B71F1306CCF3}" type="slidenum">
              <a:rPr lang="it-IT" smtClean="0"/>
              <a:t>‹N›</a:t>
            </a:fld>
            <a:endParaRPr lang="it-IT"/>
          </a:p>
        </p:txBody>
      </p:sp>
    </p:spTree>
    <p:extLst>
      <p:ext uri="{BB962C8B-B14F-4D97-AF65-F5344CB8AC3E}">
        <p14:creationId xmlns:p14="http://schemas.microsoft.com/office/powerpoint/2010/main" val="1064602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15/10/2024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15/10/2024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15/10/2024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15/10/2024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15/10/2024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B6055F8-1D02-4417-9241-55C834FD9970}" type="datetimeFigureOut">
              <a:rPr lang="it-IT" smtClean="0"/>
              <a:pPr/>
              <a:t>15/10/2024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B6055F8-1D02-4417-9241-55C834FD9970}" type="datetimeFigureOut">
              <a:rPr lang="it-IT" smtClean="0"/>
              <a:pPr/>
              <a:t>15/10/2024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6055F8-1D02-4417-9241-55C834FD9970}" type="datetimeFigureOut">
              <a:rPr lang="it-IT" smtClean="0"/>
              <a:pPr/>
              <a:t>15/10/2024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15/10/2024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15/10/2024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15/10/2024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15/10/2024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raiplay.it/video/2018/12/Siti-italiani-del-Patrimonio-Mondiale-Unesco-Monumenti-Paleocristiani-di-Ravenna-4b678be3-4b92-4a77-98a8-cac7b3e4dda3.html" TargetMode="External"/><Relationship Id="rId2" Type="http://schemas.openxmlformats.org/officeDocument/2006/relationships/hyperlink" Target="https://www.raiplay.it/video/2018/12/Siti-italiani-del-Patrimonio-Mondiale-Unesco-Zona-archeologica-e-Basilica-Patriarcale-di-Aquileia-35b0e751-748d-4205-9c2a-7b4223746331.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260648"/>
            <a:ext cx="8352928" cy="172819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it-IT" sz="4200" dirty="0">
                <a:solidFill>
                  <a:schemeClr val="tx2"/>
                </a:solidFill>
                <a:latin typeface="Arial Rounded MT Bold" pitchFamily="34" charset="0"/>
                <a:ea typeface="+mn-ea"/>
                <a:cs typeface="+mn-cs"/>
              </a:rPr>
              <a:t>L’Europa dei romani e dei barbari: rapporti, conflitti, sintesi</a:t>
            </a:r>
            <a:endParaRPr lang="it-IT" sz="4000" dirty="0">
              <a:solidFill>
                <a:schemeClr val="tx2"/>
              </a:solidFill>
              <a:latin typeface="Arial Rounded MT Bold" pitchFamily="34" charset="0"/>
              <a:ea typeface="+mn-ea"/>
              <a:cs typeface="+mn-cs"/>
            </a:endParaRPr>
          </a:p>
        </p:txBody>
      </p:sp>
      <p:sp>
        <p:nvSpPr>
          <p:cNvPr id="5" name="CasellaDiTesto 4"/>
          <p:cNvSpPr txBox="1"/>
          <p:nvPr/>
        </p:nvSpPr>
        <p:spPr>
          <a:xfrm>
            <a:off x="467544" y="2204864"/>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TEMI E QUESTIONI</a:t>
            </a:r>
          </a:p>
        </p:txBody>
      </p:sp>
      <p:sp>
        <p:nvSpPr>
          <p:cNvPr id="9" name="Freccia a sinistra 8"/>
          <p:cNvSpPr/>
          <p:nvPr/>
        </p:nvSpPr>
        <p:spPr>
          <a:xfrm>
            <a:off x="6012160" y="5661248"/>
            <a:ext cx="648072"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3767174" y="2195915"/>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CARTE</a:t>
            </a:r>
          </a:p>
          <a:p>
            <a:r>
              <a:rPr lang="it-IT" dirty="0"/>
              <a:t>GEOGRAFICHEI</a:t>
            </a:r>
          </a:p>
        </p:txBody>
      </p:sp>
      <p:sp>
        <p:nvSpPr>
          <p:cNvPr id="12" name="CasellaDiTesto 11"/>
          <p:cNvSpPr txBox="1"/>
          <p:nvPr/>
        </p:nvSpPr>
        <p:spPr>
          <a:xfrm>
            <a:off x="7020272" y="2215554"/>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FONTI STORICHE</a:t>
            </a:r>
          </a:p>
        </p:txBody>
      </p:sp>
      <p:pic>
        <p:nvPicPr>
          <p:cNvPr id="3074" name="Picture 2" descr="http://upload.wikimedia.org/wikipedia/commons/6/64/Cole_Thomas_The_Course_of_Empire_Destruction_1836.jpg"/>
          <p:cNvPicPr>
            <a:picLocks noChangeAspect="1" noChangeArrowheads="1"/>
          </p:cNvPicPr>
          <p:nvPr/>
        </p:nvPicPr>
        <p:blipFill>
          <a:blip r:embed="rId2" cstate="print"/>
          <a:srcRect/>
          <a:stretch>
            <a:fillRect/>
          </a:stretch>
        </p:blipFill>
        <p:spPr bwMode="auto">
          <a:xfrm>
            <a:off x="1331640" y="3068960"/>
            <a:ext cx="5928593" cy="3634909"/>
          </a:xfrm>
          <a:prstGeom prst="rect">
            <a:avLst/>
          </a:prstGeom>
          <a:noFill/>
        </p:spPr>
      </p:pic>
    </p:spTree>
    <p:extLst>
      <p:ext uri="{BB962C8B-B14F-4D97-AF65-F5344CB8AC3E}">
        <p14:creationId xmlns:p14="http://schemas.microsoft.com/office/powerpoint/2010/main" val="4049610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15760"/>
            <a:ext cx="6912768" cy="1080121"/>
          </a:xfrm>
        </p:spPr>
        <p:style>
          <a:lnRef idx="0">
            <a:schemeClr val="accent1"/>
          </a:lnRef>
          <a:fillRef idx="3">
            <a:schemeClr val="accent1"/>
          </a:fillRef>
          <a:effectRef idx="3">
            <a:schemeClr val="accent1"/>
          </a:effectRef>
          <a:fontRef idx="minor">
            <a:schemeClr val="lt1"/>
          </a:fontRef>
        </p:style>
        <p:txBody>
          <a:bodyPr>
            <a:normAutofit/>
          </a:bodyPr>
          <a:lstStyle/>
          <a:p>
            <a:r>
              <a:rPr lang="it-IT" sz="2800" dirty="0">
                <a:solidFill>
                  <a:schemeClr val="tx2"/>
                </a:solidFill>
                <a:latin typeface="Arial Rounded MT Bold" pitchFamily="34" charset="0"/>
              </a:rPr>
              <a:t>L’Europa dei romani e dei barbari</a:t>
            </a:r>
            <a:endParaRPr lang="it-IT" sz="2700" dirty="0">
              <a:solidFill>
                <a:schemeClr val="tx2"/>
              </a:solidFill>
              <a:latin typeface="Arial Rounded MT Bold" pitchFamily="34" charset="0"/>
              <a:ea typeface="+mn-ea"/>
              <a:cs typeface="+mn-cs"/>
            </a:endParaRPr>
          </a:p>
        </p:txBody>
      </p:sp>
      <p:sp>
        <p:nvSpPr>
          <p:cNvPr id="3" name="Sottotitolo 2"/>
          <p:cNvSpPr>
            <a:spLocks noGrp="1"/>
          </p:cNvSpPr>
          <p:nvPr>
            <p:ph type="subTitle" idx="1"/>
          </p:nvPr>
        </p:nvSpPr>
        <p:spPr>
          <a:xfrm>
            <a:off x="251520" y="1412776"/>
            <a:ext cx="8712968" cy="5445224"/>
          </a:xfrm>
        </p:spPr>
        <p:txBody>
          <a:bodyPr>
            <a:normAutofit fontScale="85000" lnSpcReduction="20000"/>
          </a:bodyPr>
          <a:lstStyle/>
          <a:p>
            <a:r>
              <a:rPr lang="it-IT" sz="4600" b="1" dirty="0">
                <a:effectLst>
                  <a:outerShdw blurRad="38100" dist="38100" dir="2700000" algn="tl">
                    <a:srgbClr val="000000"/>
                  </a:outerShdw>
                </a:effectLst>
                <a:latin typeface="Georgia" pitchFamily="18" charset="0"/>
              </a:rPr>
              <a:t>La Gallia: un laboratorio di integrazione (secoli V-VII)</a:t>
            </a:r>
          </a:p>
          <a:p>
            <a:pPr algn="l">
              <a:buFont typeface="Wingdings" pitchFamily="2" charset="2"/>
              <a:buChar char="Ø"/>
            </a:pPr>
            <a:endParaRPr lang="it-IT" sz="3000" dirty="0">
              <a:solidFill>
                <a:schemeClr val="tx2"/>
              </a:solidFill>
              <a:latin typeface="Arial Rounded MT Bold" pitchFamily="34" charset="0"/>
            </a:endParaRPr>
          </a:p>
          <a:p>
            <a:pPr algn="l"/>
            <a:r>
              <a:rPr lang="it-IT" sz="3100" dirty="0">
                <a:solidFill>
                  <a:schemeClr val="tx2"/>
                </a:solidFill>
                <a:latin typeface="Arial Rounded MT Bold" pitchFamily="34" charset="0"/>
              </a:rPr>
              <a:t>Realizzazione di un connubio fra:</a:t>
            </a:r>
          </a:p>
          <a:p>
            <a:pPr algn="l"/>
            <a:r>
              <a:rPr lang="it-IT" sz="3100" b="1" dirty="0">
                <a:solidFill>
                  <a:schemeClr val="tx2"/>
                </a:solidFill>
                <a:latin typeface="Arial Rounded MT Bold" pitchFamily="34" charset="0"/>
              </a:rPr>
              <a:t>tradizione romana</a:t>
            </a:r>
            <a:r>
              <a:rPr lang="it-IT" sz="3100" dirty="0">
                <a:solidFill>
                  <a:schemeClr val="tx2"/>
                </a:solidFill>
                <a:latin typeface="Arial Rounded MT Bold" pitchFamily="34" charset="0"/>
              </a:rPr>
              <a:t>: </a:t>
            </a:r>
          </a:p>
          <a:p>
            <a:pPr algn="l">
              <a:buFont typeface="Wingdings" pitchFamily="2" charset="2"/>
              <a:buChar char="ü"/>
            </a:pPr>
            <a:r>
              <a:rPr lang="it-IT" sz="3100" dirty="0">
                <a:solidFill>
                  <a:schemeClr val="tx2"/>
                </a:solidFill>
                <a:latin typeface="Arial Rounded MT Bold" pitchFamily="34" charset="0"/>
              </a:rPr>
              <a:t>componenti religiose e letterarie;</a:t>
            </a:r>
          </a:p>
          <a:p>
            <a:pPr algn="l">
              <a:buFont typeface="Wingdings" pitchFamily="2" charset="2"/>
              <a:buChar char="ü"/>
            </a:pPr>
            <a:r>
              <a:rPr lang="it-IT" sz="3100" dirty="0">
                <a:solidFill>
                  <a:schemeClr val="tx2"/>
                </a:solidFill>
                <a:latin typeface="Arial Rounded MT Bold" pitchFamily="34" charset="0"/>
              </a:rPr>
              <a:t>competenze amministrative;</a:t>
            </a:r>
          </a:p>
          <a:p>
            <a:pPr algn="l">
              <a:buFont typeface="Wingdings" pitchFamily="2" charset="2"/>
              <a:buChar char="ü"/>
            </a:pPr>
            <a:r>
              <a:rPr lang="it-IT" sz="3100" dirty="0">
                <a:solidFill>
                  <a:schemeClr val="tx2"/>
                </a:solidFill>
                <a:latin typeface="Arial Rounded MT Bold" pitchFamily="34" charset="0"/>
              </a:rPr>
              <a:t>valorizzazione del latifondo.</a:t>
            </a:r>
          </a:p>
          <a:p>
            <a:pPr algn="l"/>
            <a:r>
              <a:rPr lang="it-IT" sz="3100" b="1" dirty="0">
                <a:solidFill>
                  <a:schemeClr val="tx2"/>
                </a:solidFill>
                <a:latin typeface="Arial Rounded MT Bold" pitchFamily="34" charset="0"/>
              </a:rPr>
              <a:t>cultura barbarica</a:t>
            </a:r>
            <a:r>
              <a:rPr lang="it-IT" sz="3100" dirty="0">
                <a:solidFill>
                  <a:schemeClr val="tx2"/>
                </a:solidFill>
                <a:latin typeface="Arial Rounded MT Bold" pitchFamily="34" charset="0"/>
              </a:rPr>
              <a:t>:</a:t>
            </a:r>
          </a:p>
          <a:p>
            <a:pPr algn="l">
              <a:buFont typeface="Wingdings" pitchFamily="2" charset="2"/>
              <a:buChar char="ü"/>
            </a:pPr>
            <a:r>
              <a:rPr lang="it-IT" sz="3100" dirty="0">
                <a:solidFill>
                  <a:schemeClr val="tx2"/>
                </a:solidFill>
                <a:latin typeface="Arial Rounded MT Bold" pitchFamily="34" charset="0"/>
              </a:rPr>
              <a:t>mito del valore guerriero;</a:t>
            </a:r>
          </a:p>
          <a:p>
            <a:pPr algn="l">
              <a:buFont typeface="Wingdings" pitchFamily="2" charset="2"/>
              <a:buChar char="ü"/>
            </a:pPr>
            <a:r>
              <a:rPr lang="it-IT" sz="3100" dirty="0">
                <a:solidFill>
                  <a:schemeClr val="tx2"/>
                </a:solidFill>
                <a:latin typeface="Arial Rounded MT Bold" pitchFamily="34" charset="0"/>
              </a:rPr>
              <a:t>tradizione di comando sugli uomini;</a:t>
            </a:r>
          </a:p>
          <a:p>
            <a:pPr algn="l">
              <a:buFont typeface="Wingdings" pitchFamily="2" charset="2"/>
              <a:buChar char="ü"/>
            </a:pPr>
            <a:r>
              <a:rPr lang="it-IT" sz="3100" dirty="0">
                <a:solidFill>
                  <a:schemeClr val="tx2"/>
                </a:solidFill>
                <a:latin typeface="Arial Rounded MT Bold" pitchFamily="34" charset="0"/>
              </a:rPr>
              <a:t>personalità del diritto.</a:t>
            </a:r>
          </a:p>
        </p:txBody>
      </p:sp>
      <p:sp>
        <p:nvSpPr>
          <p:cNvPr id="5" name="CasellaDiTesto 4"/>
          <p:cNvSpPr txBox="1"/>
          <p:nvPr/>
        </p:nvSpPr>
        <p:spPr>
          <a:xfrm>
            <a:off x="7308304" y="332656"/>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TEMI E</a:t>
            </a:r>
          </a:p>
          <a:p>
            <a:r>
              <a:rPr lang="it-IT" dirty="0"/>
              <a:t>QUESTIONI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E33B9-766A-DF35-1F14-7C7D09D155F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B43947C-7106-3A8D-9C79-80F2E50D7891}"/>
              </a:ext>
            </a:extLst>
          </p:cNvPr>
          <p:cNvSpPr>
            <a:spLocks noGrp="1"/>
          </p:cNvSpPr>
          <p:nvPr>
            <p:ph type="ctrTitle"/>
          </p:nvPr>
        </p:nvSpPr>
        <p:spPr>
          <a:xfrm>
            <a:off x="1115616" y="116632"/>
            <a:ext cx="6912768" cy="1080121"/>
          </a:xfrm>
        </p:spPr>
        <p:style>
          <a:lnRef idx="0">
            <a:schemeClr val="accent1"/>
          </a:lnRef>
          <a:fillRef idx="3">
            <a:schemeClr val="accent1"/>
          </a:fillRef>
          <a:effectRef idx="3">
            <a:schemeClr val="accent1"/>
          </a:effectRef>
          <a:fontRef idx="minor">
            <a:schemeClr val="lt1"/>
          </a:fontRef>
        </p:style>
        <p:txBody>
          <a:bodyPr>
            <a:normAutofit/>
          </a:bodyPr>
          <a:lstStyle/>
          <a:p>
            <a:r>
              <a:rPr lang="it-IT" sz="2800" dirty="0">
                <a:solidFill>
                  <a:schemeClr val="tx2"/>
                </a:solidFill>
                <a:latin typeface="Arial Rounded MT Bold" pitchFamily="34" charset="0"/>
              </a:rPr>
              <a:t>L’Europa dei romani e dei barbari</a:t>
            </a:r>
            <a:endParaRPr lang="it-IT" sz="2700" dirty="0">
              <a:solidFill>
                <a:schemeClr val="tx2"/>
              </a:solidFill>
              <a:latin typeface="Arial Rounded MT Bold" pitchFamily="34" charset="0"/>
              <a:ea typeface="+mn-ea"/>
              <a:cs typeface="+mn-cs"/>
            </a:endParaRPr>
          </a:p>
        </p:txBody>
      </p:sp>
      <p:sp>
        <p:nvSpPr>
          <p:cNvPr id="3" name="Sottotitolo 2">
            <a:extLst>
              <a:ext uri="{FF2B5EF4-FFF2-40B4-BE49-F238E27FC236}">
                <a16:creationId xmlns:a16="http://schemas.microsoft.com/office/drawing/2014/main" id="{DB898CF9-B3D5-B2BA-E4C8-ACCD65A16FE4}"/>
              </a:ext>
            </a:extLst>
          </p:cNvPr>
          <p:cNvSpPr>
            <a:spLocks noGrp="1"/>
          </p:cNvSpPr>
          <p:nvPr>
            <p:ph type="subTitle" idx="1"/>
          </p:nvPr>
        </p:nvSpPr>
        <p:spPr>
          <a:xfrm>
            <a:off x="251520" y="1412776"/>
            <a:ext cx="8712968" cy="5445224"/>
          </a:xfrm>
        </p:spPr>
        <p:txBody>
          <a:bodyPr>
            <a:normAutofit fontScale="92500"/>
          </a:bodyPr>
          <a:lstStyle/>
          <a:p>
            <a:r>
              <a:rPr lang="it-IT" sz="3900" b="1" dirty="0">
                <a:effectLst>
                  <a:outerShdw blurRad="38100" dist="38100" dir="2700000" algn="tl">
                    <a:srgbClr val="000000"/>
                  </a:outerShdw>
                </a:effectLst>
                <a:latin typeface="Georgia" pitchFamily="18" charset="0"/>
              </a:rPr>
              <a:t>Uno sguardo al Patrimonio italiano </a:t>
            </a:r>
          </a:p>
          <a:p>
            <a:pPr algn="l"/>
            <a:r>
              <a:rPr lang="it-IT" sz="3100" b="1" dirty="0">
                <a:solidFill>
                  <a:schemeClr val="tx2"/>
                </a:solidFill>
                <a:latin typeface="Arial Rounded MT Bold" pitchFamily="34" charset="0"/>
              </a:rPr>
              <a:t>Aquileia</a:t>
            </a:r>
            <a:r>
              <a:rPr lang="it-IT" sz="3100" dirty="0">
                <a:solidFill>
                  <a:schemeClr val="tx2"/>
                </a:solidFill>
                <a:latin typeface="Arial Rounded MT Bold" pitchFamily="34" charset="0"/>
              </a:rPr>
              <a:t>: </a:t>
            </a:r>
          </a:p>
          <a:p>
            <a:pPr algn="l"/>
            <a:r>
              <a:rPr lang="it-IT" sz="3100" dirty="0">
                <a:solidFill>
                  <a:schemeClr val="tx2"/>
                </a:solidFill>
                <a:latin typeface="Arial Rounded MT Bold" pitchFamily="34" charset="0"/>
                <a:hlinkClick r:id="rId2"/>
              </a:rPr>
              <a:t>https://www.raiplay.it/video/2018/12/Siti-italiani-del-Patrimonio-Mondiale-Unesco-Zona-archeologica-e-Basilica-Patriarcale-di-Aquileia-35b0e751-748d-4205-9c2a-7b4223746331.html</a:t>
            </a:r>
            <a:endParaRPr lang="it-IT" sz="3100" dirty="0">
              <a:solidFill>
                <a:schemeClr val="tx2"/>
              </a:solidFill>
              <a:latin typeface="Arial Rounded MT Bold" pitchFamily="34" charset="0"/>
            </a:endParaRPr>
          </a:p>
          <a:p>
            <a:pPr algn="l"/>
            <a:r>
              <a:rPr lang="it-IT" sz="3100" b="1" dirty="0">
                <a:solidFill>
                  <a:schemeClr val="tx2"/>
                </a:solidFill>
                <a:latin typeface="Arial Rounded MT Bold" pitchFamily="34" charset="0"/>
              </a:rPr>
              <a:t>Ravenna</a:t>
            </a:r>
            <a:r>
              <a:rPr lang="it-IT" sz="3100" dirty="0">
                <a:solidFill>
                  <a:schemeClr val="tx2"/>
                </a:solidFill>
                <a:latin typeface="Arial Rounded MT Bold" pitchFamily="34" charset="0"/>
              </a:rPr>
              <a:t>:</a:t>
            </a:r>
          </a:p>
          <a:p>
            <a:pPr algn="l"/>
            <a:r>
              <a:rPr lang="it-IT" sz="3100" dirty="0">
                <a:solidFill>
                  <a:schemeClr val="tx2"/>
                </a:solidFill>
                <a:latin typeface="Arial Rounded MT Bold" pitchFamily="34" charset="0"/>
                <a:hlinkClick r:id="rId3"/>
              </a:rPr>
              <a:t>https://www.raiplay.it/video/2018/12/Siti-italiani-del-Patrimonio-Mondiale-Unesco-Monumenti-Paleocristiani-di-Ravenna-4b678be3-4b92-4a77-98a8-cac7b3e4dda3.html</a:t>
            </a:r>
            <a:endParaRPr lang="it-IT" sz="3100" dirty="0">
              <a:solidFill>
                <a:schemeClr val="tx2"/>
              </a:solidFill>
              <a:latin typeface="Arial Rounded MT Bold" pitchFamily="34" charset="0"/>
            </a:endParaRPr>
          </a:p>
          <a:p>
            <a:pPr algn="l">
              <a:buFont typeface="Wingdings" pitchFamily="2" charset="2"/>
              <a:buChar char="ü"/>
            </a:pPr>
            <a:endParaRPr lang="it-IT" sz="3100" dirty="0">
              <a:solidFill>
                <a:schemeClr val="tx2"/>
              </a:solidFill>
              <a:latin typeface="Arial Rounded MT Bold" pitchFamily="34" charset="0"/>
            </a:endParaRPr>
          </a:p>
        </p:txBody>
      </p:sp>
    </p:spTree>
    <p:extLst>
      <p:ext uri="{BB962C8B-B14F-4D97-AF65-F5344CB8AC3E}">
        <p14:creationId xmlns:p14="http://schemas.microsoft.com/office/powerpoint/2010/main" val="3847509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260648"/>
            <a:ext cx="8352928" cy="1728192"/>
          </a:xfrm>
        </p:spPr>
        <p:style>
          <a:lnRef idx="0">
            <a:schemeClr val="accent1"/>
          </a:lnRef>
          <a:fillRef idx="3">
            <a:schemeClr val="accent1"/>
          </a:fillRef>
          <a:effectRef idx="3">
            <a:schemeClr val="accent1"/>
          </a:effectRef>
          <a:fontRef idx="minor">
            <a:schemeClr val="lt1"/>
          </a:fontRef>
        </p:style>
        <p:txBody>
          <a:bodyPr>
            <a:normAutofit/>
          </a:bodyPr>
          <a:lstStyle/>
          <a:p>
            <a:r>
              <a:rPr lang="it-IT" sz="4200" dirty="0">
                <a:solidFill>
                  <a:schemeClr val="tx2"/>
                </a:solidFill>
                <a:latin typeface="Arial Rounded MT Bold" pitchFamily="34" charset="0"/>
                <a:ea typeface="+mn-ea"/>
                <a:cs typeface="+mn-cs"/>
              </a:rPr>
              <a:t>Cristianesimo e chiese</a:t>
            </a:r>
            <a:br>
              <a:rPr lang="it-IT" sz="4200" dirty="0">
                <a:solidFill>
                  <a:schemeClr val="tx2"/>
                </a:solidFill>
                <a:latin typeface="Arial Rounded MT Bold" pitchFamily="34" charset="0"/>
                <a:ea typeface="+mn-ea"/>
                <a:cs typeface="+mn-cs"/>
              </a:rPr>
            </a:br>
            <a:r>
              <a:rPr lang="it-IT" sz="4200" dirty="0">
                <a:solidFill>
                  <a:schemeClr val="tx2"/>
                </a:solidFill>
                <a:latin typeface="Arial Rounded MT Bold" pitchFamily="34" charset="0"/>
              </a:rPr>
              <a:t>nell’alto medioevo</a:t>
            </a:r>
            <a:endParaRPr lang="it-IT" sz="4000" dirty="0">
              <a:solidFill>
                <a:schemeClr val="tx2"/>
              </a:solidFill>
              <a:latin typeface="Arial Rounded MT Bold" pitchFamily="34" charset="0"/>
              <a:ea typeface="+mn-ea"/>
              <a:cs typeface="+mn-cs"/>
            </a:endParaRPr>
          </a:p>
        </p:txBody>
      </p:sp>
      <p:sp>
        <p:nvSpPr>
          <p:cNvPr id="5" name="CasellaDiTesto 4"/>
          <p:cNvSpPr txBox="1"/>
          <p:nvPr/>
        </p:nvSpPr>
        <p:spPr>
          <a:xfrm>
            <a:off x="467544" y="2204864"/>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TEMI E QUESTIONI</a:t>
            </a:r>
          </a:p>
        </p:txBody>
      </p:sp>
      <p:sp>
        <p:nvSpPr>
          <p:cNvPr id="10" name="CasellaDiTesto 9"/>
          <p:cNvSpPr txBox="1"/>
          <p:nvPr/>
        </p:nvSpPr>
        <p:spPr>
          <a:xfrm>
            <a:off x="467544" y="3140968"/>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CARTE</a:t>
            </a:r>
          </a:p>
          <a:p>
            <a:r>
              <a:rPr lang="it-IT" dirty="0">
                <a:solidFill>
                  <a:prstClr val="black"/>
                </a:solidFill>
              </a:rPr>
              <a:t>GEOGRAFICHEI</a:t>
            </a:r>
          </a:p>
        </p:txBody>
      </p:sp>
      <p:sp>
        <p:nvSpPr>
          <p:cNvPr id="12" name="CasellaDiTesto 11"/>
          <p:cNvSpPr txBox="1"/>
          <p:nvPr/>
        </p:nvSpPr>
        <p:spPr>
          <a:xfrm>
            <a:off x="467544" y="414908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147476"/>
            <a:ext cx="3436615" cy="46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78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268760"/>
            <a:ext cx="8784976" cy="5472608"/>
          </a:xfrm>
        </p:spPr>
        <p:txBody>
          <a:bodyPr>
            <a:normAutofit fontScale="92500" lnSpcReduction="10000"/>
          </a:bodyPr>
          <a:lstStyle/>
          <a:p>
            <a:r>
              <a:rPr lang="it-IT" sz="3900" b="1" dirty="0">
                <a:effectLst>
                  <a:outerShdw blurRad="38100" dist="38100" dir="2700000" algn="tl">
                    <a:srgbClr val="000000"/>
                  </a:outerShdw>
                </a:effectLst>
                <a:latin typeface="Georgia" pitchFamily="18" charset="0"/>
              </a:rPr>
              <a:t>La diffusione del Cristianesimo </a:t>
            </a:r>
            <a:br>
              <a:rPr lang="it-IT" sz="3900" b="1" dirty="0">
                <a:effectLst>
                  <a:outerShdw blurRad="38100" dist="38100" dir="2700000" algn="tl">
                    <a:srgbClr val="000000"/>
                  </a:outerShdw>
                </a:effectLst>
                <a:latin typeface="Georgia" pitchFamily="18" charset="0"/>
              </a:rPr>
            </a:br>
            <a:r>
              <a:rPr lang="it-IT" sz="3900" b="1" dirty="0">
                <a:effectLst>
                  <a:outerShdw blurRad="38100" dist="38100" dir="2700000" algn="tl">
                    <a:srgbClr val="000000"/>
                  </a:outerShdw>
                </a:effectLst>
                <a:latin typeface="Georgia" pitchFamily="18" charset="0"/>
              </a:rPr>
              <a:t>in Europa (secoli IV-VI)</a:t>
            </a:r>
          </a:p>
          <a:p>
            <a:pPr algn="l"/>
            <a:r>
              <a:rPr lang="it-IT" sz="2800" dirty="0">
                <a:solidFill>
                  <a:schemeClr val="tx2"/>
                </a:solidFill>
                <a:latin typeface="Arial Rounded MT Bold" pitchFamily="34" charset="0"/>
              </a:rPr>
              <a:t>Due vie per la cristianizzazione:</a:t>
            </a:r>
          </a:p>
          <a:p>
            <a:pPr marL="457200" indent="-457200" algn="l">
              <a:buFont typeface="Wingdings" pitchFamily="2" charset="2"/>
              <a:buChar char="v"/>
            </a:pPr>
            <a:r>
              <a:rPr lang="it-IT" sz="2800" dirty="0">
                <a:solidFill>
                  <a:schemeClr val="tx2"/>
                </a:solidFill>
                <a:latin typeface="Arial Rounded MT Bold" pitchFamily="34" charset="0"/>
              </a:rPr>
              <a:t>ecclesiale (diocesi, chiese urbane, pievi rurali)</a:t>
            </a:r>
          </a:p>
          <a:p>
            <a:pPr marL="457200" indent="-457200" algn="l">
              <a:buFont typeface="Wingdings" pitchFamily="2" charset="2"/>
              <a:buChar char="v"/>
            </a:pPr>
            <a:r>
              <a:rPr lang="it-IT" sz="2800" dirty="0">
                <a:solidFill>
                  <a:schemeClr val="tx2"/>
                </a:solidFill>
                <a:latin typeface="Arial Rounded MT Bold" pitchFamily="34" charset="0"/>
              </a:rPr>
              <a:t>monastica (cenobitismo)</a:t>
            </a:r>
          </a:p>
          <a:p>
            <a:pPr algn="l"/>
            <a:r>
              <a:rPr lang="it-IT" sz="2800" dirty="0">
                <a:solidFill>
                  <a:schemeClr val="tx2"/>
                </a:solidFill>
                <a:latin typeface="Arial Rounded MT Bold" pitchFamily="34" charset="0"/>
              </a:rPr>
              <a:t>		Processi di acculturazione fra:</a:t>
            </a:r>
          </a:p>
          <a:p>
            <a:pPr algn="l"/>
            <a:r>
              <a:rPr lang="it-IT" sz="2800" dirty="0">
                <a:solidFill>
                  <a:srgbClr val="FFFF00"/>
                </a:solidFill>
                <a:latin typeface="Arial Rounded MT Bold" pitchFamily="34" charset="0"/>
              </a:rPr>
              <a:t>Tradizione romana</a:t>
            </a:r>
            <a:r>
              <a:rPr lang="it-IT" sz="2800" dirty="0">
                <a:solidFill>
                  <a:schemeClr val="tx2"/>
                </a:solidFill>
                <a:latin typeface="Arial Rounded MT Bold" pitchFamily="34" charset="0"/>
              </a:rPr>
              <a:t>: </a:t>
            </a:r>
          </a:p>
          <a:p>
            <a:pPr marL="514350" indent="-514350" algn="l">
              <a:buFont typeface="Wingdings" pitchFamily="2" charset="2"/>
              <a:buChar char="Ø"/>
            </a:pPr>
            <a:r>
              <a:rPr lang="it-IT" sz="2800" dirty="0">
                <a:solidFill>
                  <a:schemeClr val="tx2"/>
                </a:solidFill>
                <a:latin typeface="Arial Rounded MT Bold" pitchFamily="34" charset="0"/>
              </a:rPr>
              <a:t>attitudine alla speculazione teologica e filosofica</a:t>
            </a:r>
          </a:p>
          <a:p>
            <a:pPr marL="514350" indent="-514350" algn="l">
              <a:buFont typeface="Wingdings" pitchFamily="2" charset="2"/>
              <a:buChar char="Ø"/>
            </a:pPr>
            <a:r>
              <a:rPr lang="it-IT" sz="2800" dirty="0">
                <a:solidFill>
                  <a:schemeClr val="tx2"/>
                </a:solidFill>
                <a:latin typeface="Arial Rounded MT Bold" pitchFamily="34" charset="0"/>
              </a:rPr>
              <a:t>rete urbana e organizzazione territoriale</a:t>
            </a:r>
          </a:p>
          <a:p>
            <a:pPr algn="l"/>
            <a:r>
              <a:rPr lang="it-IT" sz="2800" dirty="0">
                <a:solidFill>
                  <a:srgbClr val="FFFF00"/>
                </a:solidFill>
                <a:latin typeface="Arial Rounded MT Bold" pitchFamily="34" charset="0"/>
              </a:rPr>
              <a:t>Cultura barbarica</a:t>
            </a:r>
            <a:r>
              <a:rPr lang="it-IT" sz="2800" dirty="0">
                <a:solidFill>
                  <a:schemeClr val="tx2"/>
                </a:solidFill>
                <a:latin typeface="Arial Rounded MT Bold" pitchFamily="34" charset="0"/>
              </a:rPr>
              <a:t>:</a:t>
            </a:r>
          </a:p>
          <a:p>
            <a:pPr marL="457200" indent="-457200" algn="l">
              <a:buFont typeface="Wingdings" pitchFamily="2" charset="2"/>
              <a:buChar char="ü"/>
            </a:pPr>
            <a:r>
              <a:rPr lang="it-IT" sz="2800" dirty="0">
                <a:solidFill>
                  <a:schemeClr val="tx2"/>
                </a:solidFill>
                <a:latin typeface="Arial Rounded MT Bold" pitchFamily="34" charset="0"/>
              </a:rPr>
              <a:t>culto delle reliquie e dei santi (religione </a:t>
            </a:r>
            <a:r>
              <a:rPr lang="it-IT" sz="2800" i="1" dirty="0">
                <a:solidFill>
                  <a:schemeClr val="tx2"/>
                </a:solidFill>
                <a:latin typeface="Arial Rounded MT Bold" pitchFamily="34" charset="0"/>
              </a:rPr>
              <a:t>locativa</a:t>
            </a:r>
            <a:r>
              <a:rPr lang="it-IT" sz="2800" dirty="0">
                <a:solidFill>
                  <a:schemeClr val="tx2"/>
                </a:solidFill>
                <a:latin typeface="Arial Rounded MT Bold" pitchFamily="34" charset="0"/>
              </a:rPr>
              <a:t>)</a:t>
            </a:r>
          </a:p>
          <a:p>
            <a:pPr marL="457200" indent="-457200" algn="l">
              <a:buFont typeface="Wingdings" pitchFamily="2" charset="2"/>
              <a:buChar char="ü"/>
            </a:pPr>
            <a:r>
              <a:rPr lang="it-IT" sz="2800" dirty="0">
                <a:solidFill>
                  <a:schemeClr val="tx2"/>
                </a:solidFill>
                <a:latin typeface="Arial Rounded MT Bold" pitchFamily="34" charset="0"/>
              </a:rPr>
              <a:t>innesto della terminologia militare (</a:t>
            </a:r>
            <a:r>
              <a:rPr lang="it-IT" sz="2800" i="1" dirty="0" err="1">
                <a:solidFill>
                  <a:schemeClr val="tx2"/>
                </a:solidFill>
                <a:latin typeface="Arial Rounded MT Bold" pitchFamily="34" charset="0"/>
              </a:rPr>
              <a:t>militia</a:t>
            </a:r>
            <a:r>
              <a:rPr lang="it-IT" sz="2800" i="1" dirty="0">
                <a:solidFill>
                  <a:schemeClr val="tx2"/>
                </a:solidFill>
                <a:latin typeface="Arial Rounded MT Bold" pitchFamily="34" charset="0"/>
              </a:rPr>
              <a:t> </a:t>
            </a:r>
            <a:r>
              <a:rPr lang="it-IT" sz="2800" i="1" dirty="0" err="1">
                <a:solidFill>
                  <a:schemeClr val="tx2"/>
                </a:solidFill>
                <a:latin typeface="Arial Rounded MT Bold" pitchFamily="34" charset="0"/>
              </a:rPr>
              <a:t>Christi</a:t>
            </a:r>
            <a:r>
              <a:rPr lang="it-IT" sz="2800" dirty="0">
                <a:solidFill>
                  <a:schemeClr val="tx2"/>
                </a:solidFill>
                <a:latin typeface="Arial Rounded MT Bold" pitchFamily="34" charset="0"/>
              </a:rPr>
              <a:t>)</a:t>
            </a:r>
          </a:p>
          <a:p>
            <a:pPr algn="l">
              <a:spcBef>
                <a:spcPts val="1200"/>
              </a:spcBef>
            </a:pPr>
            <a:endParaRPr lang="it-IT" dirty="0">
              <a:solidFill>
                <a:schemeClr val="tx2"/>
              </a:solidFill>
              <a:latin typeface="Arial Rounded MT Bold" pitchFamily="34" charset="0"/>
            </a:endParaRPr>
          </a:p>
        </p:txBody>
      </p:sp>
      <p:sp>
        <p:nvSpPr>
          <p:cNvPr id="5" name="CasellaDiTesto 4"/>
          <p:cNvSpPr txBox="1"/>
          <p:nvPr/>
        </p:nvSpPr>
        <p:spPr>
          <a:xfrm>
            <a:off x="7596336" y="332656"/>
            <a:ext cx="136815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TEMI E QUESTIONI</a:t>
            </a:r>
          </a:p>
        </p:txBody>
      </p:sp>
      <p:sp>
        <p:nvSpPr>
          <p:cNvPr id="7" name="Titolo 1"/>
          <p:cNvSpPr txBox="1">
            <a:spLocks/>
          </p:cNvSpPr>
          <p:nvPr/>
        </p:nvSpPr>
        <p:spPr>
          <a:xfrm>
            <a:off x="179512" y="188641"/>
            <a:ext cx="5328592" cy="86409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p>
            <a:pPr algn="ctr">
              <a:spcBef>
                <a:spcPct val="0"/>
              </a:spcBef>
              <a:defRPr/>
            </a:pPr>
            <a:r>
              <a:rPr lang="it-IT" sz="2800" dirty="0">
                <a:solidFill>
                  <a:srgbClr val="1F497D"/>
                </a:solidFill>
                <a:latin typeface="Arial Rounded MT Bold" pitchFamily="34" charset="0"/>
              </a:rPr>
              <a:t>Cristianesimo e chiese</a:t>
            </a:r>
            <a:br>
              <a:rPr lang="it-IT" sz="2800" dirty="0">
                <a:solidFill>
                  <a:srgbClr val="1F497D"/>
                </a:solidFill>
                <a:latin typeface="Arial Rounded MT Bold" pitchFamily="34" charset="0"/>
              </a:rPr>
            </a:br>
            <a:r>
              <a:rPr lang="it-IT" sz="2800" dirty="0">
                <a:solidFill>
                  <a:srgbClr val="1F497D"/>
                </a:solidFill>
                <a:latin typeface="Arial Rounded MT Bold" pitchFamily="34" charset="0"/>
              </a:rPr>
              <a:t>nell’alto medioevo</a:t>
            </a:r>
            <a:endParaRPr lang="it-IT" sz="2700" dirty="0">
              <a:solidFill>
                <a:srgbClr val="1F497D"/>
              </a:solidFill>
              <a:latin typeface="Arial Rounded MT Bold" pitchFamily="34" charset="0"/>
            </a:endParaRPr>
          </a:p>
        </p:txBody>
      </p:sp>
    </p:spTree>
    <p:extLst>
      <p:ext uri="{BB962C8B-B14F-4D97-AF65-F5344CB8AC3E}">
        <p14:creationId xmlns:p14="http://schemas.microsoft.com/office/powerpoint/2010/main" val="1832859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340934" y="2060848"/>
            <a:ext cx="1803065" cy="4536504"/>
          </a:xfrm>
        </p:spPr>
        <p:txBody>
          <a:bodyPr>
            <a:normAutofit fontScale="92500" lnSpcReduction="10000"/>
          </a:bodyPr>
          <a:lstStyle/>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r>
              <a:rPr lang="it-IT" sz="2000" dirty="0">
                <a:solidFill>
                  <a:schemeClr val="tx2"/>
                </a:solidFill>
                <a:latin typeface="Arial Rounded MT Bold" pitchFamily="34" charset="0"/>
              </a:rPr>
              <a:t>La fede cristiana fra VII e IX sec. </a:t>
            </a:r>
          </a:p>
        </p:txBody>
      </p:sp>
      <p:sp>
        <p:nvSpPr>
          <p:cNvPr id="5" name="CasellaDiTesto 4"/>
          <p:cNvSpPr txBox="1"/>
          <p:nvPr/>
        </p:nvSpPr>
        <p:spPr>
          <a:xfrm>
            <a:off x="7308304" y="332656"/>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CARTE</a:t>
            </a:r>
          </a:p>
          <a:p>
            <a:r>
              <a:rPr lang="it-IT" dirty="0">
                <a:solidFill>
                  <a:prstClr val="black"/>
                </a:solidFill>
              </a:rPr>
              <a:t> GEOGRAFICHE</a:t>
            </a:r>
          </a:p>
        </p:txBody>
      </p:sp>
      <p:sp>
        <p:nvSpPr>
          <p:cNvPr id="7" name="Titolo 1"/>
          <p:cNvSpPr txBox="1">
            <a:spLocks/>
          </p:cNvSpPr>
          <p:nvPr/>
        </p:nvSpPr>
        <p:spPr>
          <a:xfrm>
            <a:off x="179512" y="188641"/>
            <a:ext cx="5328592" cy="86409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p>
            <a:pPr algn="ctr">
              <a:spcBef>
                <a:spcPct val="0"/>
              </a:spcBef>
              <a:defRPr/>
            </a:pPr>
            <a:r>
              <a:rPr lang="it-IT" sz="2800" dirty="0">
                <a:solidFill>
                  <a:srgbClr val="1F497D"/>
                </a:solidFill>
                <a:latin typeface="Arial Rounded MT Bold" pitchFamily="34" charset="0"/>
              </a:rPr>
              <a:t>Cristianesimo e chiese</a:t>
            </a:r>
            <a:br>
              <a:rPr lang="it-IT" sz="2800" dirty="0">
                <a:solidFill>
                  <a:srgbClr val="1F497D"/>
                </a:solidFill>
                <a:latin typeface="Arial Rounded MT Bold" pitchFamily="34" charset="0"/>
              </a:rPr>
            </a:br>
            <a:r>
              <a:rPr lang="it-IT" sz="2800" dirty="0">
                <a:solidFill>
                  <a:srgbClr val="1F497D"/>
                </a:solidFill>
                <a:latin typeface="Arial Rounded MT Bold" pitchFamily="34" charset="0"/>
              </a:rPr>
              <a:t>nell’alto medioevo</a:t>
            </a:r>
            <a:endParaRPr lang="it-IT" sz="2700" dirty="0">
              <a:solidFill>
                <a:srgbClr val="1F497D"/>
              </a:solidFill>
              <a:latin typeface="Arial Rounded MT Bold"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56650"/>
            <a:ext cx="7161423" cy="5473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78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1412776"/>
            <a:ext cx="8784976" cy="5328592"/>
          </a:xfrm>
        </p:spPr>
        <p:txBody>
          <a:bodyPr>
            <a:normAutofit fontScale="62500" lnSpcReduction="20000"/>
          </a:bodyPr>
          <a:lstStyle/>
          <a:p>
            <a:r>
              <a:rPr lang="it-IT" sz="5100" b="1" dirty="0">
                <a:effectLst>
                  <a:outerShdw blurRad="38100" dist="38100" dir="2700000" algn="tl">
                    <a:srgbClr val="000000"/>
                  </a:outerShdw>
                </a:effectLst>
                <a:latin typeface="Georgia" pitchFamily="18" charset="0"/>
              </a:rPr>
              <a:t>Cristianesimo ed Europa mediterranea: </a:t>
            </a:r>
          </a:p>
          <a:p>
            <a:r>
              <a:rPr lang="it-IT" sz="5100" b="1" dirty="0">
                <a:effectLst>
                  <a:outerShdw blurRad="38100" dist="38100" dir="2700000" algn="tl">
                    <a:srgbClr val="000000"/>
                  </a:outerShdw>
                </a:effectLst>
                <a:latin typeface="Georgia" pitchFamily="18" charset="0"/>
              </a:rPr>
              <a:t>cronologia essenziale</a:t>
            </a:r>
          </a:p>
          <a:p>
            <a:endParaRPr lang="it-IT" sz="4600" b="1" dirty="0">
              <a:effectLst>
                <a:outerShdw blurRad="38100" dist="38100" dir="2700000" algn="tl">
                  <a:srgbClr val="000000"/>
                </a:outerShdw>
              </a:effectLst>
              <a:latin typeface="Georgia" pitchFamily="18" charset="0"/>
            </a:endParaRPr>
          </a:p>
          <a:p>
            <a:pPr marL="571500" indent="-571500" algn="l">
              <a:buFont typeface="Wingdings" pitchFamily="2" charset="2"/>
              <a:buChar char="Ø"/>
            </a:pPr>
            <a:r>
              <a:rPr lang="it-IT" sz="4000" dirty="0">
                <a:solidFill>
                  <a:schemeClr val="tx2"/>
                </a:solidFill>
                <a:latin typeface="Arial Rounded MT Bold" pitchFamily="34" charset="0"/>
              </a:rPr>
              <a:t>313 Editto di Milano (Costantino)</a:t>
            </a:r>
          </a:p>
          <a:p>
            <a:pPr marL="457200" indent="-457200" algn="l">
              <a:buFont typeface="Wingdings" pitchFamily="2" charset="2"/>
              <a:buChar char="Ø"/>
            </a:pPr>
            <a:r>
              <a:rPr lang="it-IT" sz="4000" dirty="0">
                <a:solidFill>
                  <a:schemeClr val="tx2"/>
                </a:solidFill>
                <a:latin typeface="Arial Rounded MT Bold" pitchFamily="34" charset="0"/>
              </a:rPr>
              <a:t>380 editto di Tessalonica (Teodosio)</a:t>
            </a:r>
          </a:p>
          <a:p>
            <a:pPr marL="457200" indent="-457200" algn="l">
              <a:buFont typeface="Wingdings" pitchFamily="2" charset="2"/>
              <a:buChar char="Ø"/>
            </a:pPr>
            <a:r>
              <a:rPr lang="it-IT" sz="4000" dirty="0">
                <a:solidFill>
                  <a:schemeClr val="tx2"/>
                </a:solidFill>
                <a:latin typeface="Arial Rounded MT Bold" pitchFamily="34" charset="0"/>
              </a:rPr>
              <a:t>432 missione di Patrizio in Irlanda</a:t>
            </a:r>
          </a:p>
          <a:p>
            <a:pPr marL="457200" indent="-457200" algn="l">
              <a:buFont typeface="Wingdings" pitchFamily="2" charset="2"/>
              <a:buChar char="Ø"/>
            </a:pPr>
            <a:r>
              <a:rPr lang="it-IT" sz="4000" dirty="0">
                <a:solidFill>
                  <a:schemeClr val="tx2"/>
                </a:solidFill>
                <a:latin typeface="Arial Rounded MT Bold" pitchFamily="34" charset="0"/>
              </a:rPr>
              <a:t>496 battesimo cattolico del re franco Clodoveo</a:t>
            </a:r>
          </a:p>
          <a:p>
            <a:pPr marL="457200" indent="-457200" algn="l">
              <a:buFont typeface="Wingdings" pitchFamily="2" charset="2"/>
              <a:buChar char="Ø"/>
            </a:pPr>
            <a:r>
              <a:rPr lang="it-IT" sz="4000" dirty="0">
                <a:solidFill>
                  <a:schemeClr val="tx2"/>
                </a:solidFill>
                <a:latin typeface="Arial Rounded MT Bold" pitchFamily="34" charset="0"/>
              </a:rPr>
              <a:t>529 Benedetto di Norcia fonda Montecassino</a:t>
            </a:r>
          </a:p>
          <a:p>
            <a:pPr marL="457200" indent="-457200" algn="l">
              <a:buFont typeface="Wingdings" pitchFamily="2" charset="2"/>
              <a:buChar char="Ø"/>
            </a:pPr>
            <a:r>
              <a:rPr lang="it-IT" sz="4000" dirty="0">
                <a:solidFill>
                  <a:schemeClr val="tx2"/>
                </a:solidFill>
                <a:latin typeface="Arial Rounded MT Bold" pitchFamily="34" charset="0"/>
              </a:rPr>
              <a:t>590-604 pontificato di Gregorio I</a:t>
            </a:r>
          </a:p>
          <a:p>
            <a:pPr marL="457200" indent="-457200" algn="l">
              <a:buFont typeface="Wingdings" pitchFamily="2" charset="2"/>
              <a:buChar char="Ø"/>
            </a:pPr>
            <a:r>
              <a:rPr lang="it-IT" sz="4000" dirty="0">
                <a:solidFill>
                  <a:schemeClr val="tx2"/>
                </a:solidFill>
                <a:latin typeface="Arial Rounded MT Bold" pitchFamily="34" charset="0"/>
              </a:rPr>
              <a:t>596 evangelizzazione dell’Inghilterra</a:t>
            </a:r>
          </a:p>
          <a:p>
            <a:pPr marL="457200" indent="-457200" algn="l">
              <a:buFont typeface="Wingdings" pitchFamily="2" charset="2"/>
              <a:buChar char="Ø"/>
            </a:pPr>
            <a:r>
              <a:rPr lang="it-IT" sz="4000" dirty="0">
                <a:solidFill>
                  <a:schemeClr val="tx2"/>
                </a:solidFill>
                <a:latin typeface="Arial Rounded MT Bold" pitchFamily="34" charset="0"/>
              </a:rPr>
              <a:t>612 il monaco irlandese Colombano fonda Bobbio</a:t>
            </a:r>
          </a:p>
          <a:p>
            <a:pPr marL="457200" indent="-457200" algn="l">
              <a:buFont typeface="Wingdings" pitchFamily="2" charset="2"/>
              <a:buChar char="Ø"/>
            </a:pPr>
            <a:r>
              <a:rPr lang="it-IT" sz="4000" dirty="0">
                <a:solidFill>
                  <a:schemeClr val="tx2"/>
                </a:solidFill>
                <a:latin typeface="Arial Rounded MT Bold" pitchFamily="34" charset="0"/>
              </a:rPr>
              <a:t>744 </a:t>
            </a:r>
            <a:r>
              <a:rPr lang="it-IT" sz="4000" dirty="0" err="1">
                <a:solidFill>
                  <a:schemeClr val="tx2"/>
                </a:solidFill>
                <a:latin typeface="Arial Rounded MT Bold" pitchFamily="34" charset="0"/>
              </a:rPr>
              <a:t>Winfrid</a:t>
            </a:r>
            <a:r>
              <a:rPr lang="it-IT" sz="4000" dirty="0">
                <a:solidFill>
                  <a:schemeClr val="tx2"/>
                </a:solidFill>
                <a:latin typeface="Arial Rounded MT Bold" pitchFamily="34" charset="0"/>
              </a:rPr>
              <a:t>/Bonifacio fonda Fulda (Assia)</a:t>
            </a:r>
          </a:p>
          <a:p>
            <a:pPr marL="457200" indent="-457200" algn="l">
              <a:buFont typeface="Wingdings" pitchFamily="2" charset="2"/>
              <a:buChar char="Ø"/>
            </a:pPr>
            <a:r>
              <a:rPr lang="it-IT" sz="4000" dirty="0">
                <a:solidFill>
                  <a:schemeClr val="tx2"/>
                </a:solidFill>
                <a:latin typeface="Arial Rounded MT Bold" pitchFamily="34" charset="0"/>
              </a:rPr>
              <a:t>metà IX sec.: Cirillo e Metodio evangelizzano gli Slavi</a:t>
            </a:r>
          </a:p>
        </p:txBody>
      </p:sp>
      <p:sp>
        <p:nvSpPr>
          <p:cNvPr id="5" name="CasellaDiTesto 4"/>
          <p:cNvSpPr txBox="1"/>
          <p:nvPr/>
        </p:nvSpPr>
        <p:spPr>
          <a:xfrm>
            <a:off x="7596336" y="332656"/>
            <a:ext cx="136815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TEMI E QUESTIONI</a:t>
            </a:r>
          </a:p>
        </p:txBody>
      </p:sp>
      <p:sp>
        <p:nvSpPr>
          <p:cNvPr id="7" name="Titolo 1"/>
          <p:cNvSpPr txBox="1">
            <a:spLocks/>
          </p:cNvSpPr>
          <p:nvPr/>
        </p:nvSpPr>
        <p:spPr>
          <a:xfrm>
            <a:off x="179512" y="188641"/>
            <a:ext cx="5328592" cy="86409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p>
            <a:pPr algn="ctr">
              <a:spcBef>
                <a:spcPct val="0"/>
              </a:spcBef>
              <a:defRPr/>
            </a:pPr>
            <a:r>
              <a:rPr lang="it-IT" sz="2800" dirty="0">
                <a:solidFill>
                  <a:srgbClr val="1F497D"/>
                </a:solidFill>
                <a:latin typeface="Arial Rounded MT Bold" pitchFamily="34" charset="0"/>
              </a:rPr>
              <a:t>Cristianesimo e chiese</a:t>
            </a:r>
            <a:br>
              <a:rPr lang="it-IT" sz="2800" dirty="0">
                <a:solidFill>
                  <a:srgbClr val="1F497D"/>
                </a:solidFill>
                <a:latin typeface="Arial Rounded MT Bold" pitchFamily="34" charset="0"/>
              </a:rPr>
            </a:br>
            <a:r>
              <a:rPr lang="it-IT" sz="2800" dirty="0">
                <a:solidFill>
                  <a:srgbClr val="1F497D"/>
                </a:solidFill>
                <a:latin typeface="Arial Rounded MT Bold" pitchFamily="34" charset="0"/>
              </a:rPr>
              <a:t>nell’alto medioevo</a:t>
            </a:r>
            <a:endParaRPr lang="it-IT" sz="2700" dirty="0">
              <a:solidFill>
                <a:srgbClr val="1F497D"/>
              </a:solidFill>
              <a:latin typeface="Arial Rounded MT Bold" pitchFamily="34" charset="0"/>
            </a:endParaRPr>
          </a:p>
        </p:txBody>
      </p:sp>
    </p:spTree>
    <p:extLst>
      <p:ext uri="{BB962C8B-B14F-4D97-AF65-F5344CB8AC3E}">
        <p14:creationId xmlns:p14="http://schemas.microsoft.com/office/powerpoint/2010/main" val="209692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556792"/>
            <a:ext cx="8784976" cy="5040560"/>
          </a:xfrm>
        </p:spPr>
        <p:txBody>
          <a:bodyPr>
            <a:normAutofit fontScale="92500" lnSpcReduction="20000"/>
          </a:bodyPr>
          <a:lstStyle/>
          <a:p>
            <a:r>
              <a:rPr lang="it-IT" sz="4100" b="1" dirty="0">
                <a:effectLst>
                  <a:outerShdw blurRad="38100" dist="38100" dir="2700000" algn="tl">
                    <a:srgbClr val="000000"/>
                  </a:outerShdw>
                </a:effectLst>
                <a:latin typeface="Georgia" pitchFamily="18" charset="0"/>
              </a:rPr>
              <a:t>La formazione dell’ortodossia</a:t>
            </a:r>
          </a:p>
          <a:p>
            <a:pPr marL="457200" indent="-457200">
              <a:buFont typeface="Wingdings" panose="05000000000000000000" pitchFamily="2" charset="2"/>
              <a:buChar char="Ø"/>
            </a:pPr>
            <a:endParaRPr lang="it-IT" dirty="0">
              <a:solidFill>
                <a:schemeClr val="tx2"/>
              </a:solidFill>
              <a:latin typeface="Arial Rounded MT Bold" pitchFamily="34" charset="0"/>
            </a:endParaRPr>
          </a:p>
          <a:p>
            <a:pPr marL="457200" indent="-457200" algn="l">
              <a:buClr>
                <a:schemeClr val="accent1"/>
              </a:buClr>
              <a:buSzPct val="70000"/>
              <a:buFont typeface="Wingdings" panose="05000000000000000000" pitchFamily="2" charset="2"/>
              <a:buChar char="Ø"/>
            </a:pPr>
            <a:r>
              <a:rPr lang="it-IT" dirty="0">
                <a:solidFill>
                  <a:schemeClr val="tx2"/>
                </a:solidFill>
                <a:latin typeface="Arial Rounded MT Bold" pitchFamily="34" charset="0"/>
              </a:rPr>
              <a:t>325 Concilio di Nicea («ortodossia politica»)</a:t>
            </a:r>
          </a:p>
          <a:p>
            <a:pPr marL="457200" indent="-457200" algn="l">
              <a:buClr>
                <a:schemeClr val="accent1"/>
              </a:buClr>
              <a:buSzPct val="70000"/>
              <a:buFont typeface="Wingdings" panose="05000000000000000000" pitchFamily="2" charset="2"/>
              <a:buChar char="Ø"/>
            </a:pPr>
            <a:r>
              <a:rPr lang="it-IT" dirty="0">
                <a:solidFill>
                  <a:schemeClr val="tx2"/>
                </a:solidFill>
                <a:latin typeface="Arial Rounded MT Bold" pitchFamily="34" charset="0"/>
              </a:rPr>
              <a:t>IV-V secolo: diffusione dell’arianesimo fra i barbari</a:t>
            </a:r>
          </a:p>
          <a:p>
            <a:pPr marL="457200" indent="-457200" algn="l">
              <a:buClr>
                <a:schemeClr val="accent1"/>
              </a:buClr>
              <a:buSzPct val="70000"/>
              <a:buFont typeface="Wingdings" panose="05000000000000000000" pitchFamily="2" charset="2"/>
              <a:buChar char="Ø"/>
            </a:pPr>
            <a:r>
              <a:rPr lang="it-IT" dirty="0">
                <a:solidFill>
                  <a:schemeClr val="tx2"/>
                </a:solidFill>
                <a:latin typeface="Arial Rounded MT Bold" pitchFamily="34" charset="0"/>
              </a:rPr>
              <a:t>V secolo: eresie - monofisismo (Alessandria), nestorianesimo (Antiochia)</a:t>
            </a:r>
          </a:p>
          <a:p>
            <a:pPr marL="457200" indent="-457200" algn="l">
              <a:buClr>
                <a:schemeClr val="accent1"/>
              </a:buClr>
              <a:buSzPct val="70000"/>
              <a:buFont typeface="Wingdings" panose="05000000000000000000" pitchFamily="2" charset="2"/>
              <a:buChar char="Ø"/>
            </a:pPr>
            <a:r>
              <a:rPr lang="it-IT" dirty="0">
                <a:solidFill>
                  <a:schemeClr val="tx2"/>
                </a:solidFill>
                <a:latin typeface="Arial Rounded MT Bold" pitchFamily="34" charset="0"/>
              </a:rPr>
              <a:t>494 lettera di papa Gelasio I</a:t>
            </a:r>
          </a:p>
          <a:p>
            <a:pPr marL="457200" indent="-457200" algn="l">
              <a:buClr>
                <a:schemeClr val="accent1"/>
              </a:buClr>
              <a:buSzPct val="70000"/>
              <a:buFont typeface="Wingdings" panose="05000000000000000000" pitchFamily="2" charset="2"/>
              <a:buChar char="Ø"/>
            </a:pPr>
            <a:r>
              <a:rPr lang="it-IT" dirty="0">
                <a:solidFill>
                  <a:schemeClr val="tx2"/>
                </a:solidFill>
                <a:latin typeface="Arial Rounded MT Bold" pitchFamily="34" charset="0"/>
              </a:rPr>
              <a:t>VIII-IX secolo: lotta per l’iconoclastia in Oriente </a:t>
            </a:r>
          </a:p>
        </p:txBody>
      </p:sp>
      <p:sp>
        <p:nvSpPr>
          <p:cNvPr id="5" name="CasellaDiTesto 4"/>
          <p:cNvSpPr txBox="1"/>
          <p:nvPr/>
        </p:nvSpPr>
        <p:spPr>
          <a:xfrm>
            <a:off x="7596336" y="332656"/>
            <a:ext cx="136815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TEMI E QUESTIONI</a:t>
            </a:r>
          </a:p>
        </p:txBody>
      </p:sp>
      <p:sp>
        <p:nvSpPr>
          <p:cNvPr id="7" name="Titolo 1"/>
          <p:cNvSpPr txBox="1">
            <a:spLocks/>
          </p:cNvSpPr>
          <p:nvPr/>
        </p:nvSpPr>
        <p:spPr>
          <a:xfrm>
            <a:off x="179512" y="188641"/>
            <a:ext cx="5328592" cy="86409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p>
            <a:pPr algn="ctr">
              <a:spcBef>
                <a:spcPct val="0"/>
              </a:spcBef>
              <a:defRPr/>
            </a:pPr>
            <a:r>
              <a:rPr lang="it-IT" sz="2800" dirty="0">
                <a:solidFill>
                  <a:srgbClr val="1F497D"/>
                </a:solidFill>
                <a:latin typeface="Arial Rounded MT Bold" pitchFamily="34" charset="0"/>
              </a:rPr>
              <a:t>Cristianesimo e chiese</a:t>
            </a:r>
            <a:br>
              <a:rPr lang="it-IT" sz="2800" dirty="0">
                <a:solidFill>
                  <a:srgbClr val="1F497D"/>
                </a:solidFill>
                <a:latin typeface="Arial Rounded MT Bold" pitchFamily="34" charset="0"/>
              </a:rPr>
            </a:br>
            <a:r>
              <a:rPr lang="it-IT" sz="2800" dirty="0">
                <a:solidFill>
                  <a:srgbClr val="1F497D"/>
                </a:solidFill>
                <a:latin typeface="Arial Rounded MT Bold" pitchFamily="34" charset="0"/>
              </a:rPr>
              <a:t>nell’alto medioevo</a:t>
            </a:r>
            <a:endParaRPr lang="it-IT" sz="2700" dirty="0">
              <a:solidFill>
                <a:srgbClr val="1F497D"/>
              </a:solidFill>
              <a:latin typeface="Arial Rounded MT Bold" pitchFamily="34" charset="0"/>
            </a:endParaRPr>
          </a:p>
        </p:txBody>
      </p:sp>
    </p:spTree>
    <p:extLst>
      <p:ext uri="{BB962C8B-B14F-4D97-AF65-F5344CB8AC3E}">
        <p14:creationId xmlns:p14="http://schemas.microsoft.com/office/powerpoint/2010/main" val="2533039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660232" y="2060848"/>
            <a:ext cx="2483768" cy="4536504"/>
          </a:xfrm>
        </p:spPr>
        <p:txBody>
          <a:bodyPr>
            <a:normAutofit lnSpcReduction="10000"/>
          </a:bodyPr>
          <a:lstStyle/>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r>
              <a:rPr lang="it-IT" sz="2000" dirty="0">
                <a:solidFill>
                  <a:schemeClr val="tx2"/>
                </a:solidFill>
                <a:latin typeface="Arial Rounded MT Bold" pitchFamily="34" charset="0"/>
              </a:rPr>
              <a:t>Cattolici e ariani nel V secolo</a:t>
            </a:r>
          </a:p>
        </p:txBody>
      </p:sp>
      <p:sp>
        <p:nvSpPr>
          <p:cNvPr id="5" name="CasellaDiTesto 4"/>
          <p:cNvSpPr txBox="1"/>
          <p:nvPr/>
        </p:nvSpPr>
        <p:spPr>
          <a:xfrm>
            <a:off x="7308304" y="332656"/>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CARTE</a:t>
            </a:r>
          </a:p>
          <a:p>
            <a:r>
              <a:rPr lang="it-IT" dirty="0">
                <a:solidFill>
                  <a:prstClr val="black"/>
                </a:solidFill>
              </a:rPr>
              <a:t> GEOGRAFICHE</a:t>
            </a:r>
          </a:p>
        </p:txBody>
      </p:sp>
      <p:sp>
        <p:nvSpPr>
          <p:cNvPr id="7" name="Titolo 1"/>
          <p:cNvSpPr txBox="1">
            <a:spLocks/>
          </p:cNvSpPr>
          <p:nvPr/>
        </p:nvSpPr>
        <p:spPr>
          <a:xfrm>
            <a:off x="179512" y="188641"/>
            <a:ext cx="5328592" cy="86409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p>
            <a:pPr algn="ctr">
              <a:spcBef>
                <a:spcPct val="0"/>
              </a:spcBef>
              <a:defRPr/>
            </a:pPr>
            <a:r>
              <a:rPr lang="it-IT" sz="2800" dirty="0">
                <a:solidFill>
                  <a:srgbClr val="1F497D"/>
                </a:solidFill>
                <a:latin typeface="Arial Rounded MT Bold" pitchFamily="34" charset="0"/>
              </a:rPr>
              <a:t>Cristianesimo e chiese</a:t>
            </a:r>
            <a:br>
              <a:rPr lang="it-IT" sz="2800" dirty="0">
                <a:solidFill>
                  <a:srgbClr val="1F497D"/>
                </a:solidFill>
                <a:latin typeface="Arial Rounded MT Bold" pitchFamily="34" charset="0"/>
              </a:rPr>
            </a:br>
            <a:r>
              <a:rPr lang="it-IT" sz="2800" dirty="0">
                <a:solidFill>
                  <a:srgbClr val="1F497D"/>
                </a:solidFill>
                <a:latin typeface="Arial Rounded MT Bold" pitchFamily="34" charset="0"/>
              </a:rPr>
              <a:t>nell’alto medioevo</a:t>
            </a:r>
            <a:endParaRPr lang="it-IT" sz="2700" dirty="0">
              <a:solidFill>
                <a:srgbClr val="1F497D"/>
              </a:solidFill>
              <a:latin typeface="Arial Rounded MT Bold" pitchFamily="34" charset="0"/>
            </a:endParaRPr>
          </a:p>
        </p:txBody>
      </p:sp>
      <p:pic>
        <p:nvPicPr>
          <p:cNvPr id="2052" name="Picture 4" descr="http://2.bp.blogspot.com/_umhSvWEgx2c/TLR0AGb36KI/AAAAAAAAGt8/IbjaUvMbzbo/s1600/Diffusione_cristianesimo_V_seco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47" y="1135497"/>
            <a:ext cx="6336704" cy="561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41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88641"/>
            <a:ext cx="5256584" cy="720080"/>
          </a:xfrm>
        </p:spPr>
        <p:style>
          <a:lnRef idx="0">
            <a:schemeClr val="accent1"/>
          </a:lnRef>
          <a:fillRef idx="3">
            <a:schemeClr val="accent1"/>
          </a:fillRef>
          <a:effectRef idx="3">
            <a:schemeClr val="accent1"/>
          </a:effectRef>
          <a:fontRef idx="minor">
            <a:schemeClr val="lt1"/>
          </a:fontRef>
        </p:style>
        <p:txBody>
          <a:bodyPr>
            <a:normAutofit fontScale="90000"/>
          </a:bodyPr>
          <a:lstStyle/>
          <a:p>
            <a:pPr lvl="0">
              <a:defRPr/>
            </a:pPr>
            <a:r>
              <a:rPr lang="it-IT" sz="2400" dirty="0">
                <a:solidFill>
                  <a:schemeClr val="tx2"/>
                </a:solidFill>
                <a:latin typeface="Arial Rounded MT Bold" pitchFamily="34" charset="0"/>
              </a:rPr>
              <a:t>Cristianesimo e chiese</a:t>
            </a:r>
            <a:br>
              <a:rPr lang="it-IT" sz="2400" dirty="0">
                <a:solidFill>
                  <a:schemeClr val="tx2"/>
                </a:solidFill>
                <a:latin typeface="Arial Rounded MT Bold" pitchFamily="34" charset="0"/>
              </a:rPr>
            </a:br>
            <a:r>
              <a:rPr lang="it-IT" sz="2400" dirty="0">
                <a:solidFill>
                  <a:schemeClr val="tx2"/>
                </a:solidFill>
                <a:latin typeface="Arial Rounded MT Bold" pitchFamily="34" charset="0"/>
              </a:rPr>
              <a:t>nell’alto medioevo</a:t>
            </a:r>
          </a:p>
        </p:txBody>
      </p:sp>
      <p:sp>
        <p:nvSpPr>
          <p:cNvPr id="3" name="Sottotitolo 2"/>
          <p:cNvSpPr>
            <a:spLocks noGrp="1"/>
          </p:cNvSpPr>
          <p:nvPr>
            <p:ph type="subTitle" idx="1"/>
          </p:nvPr>
        </p:nvSpPr>
        <p:spPr>
          <a:xfrm>
            <a:off x="179512" y="1052736"/>
            <a:ext cx="8964488" cy="5805264"/>
          </a:xfrm>
        </p:spPr>
        <p:txBody>
          <a:bodyPr>
            <a:normAutofit fontScale="85000" lnSpcReduction="10000"/>
          </a:bodyPr>
          <a:lstStyle/>
          <a:p>
            <a:r>
              <a:rPr lang="it-IT" sz="3600" b="1" dirty="0">
                <a:effectLst>
                  <a:outerShdw blurRad="38100" dist="38100" dir="2700000" algn="tl">
                    <a:srgbClr val="000000"/>
                  </a:outerShdw>
                </a:effectLst>
                <a:latin typeface="Georgia" pitchFamily="18" charset="0"/>
              </a:rPr>
              <a:t>Potere spirituale e autorità temporale:</a:t>
            </a:r>
            <a:br>
              <a:rPr lang="it-IT" sz="3600" b="1" dirty="0">
                <a:effectLst>
                  <a:outerShdw blurRad="38100" dist="38100" dir="2700000" algn="tl">
                    <a:srgbClr val="000000"/>
                  </a:outerShdw>
                </a:effectLst>
                <a:latin typeface="Georgia" pitchFamily="18" charset="0"/>
              </a:rPr>
            </a:br>
            <a:r>
              <a:rPr lang="it-IT" sz="3600" b="1" dirty="0">
                <a:effectLst>
                  <a:outerShdw blurRad="38100" dist="38100" dir="2700000" algn="tl">
                    <a:srgbClr val="000000"/>
                  </a:outerShdw>
                </a:effectLst>
                <a:latin typeface="Georgia" pitchFamily="18" charset="0"/>
              </a:rPr>
              <a:t>la lettera di papa Gelasio (494)</a:t>
            </a:r>
          </a:p>
          <a:p>
            <a:endParaRPr lang="it-IT" sz="3300" b="1" dirty="0">
              <a:effectLst>
                <a:outerShdw blurRad="38100" dist="38100" dir="2700000" algn="tl">
                  <a:srgbClr val="000000"/>
                </a:outerShdw>
              </a:effectLst>
              <a:latin typeface="Georgia" pitchFamily="18" charset="0"/>
            </a:endParaRPr>
          </a:p>
          <a:p>
            <a:pPr algn="l"/>
            <a:r>
              <a:rPr lang="it-IT" dirty="0">
                <a:solidFill>
                  <a:schemeClr val="tx1"/>
                </a:solidFill>
                <a:latin typeface="Baskerville Old Face" pitchFamily="18" charset="0"/>
              </a:rPr>
              <a:t>Due sono i poteri, o augusto imperatore, con cui questo mondo è principalmente retto: la sacra </a:t>
            </a:r>
            <a:r>
              <a:rPr lang="it-IT" dirty="0">
                <a:solidFill>
                  <a:srgbClr val="FFFF00"/>
                </a:solidFill>
                <a:latin typeface="Baskerville Old Face" pitchFamily="18" charset="0"/>
              </a:rPr>
              <a:t>autorità</a:t>
            </a:r>
            <a:r>
              <a:rPr lang="it-IT" dirty="0">
                <a:solidFill>
                  <a:schemeClr val="tx1"/>
                </a:solidFill>
                <a:latin typeface="Baskerville Old Face" pitchFamily="18" charset="0"/>
              </a:rPr>
              <a:t> dei pontefici e la </a:t>
            </a:r>
            <a:r>
              <a:rPr lang="it-IT" dirty="0">
                <a:solidFill>
                  <a:srgbClr val="FFFF00"/>
                </a:solidFill>
                <a:latin typeface="Baskerville Old Face" pitchFamily="18" charset="0"/>
              </a:rPr>
              <a:t>potestà</a:t>
            </a:r>
            <a:r>
              <a:rPr lang="it-IT" dirty="0">
                <a:solidFill>
                  <a:schemeClr val="tx1"/>
                </a:solidFill>
                <a:latin typeface="Baskerville Old Face" pitchFamily="18" charset="0"/>
              </a:rPr>
              <a:t> regale. Tra i due, l’importanza dei sacerdoti è tanto più grande, in quanto essi dovranno rendere ragione al tribunale divino anche degli stessi reggitori d’uomini. Tu sai certo, o clementissimo figlio, che, pur essendo per la tua dignità al di sopra degli uomini, tuttavia devi piegare devotamente il capo dinanzi a coloro che sono preposti alle cose divine, e da loro aspettare le condizioni della tua salvezza; […] e pertanto in tali questioni tu devi essere sottomesso al giudizio degli ecclesiastici e non volere che essi siano obbligati alla tua volontà.</a:t>
            </a:r>
          </a:p>
        </p:txBody>
      </p:sp>
      <p:sp>
        <p:nvSpPr>
          <p:cNvPr id="5" name="CasellaDiTesto 4"/>
          <p:cNvSpPr txBox="1"/>
          <p:nvPr/>
        </p:nvSpPr>
        <p:spPr>
          <a:xfrm>
            <a:off x="7236296"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spTree>
    <p:extLst>
      <p:ext uri="{BB962C8B-B14F-4D97-AF65-F5344CB8AC3E}">
        <p14:creationId xmlns:p14="http://schemas.microsoft.com/office/powerpoint/2010/main" val="2875472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88641"/>
            <a:ext cx="5256584" cy="720080"/>
          </a:xfrm>
        </p:spPr>
        <p:style>
          <a:lnRef idx="0">
            <a:schemeClr val="accent1"/>
          </a:lnRef>
          <a:fillRef idx="3">
            <a:schemeClr val="accent1"/>
          </a:fillRef>
          <a:effectRef idx="3">
            <a:schemeClr val="accent1"/>
          </a:effectRef>
          <a:fontRef idx="minor">
            <a:schemeClr val="lt1"/>
          </a:fontRef>
        </p:style>
        <p:txBody>
          <a:bodyPr>
            <a:normAutofit fontScale="90000"/>
          </a:bodyPr>
          <a:lstStyle/>
          <a:p>
            <a:pPr lvl="0">
              <a:defRPr/>
            </a:pPr>
            <a:r>
              <a:rPr lang="it-IT" sz="2400" dirty="0">
                <a:solidFill>
                  <a:schemeClr val="tx2"/>
                </a:solidFill>
                <a:latin typeface="Arial Rounded MT Bold" pitchFamily="34" charset="0"/>
              </a:rPr>
              <a:t>Cristianesimo e chiese</a:t>
            </a:r>
            <a:br>
              <a:rPr lang="it-IT" sz="2400" dirty="0">
                <a:solidFill>
                  <a:schemeClr val="tx2"/>
                </a:solidFill>
                <a:latin typeface="Arial Rounded MT Bold" pitchFamily="34" charset="0"/>
              </a:rPr>
            </a:br>
            <a:r>
              <a:rPr lang="it-IT" sz="2400" dirty="0">
                <a:solidFill>
                  <a:schemeClr val="tx2"/>
                </a:solidFill>
                <a:latin typeface="Arial Rounded MT Bold" pitchFamily="34" charset="0"/>
              </a:rPr>
              <a:t>nell’alto medioevo</a:t>
            </a:r>
          </a:p>
        </p:txBody>
      </p:sp>
      <p:sp>
        <p:nvSpPr>
          <p:cNvPr id="3" name="Sottotitolo 2"/>
          <p:cNvSpPr>
            <a:spLocks noGrp="1"/>
          </p:cNvSpPr>
          <p:nvPr>
            <p:ph type="subTitle" idx="1"/>
          </p:nvPr>
        </p:nvSpPr>
        <p:spPr>
          <a:xfrm>
            <a:off x="179512" y="1052736"/>
            <a:ext cx="8964488" cy="5805264"/>
          </a:xfrm>
        </p:spPr>
        <p:txBody>
          <a:bodyPr>
            <a:normAutofit fontScale="92500" lnSpcReduction="10000"/>
          </a:bodyPr>
          <a:lstStyle/>
          <a:p>
            <a:r>
              <a:rPr lang="it-IT" sz="3300" b="1" dirty="0">
                <a:effectLst>
                  <a:outerShdw blurRad="38100" dist="38100" dir="2700000" algn="tl">
                    <a:srgbClr val="000000"/>
                  </a:outerShdw>
                </a:effectLst>
                <a:latin typeface="Georgia" pitchFamily="18" charset="0"/>
              </a:rPr>
              <a:t>I Franchi, popolo eletto: </a:t>
            </a:r>
            <a:br>
              <a:rPr lang="it-IT" sz="3300" b="1" dirty="0">
                <a:effectLst>
                  <a:outerShdw blurRad="38100" dist="38100" dir="2700000" algn="tl">
                    <a:srgbClr val="000000"/>
                  </a:outerShdw>
                </a:effectLst>
                <a:latin typeface="Georgia" pitchFamily="18" charset="0"/>
              </a:rPr>
            </a:br>
            <a:r>
              <a:rPr lang="it-IT" sz="3300" b="1" dirty="0">
                <a:effectLst>
                  <a:outerShdw blurRad="38100" dist="38100" dir="2700000" algn="tl">
                    <a:srgbClr val="000000"/>
                  </a:outerShdw>
                </a:effectLst>
                <a:latin typeface="Georgia" pitchFamily="18" charset="0"/>
              </a:rPr>
              <a:t>il prologo della </a:t>
            </a:r>
            <a:r>
              <a:rPr lang="it-IT" sz="3300" b="1" i="1" dirty="0" err="1">
                <a:effectLst>
                  <a:outerShdw blurRad="38100" dist="38100" dir="2700000" algn="tl">
                    <a:srgbClr val="000000"/>
                  </a:outerShdw>
                </a:effectLst>
                <a:latin typeface="Georgia" pitchFamily="18" charset="0"/>
              </a:rPr>
              <a:t>Lex</a:t>
            </a:r>
            <a:r>
              <a:rPr lang="it-IT" sz="3300" b="1" i="1" dirty="0">
                <a:effectLst>
                  <a:outerShdw blurRad="38100" dist="38100" dir="2700000" algn="tl">
                    <a:srgbClr val="000000"/>
                  </a:outerShdw>
                </a:effectLst>
                <a:latin typeface="Georgia" pitchFamily="18" charset="0"/>
              </a:rPr>
              <a:t> salica </a:t>
            </a:r>
            <a:r>
              <a:rPr lang="it-IT" sz="3300" b="1" dirty="0">
                <a:effectLst>
                  <a:outerShdw blurRad="38100" dist="38100" dir="2700000" algn="tl">
                    <a:srgbClr val="000000"/>
                  </a:outerShdw>
                </a:effectLst>
                <a:latin typeface="Georgia" pitchFamily="18" charset="0"/>
              </a:rPr>
              <a:t>(</a:t>
            </a:r>
            <a:r>
              <a:rPr lang="it-IT" sz="3300" b="1" dirty="0" err="1">
                <a:effectLst>
                  <a:outerShdw blurRad="38100" dist="38100" dir="2700000" algn="tl">
                    <a:srgbClr val="000000"/>
                  </a:outerShdw>
                </a:effectLst>
                <a:latin typeface="Georgia" pitchFamily="18" charset="0"/>
              </a:rPr>
              <a:t>ca</a:t>
            </a:r>
            <a:r>
              <a:rPr lang="it-IT" sz="3300" b="1" dirty="0">
                <a:effectLst>
                  <a:outerShdw blurRad="38100" dist="38100" dir="2700000" algn="tl">
                    <a:srgbClr val="000000"/>
                  </a:outerShdw>
                </a:effectLst>
                <a:latin typeface="Georgia" pitchFamily="18" charset="0"/>
              </a:rPr>
              <a:t>. 510)</a:t>
            </a:r>
          </a:p>
          <a:p>
            <a:endParaRPr lang="it-IT" sz="3300" b="1" dirty="0">
              <a:effectLst>
                <a:outerShdw blurRad="38100" dist="38100" dir="2700000" algn="tl">
                  <a:srgbClr val="000000"/>
                </a:outerShdw>
              </a:effectLst>
              <a:latin typeface="Georgia" pitchFamily="18" charset="0"/>
            </a:endParaRPr>
          </a:p>
          <a:p>
            <a:pPr algn="l"/>
            <a:r>
              <a:rPr lang="it-IT" dirty="0">
                <a:solidFill>
                  <a:schemeClr val="tx1"/>
                </a:solidFill>
                <a:latin typeface="Baskerville Old Face" pitchFamily="18" charset="0"/>
              </a:rPr>
              <a:t>L’illustre </a:t>
            </a:r>
            <a:r>
              <a:rPr lang="it-IT" dirty="0">
                <a:solidFill>
                  <a:srgbClr val="FFFF00"/>
                </a:solidFill>
                <a:latin typeface="Baskerville Old Face" pitchFamily="18" charset="0"/>
              </a:rPr>
              <a:t>popolo dei Franchi, creato da Dio stesso</a:t>
            </a:r>
            <a:r>
              <a:rPr lang="it-IT" dirty="0">
                <a:solidFill>
                  <a:schemeClr val="tx1"/>
                </a:solidFill>
                <a:latin typeface="Baskerville Old Face" pitchFamily="18" charset="0"/>
              </a:rPr>
              <a:t>, forte in guerra, costante nei patti di pace, profondo nel giudizio, nel corpo nobile, intatto nel candore, illustre nelle forme, audace, impetuoso e fiero, convertito alla fede cattolica, immune dall’eresia[…]. Cristo custodisca il loro regno, riempia del lume della grazia i loro corpi, protegga il loro esercito, dia [ad esso] le difese della fede. </a:t>
            </a:r>
          </a:p>
          <a:p>
            <a:pPr algn="l"/>
            <a:r>
              <a:rPr lang="it-IT" dirty="0">
                <a:solidFill>
                  <a:schemeClr val="tx1"/>
                </a:solidFill>
                <a:latin typeface="Baskerville Old Face" pitchFamily="18" charset="0"/>
              </a:rPr>
              <a:t>È questo il </a:t>
            </a:r>
            <a:r>
              <a:rPr lang="it-IT" dirty="0">
                <a:solidFill>
                  <a:srgbClr val="FFFF00"/>
                </a:solidFill>
                <a:latin typeface="Baskerville Old Face" pitchFamily="18" charset="0"/>
              </a:rPr>
              <a:t>popolo</a:t>
            </a:r>
            <a:r>
              <a:rPr lang="it-IT" dirty="0">
                <a:solidFill>
                  <a:schemeClr val="tx1"/>
                </a:solidFill>
                <a:latin typeface="Baskerville Old Face" pitchFamily="18" charset="0"/>
              </a:rPr>
              <a:t> che, essendo </a:t>
            </a:r>
            <a:r>
              <a:rPr lang="it-IT" dirty="0">
                <a:solidFill>
                  <a:srgbClr val="FFFF00"/>
                </a:solidFill>
                <a:latin typeface="Baskerville Old Face" pitchFamily="18" charset="0"/>
              </a:rPr>
              <a:t>forte e valoroso</a:t>
            </a:r>
            <a:r>
              <a:rPr lang="it-IT" dirty="0">
                <a:solidFill>
                  <a:schemeClr val="tx1"/>
                </a:solidFill>
                <a:latin typeface="Baskerville Old Face" pitchFamily="18" charset="0"/>
              </a:rPr>
              <a:t>, dopo il riconoscimento del battesimo ha ornato d’oro e di pietre preziose i corpi dei santi martiri.</a:t>
            </a:r>
            <a:endParaRPr lang="it-IT" dirty="0">
              <a:solidFill>
                <a:schemeClr val="tx1"/>
              </a:solidFill>
              <a:latin typeface="Baskerville Old Face" pitchFamily="18" charset="0"/>
              <a:cs typeface="David" pitchFamily="34" charset="-79"/>
            </a:endParaRPr>
          </a:p>
        </p:txBody>
      </p:sp>
      <p:sp>
        <p:nvSpPr>
          <p:cNvPr id="5" name="CasellaDiTesto 4"/>
          <p:cNvSpPr txBox="1"/>
          <p:nvPr/>
        </p:nvSpPr>
        <p:spPr>
          <a:xfrm>
            <a:off x="7236296"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spTree>
    <p:extLst>
      <p:ext uri="{BB962C8B-B14F-4D97-AF65-F5344CB8AC3E}">
        <p14:creationId xmlns:p14="http://schemas.microsoft.com/office/powerpoint/2010/main" val="183208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1556792"/>
            <a:ext cx="7560840" cy="4752528"/>
          </a:xfrm>
        </p:spPr>
        <p:txBody>
          <a:bodyPr>
            <a:normAutofit fontScale="92500" lnSpcReduction="20000"/>
          </a:bodyPr>
          <a:lstStyle/>
          <a:p>
            <a:r>
              <a:rPr lang="it-IT" sz="3900" b="1" dirty="0">
                <a:effectLst>
                  <a:outerShdw blurRad="38100" dist="38100" dir="2700000" algn="tl">
                    <a:srgbClr val="000000"/>
                  </a:outerShdw>
                </a:effectLst>
                <a:latin typeface="Georgia" pitchFamily="18" charset="0"/>
              </a:rPr>
              <a:t>L’Europa nei secoli IV-VI</a:t>
            </a:r>
          </a:p>
          <a:p>
            <a:endParaRPr lang="it-IT" b="1" dirty="0">
              <a:effectLst>
                <a:outerShdw blurRad="38100" dist="38100" dir="2700000" algn="tl">
                  <a:srgbClr val="000000"/>
                </a:outerShdw>
              </a:effectLst>
              <a:latin typeface="Georgia" pitchFamily="18" charset="0"/>
            </a:endParaRPr>
          </a:p>
          <a:p>
            <a:r>
              <a:rPr lang="it-IT" dirty="0">
                <a:solidFill>
                  <a:schemeClr val="tx2"/>
                </a:solidFill>
                <a:latin typeface="Arial Rounded MT Bold" pitchFamily="34" charset="0"/>
              </a:rPr>
              <a:t>popoli in migrazione</a:t>
            </a:r>
          </a:p>
          <a:p>
            <a:endParaRPr lang="it-IT" dirty="0">
              <a:solidFill>
                <a:schemeClr val="tx2"/>
              </a:solidFill>
              <a:latin typeface="Arial Rounded MT Bold" pitchFamily="34" charset="0"/>
            </a:endParaRPr>
          </a:p>
          <a:p>
            <a:endParaRPr lang="it-IT" dirty="0">
              <a:solidFill>
                <a:schemeClr val="tx2"/>
              </a:solidFill>
              <a:latin typeface="Arial Rounded MT Bold" pitchFamily="34" charset="0"/>
            </a:endParaRPr>
          </a:p>
          <a:p>
            <a:pPr>
              <a:spcBef>
                <a:spcPts val="1200"/>
              </a:spcBef>
            </a:pPr>
            <a:r>
              <a:rPr lang="it-IT" u="sng" dirty="0">
                <a:solidFill>
                  <a:schemeClr val="tx2"/>
                </a:solidFill>
                <a:latin typeface="Arial Rounded MT Bold" pitchFamily="34" charset="0"/>
              </a:rPr>
              <a:t>sintesi</a:t>
            </a:r>
            <a:r>
              <a:rPr lang="it-IT" dirty="0">
                <a:solidFill>
                  <a:schemeClr val="tx2"/>
                </a:solidFill>
                <a:latin typeface="Arial Rounded MT Bold" pitchFamily="34" charset="0"/>
              </a:rPr>
              <a:t> culturali fra:</a:t>
            </a:r>
          </a:p>
          <a:p>
            <a:pPr>
              <a:spcBef>
                <a:spcPts val="1200"/>
              </a:spcBef>
              <a:buFont typeface="Wingdings" pitchFamily="2" charset="2"/>
              <a:buChar char="Ø"/>
            </a:pPr>
            <a:r>
              <a:rPr lang="it-IT" dirty="0">
                <a:solidFill>
                  <a:schemeClr val="tx2"/>
                </a:solidFill>
                <a:latin typeface="Arial Rounded MT Bold" pitchFamily="34" charset="0"/>
              </a:rPr>
              <a:t> tradizione romana</a:t>
            </a:r>
          </a:p>
          <a:p>
            <a:pPr>
              <a:spcBef>
                <a:spcPts val="1200"/>
              </a:spcBef>
              <a:buFont typeface="Wingdings" pitchFamily="2" charset="2"/>
              <a:buChar char="Ø"/>
            </a:pPr>
            <a:r>
              <a:rPr lang="it-IT" dirty="0">
                <a:solidFill>
                  <a:schemeClr val="tx2"/>
                </a:solidFill>
                <a:latin typeface="Arial Rounded MT Bold" pitchFamily="34" charset="0"/>
              </a:rPr>
              <a:t> “universo barbarico”</a:t>
            </a:r>
          </a:p>
          <a:p>
            <a:pPr>
              <a:spcBef>
                <a:spcPts val="1200"/>
              </a:spcBef>
              <a:buFont typeface="Wingdings" pitchFamily="2" charset="2"/>
              <a:buChar char="Ø"/>
            </a:pPr>
            <a:r>
              <a:rPr lang="it-IT" dirty="0">
                <a:solidFill>
                  <a:schemeClr val="tx2"/>
                </a:solidFill>
                <a:latin typeface="Arial Rounded MT Bold" pitchFamily="34" charset="0"/>
              </a:rPr>
              <a:t> religione cristiana</a:t>
            </a:r>
          </a:p>
        </p:txBody>
      </p:sp>
      <p:sp>
        <p:nvSpPr>
          <p:cNvPr id="5" name="CasellaDiTesto 4"/>
          <p:cNvSpPr txBox="1"/>
          <p:nvPr/>
        </p:nvSpPr>
        <p:spPr>
          <a:xfrm>
            <a:off x="7596336" y="332656"/>
            <a:ext cx="136815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TEMI E QUESTIONI</a:t>
            </a:r>
          </a:p>
        </p:txBody>
      </p:sp>
      <p:sp>
        <p:nvSpPr>
          <p:cNvPr id="6" name="Freccia in giù 5"/>
          <p:cNvSpPr/>
          <p:nvPr/>
        </p:nvSpPr>
        <p:spPr>
          <a:xfrm>
            <a:off x="4211960" y="3068960"/>
            <a:ext cx="64807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itolo 1"/>
          <p:cNvSpPr txBox="1">
            <a:spLocks/>
          </p:cNvSpPr>
          <p:nvPr/>
        </p:nvSpPr>
        <p:spPr>
          <a:xfrm>
            <a:off x="179512" y="332655"/>
            <a:ext cx="6480720" cy="792089"/>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lvl="0" algn="ctr">
              <a:spcBef>
                <a:spcPct val="0"/>
              </a:spcBef>
              <a:defRPr/>
            </a:pPr>
            <a:r>
              <a:rPr lang="it-IT" sz="2800" dirty="0">
                <a:solidFill>
                  <a:schemeClr val="tx2"/>
                </a:solidFill>
                <a:latin typeface="Arial Rounded MT Bold" pitchFamily="34" charset="0"/>
              </a:rPr>
              <a:t>L’Europa dei romani e dei barbari</a:t>
            </a:r>
            <a:endParaRPr kumimoji="0" lang="it-IT" sz="2700" b="0" i="0" u="none" strike="noStrike" kern="1200" cap="none" spc="0" normalizeH="0" baseline="0" noProof="0" dirty="0">
              <a:ln>
                <a:noFill/>
              </a:ln>
              <a:solidFill>
                <a:schemeClr val="tx2"/>
              </a:solidFill>
              <a:effectLst/>
              <a:uLnTx/>
              <a:uFillTx/>
              <a:latin typeface="Arial Rounded MT Bold" pitchFamily="34"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88641"/>
            <a:ext cx="5256584" cy="720080"/>
          </a:xfrm>
        </p:spPr>
        <p:style>
          <a:lnRef idx="0">
            <a:schemeClr val="accent1"/>
          </a:lnRef>
          <a:fillRef idx="3">
            <a:schemeClr val="accent1"/>
          </a:fillRef>
          <a:effectRef idx="3">
            <a:schemeClr val="accent1"/>
          </a:effectRef>
          <a:fontRef idx="minor">
            <a:schemeClr val="lt1"/>
          </a:fontRef>
        </p:style>
        <p:txBody>
          <a:bodyPr>
            <a:normAutofit fontScale="90000"/>
          </a:bodyPr>
          <a:lstStyle/>
          <a:p>
            <a:pPr lvl="0">
              <a:defRPr/>
            </a:pPr>
            <a:r>
              <a:rPr lang="it-IT" sz="2400" dirty="0">
                <a:solidFill>
                  <a:schemeClr val="tx2"/>
                </a:solidFill>
                <a:latin typeface="Arial Rounded MT Bold" pitchFamily="34" charset="0"/>
              </a:rPr>
              <a:t>Cristianesimo e chiese</a:t>
            </a:r>
            <a:br>
              <a:rPr lang="it-IT" sz="2400" dirty="0">
                <a:solidFill>
                  <a:schemeClr val="tx2"/>
                </a:solidFill>
                <a:latin typeface="Arial Rounded MT Bold" pitchFamily="34" charset="0"/>
              </a:rPr>
            </a:br>
            <a:r>
              <a:rPr lang="it-IT" sz="2400" dirty="0">
                <a:solidFill>
                  <a:schemeClr val="tx2"/>
                </a:solidFill>
                <a:latin typeface="Arial Rounded MT Bold" pitchFamily="34" charset="0"/>
              </a:rPr>
              <a:t>nell’alto medioevo</a:t>
            </a:r>
          </a:p>
        </p:txBody>
      </p:sp>
      <p:sp>
        <p:nvSpPr>
          <p:cNvPr id="3" name="Sottotitolo 2"/>
          <p:cNvSpPr>
            <a:spLocks noGrp="1"/>
          </p:cNvSpPr>
          <p:nvPr>
            <p:ph type="subTitle" idx="1"/>
          </p:nvPr>
        </p:nvSpPr>
        <p:spPr>
          <a:xfrm>
            <a:off x="179512" y="1052736"/>
            <a:ext cx="8964488" cy="5805264"/>
          </a:xfrm>
        </p:spPr>
        <p:txBody>
          <a:bodyPr>
            <a:normAutofit fontScale="92500" lnSpcReduction="20000"/>
          </a:bodyPr>
          <a:lstStyle/>
          <a:p>
            <a:r>
              <a:rPr lang="it-IT" sz="3000" b="1" dirty="0">
                <a:effectLst>
                  <a:outerShdw blurRad="38100" dist="38100" dir="2700000" algn="tl">
                    <a:srgbClr val="000000"/>
                  </a:outerShdw>
                </a:effectLst>
                <a:latin typeface="Georgia" pitchFamily="18" charset="0"/>
              </a:rPr>
              <a:t>Il monachesimo in Occidente:</a:t>
            </a:r>
            <a:br>
              <a:rPr lang="it-IT" sz="3000" b="1" dirty="0">
                <a:effectLst>
                  <a:outerShdw blurRad="38100" dist="38100" dir="2700000" algn="tl">
                    <a:srgbClr val="000000"/>
                  </a:outerShdw>
                </a:effectLst>
                <a:latin typeface="Georgia" pitchFamily="18" charset="0"/>
              </a:rPr>
            </a:br>
            <a:r>
              <a:rPr lang="it-IT" sz="3000" b="1" dirty="0">
                <a:effectLst>
                  <a:outerShdw blurRad="38100" dist="38100" dir="2700000" algn="tl">
                    <a:srgbClr val="000000"/>
                  </a:outerShdw>
                </a:effectLst>
                <a:latin typeface="Georgia" pitchFamily="18" charset="0"/>
              </a:rPr>
              <a:t>la </a:t>
            </a:r>
            <a:r>
              <a:rPr lang="it-IT" sz="3000" b="1" i="1" dirty="0">
                <a:effectLst>
                  <a:outerShdw blurRad="38100" dist="38100" dir="2700000" algn="tl">
                    <a:srgbClr val="000000"/>
                  </a:outerShdw>
                </a:effectLst>
                <a:latin typeface="Georgia" pitchFamily="18" charset="0"/>
              </a:rPr>
              <a:t>Regola</a:t>
            </a:r>
            <a:r>
              <a:rPr lang="it-IT" sz="3000" b="1" dirty="0">
                <a:effectLst>
                  <a:outerShdw blurRad="38100" dist="38100" dir="2700000" algn="tl">
                    <a:srgbClr val="000000"/>
                  </a:outerShdw>
                </a:effectLst>
                <a:latin typeface="Georgia" pitchFamily="18" charset="0"/>
              </a:rPr>
              <a:t> di Benedetto da Norcia (</a:t>
            </a:r>
            <a:r>
              <a:rPr lang="it-IT" sz="3000" b="1" dirty="0" err="1">
                <a:effectLst>
                  <a:outerShdw blurRad="38100" dist="38100" dir="2700000" algn="tl">
                    <a:srgbClr val="000000"/>
                  </a:outerShdw>
                </a:effectLst>
                <a:latin typeface="Georgia" pitchFamily="18" charset="0"/>
              </a:rPr>
              <a:t>ca</a:t>
            </a:r>
            <a:r>
              <a:rPr lang="it-IT" sz="3000" b="1" dirty="0">
                <a:effectLst>
                  <a:outerShdw blurRad="38100" dist="38100" dir="2700000" algn="tl">
                    <a:srgbClr val="000000"/>
                  </a:outerShdw>
                </a:effectLst>
                <a:latin typeface="Georgia" pitchFamily="18" charset="0"/>
              </a:rPr>
              <a:t>. 540)</a:t>
            </a:r>
          </a:p>
          <a:p>
            <a:pPr algn="l"/>
            <a:r>
              <a:rPr lang="it-IT" dirty="0">
                <a:solidFill>
                  <a:schemeClr val="tx1"/>
                </a:solidFill>
                <a:latin typeface="Baskerville Old Face" pitchFamily="18" charset="0"/>
              </a:rPr>
              <a:t>L’ozio è nemico dell’anima, e perciò i fratelli in certe ore devono essere occupati nel </a:t>
            </a:r>
            <a:r>
              <a:rPr lang="it-IT" dirty="0">
                <a:solidFill>
                  <a:srgbClr val="FFFF00"/>
                </a:solidFill>
                <a:latin typeface="Baskerville Old Face" pitchFamily="18" charset="0"/>
              </a:rPr>
              <a:t>lavoro manuale</a:t>
            </a:r>
            <a:r>
              <a:rPr lang="it-IT" dirty="0">
                <a:solidFill>
                  <a:schemeClr val="tx1"/>
                </a:solidFill>
                <a:latin typeface="Baskerville Old Face" pitchFamily="18" charset="0"/>
              </a:rPr>
              <a:t>, in altre ore nella </a:t>
            </a:r>
            <a:r>
              <a:rPr lang="it-IT" dirty="0">
                <a:solidFill>
                  <a:srgbClr val="FFFF00"/>
                </a:solidFill>
                <a:latin typeface="Baskerville Old Face" pitchFamily="18" charset="0"/>
              </a:rPr>
              <a:t>lettura divina</a:t>
            </a:r>
            <a:r>
              <a:rPr lang="it-IT" dirty="0">
                <a:solidFill>
                  <a:schemeClr val="tx1"/>
                </a:solidFill>
                <a:latin typeface="Baskerville Old Face" pitchFamily="18" charset="0"/>
              </a:rPr>
              <a:t>. Di conseguenza riteniamo che entrambe le occupazioni siano ripartite nel tempo con il seguente ordinamento: da Pasqua fino alle calende di ottobre, uscendo al mattino facciano i lavori necessari dalla prima fin quasi all’ora quarta. Poi, dall’ora quarta fino all’ora in cui faranno la sesta, attendano alla lettura. Dopo la sesta, alzandosi da tavola si riposino nei loro letti in assoluto silenzio o, se qualcuno vorrà leggere per conto suo, legga in modo da non disturbare nessuno. [….] </a:t>
            </a:r>
          </a:p>
          <a:p>
            <a:pPr algn="l"/>
            <a:r>
              <a:rPr lang="it-IT" dirty="0">
                <a:solidFill>
                  <a:schemeClr val="tx1"/>
                </a:solidFill>
                <a:latin typeface="Baskerville Old Face" pitchFamily="18" charset="0"/>
              </a:rPr>
              <a:t>Tutto però sia fatto con </a:t>
            </a:r>
            <a:r>
              <a:rPr lang="it-IT" dirty="0">
                <a:solidFill>
                  <a:srgbClr val="FFFF00"/>
                </a:solidFill>
                <a:latin typeface="Baskerville Old Face" pitchFamily="18" charset="0"/>
              </a:rPr>
              <a:t>misura</a:t>
            </a:r>
            <a:r>
              <a:rPr lang="it-IT" dirty="0">
                <a:solidFill>
                  <a:schemeClr val="tx1"/>
                </a:solidFill>
                <a:latin typeface="Baskerville Old Face" pitchFamily="18" charset="0"/>
              </a:rPr>
              <a:t>, avendo riguardo per i deboli. </a:t>
            </a:r>
          </a:p>
        </p:txBody>
      </p:sp>
      <p:sp>
        <p:nvSpPr>
          <p:cNvPr id="5" name="CasellaDiTesto 4"/>
          <p:cNvSpPr txBox="1"/>
          <p:nvPr/>
        </p:nvSpPr>
        <p:spPr>
          <a:xfrm>
            <a:off x="7236296"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spTree>
    <p:extLst>
      <p:ext uri="{BB962C8B-B14F-4D97-AF65-F5344CB8AC3E}">
        <p14:creationId xmlns:p14="http://schemas.microsoft.com/office/powerpoint/2010/main" val="137181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0"/>
            <a:ext cx="7128792" cy="1080121"/>
          </a:xfrm>
        </p:spPr>
        <p:style>
          <a:lnRef idx="0">
            <a:schemeClr val="accent1"/>
          </a:lnRef>
          <a:fillRef idx="3">
            <a:schemeClr val="accent1"/>
          </a:fillRef>
          <a:effectRef idx="3">
            <a:schemeClr val="accent1"/>
          </a:effectRef>
          <a:fontRef idx="minor">
            <a:schemeClr val="lt1"/>
          </a:fontRef>
        </p:style>
        <p:txBody>
          <a:bodyPr>
            <a:normAutofit/>
          </a:bodyPr>
          <a:lstStyle/>
          <a:p>
            <a:r>
              <a:rPr lang="it-IT" sz="2800" dirty="0">
                <a:solidFill>
                  <a:schemeClr val="tx2"/>
                </a:solidFill>
                <a:latin typeface="Arial Rounded MT Bold" pitchFamily="34" charset="0"/>
              </a:rPr>
              <a:t>L’Europa dei romani e dei barbari</a:t>
            </a:r>
            <a:endParaRPr lang="it-IT" sz="2700" dirty="0">
              <a:solidFill>
                <a:schemeClr val="tx2"/>
              </a:solidFill>
              <a:latin typeface="Arial Rounded MT Bold" pitchFamily="34" charset="0"/>
              <a:ea typeface="+mn-ea"/>
              <a:cs typeface="+mn-cs"/>
            </a:endParaRPr>
          </a:p>
        </p:txBody>
      </p:sp>
      <p:sp>
        <p:nvSpPr>
          <p:cNvPr id="3" name="Sottotitolo 2"/>
          <p:cNvSpPr>
            <a:spLocks noGrp="1"/>
          </p:cNvSpPr>
          <p:nvPr>
            <p:ph type="subTitle" idx="1"/>
          </p:nvPr>
        </p:nvSpPr>
        <p:spPr>
          <a:xfrm>
            <a:off x="7452320" y="2060848"/>
            <a:ext cx="2016224" cy="4248472"/>
          </a:xfrm>
        </p:spPr>
        <p:txBody>
          <a:bodyPr>
            <a:normAutofit/>
          </a:bodyPr>
          <a:lstStyle/>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r>
              <a:rPr lang="it-IT" sz="2000" dirty="0">
                <a:solidFill>
                  <a:schemeClr val="tx2"/>
                </a:solidFill>
                <a:latin typeface="Arial Rounded MT Bold" pitchFamily="34" charset="0"/>
              </a:rPr>
              <a:t>L’Europa</a:t>
            </a:r>
          </a:p>
          <a:p>
            <a:r>
              <a:rPr lang="it-IT" sz="2000" dirty="0">
                <a:solidFill>
                  <a:schemeClr val="tx2"/>
                </a:solidFill>
                <a:latin typeface="Arial Rounded MT Bold" pitchFamily="34" charset="0"/>
              </a:rPr>
              <a:t>nel V sec. </a:t>
            </a:r>
          </a:p>
        </p:txBody>
      </p:sp>
      <p:sp>
        <p:nvSpPr>
          <p:cNvPr id="5" name="CasellaDiTesto 4"/>
          <p:cNvSpPr txBox="1"/>
          <p:nvPr/>
        </p:nvSpPr>
        <p:spPr>
          <a:xfrm>
            <a:off x="7308304" y="332656"/>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CARTE</a:t>
            </a:r>
          </a:p>
          <a:p>
            <a:r>
              <a:rPr lang="it-IT" dirty="0"/>
              <a:t> GEOGRAFICHE</a:t>
            </a:r>
          </a:p>
        </p:txBody>
      </p:sp>
      <p:pic>
        <p:nvPicPr>
          <p:cNvPr id="1027" name="Picture 3" descr="C:\Users\lucia\Desktop\primi secoli\Vsecolo.jpg"/>
          <p:cNvPicPr>
            <a:picLocks noChangeAspect="1" noChangeArrowheads="1"/>
          </p:cNvPicPr>
          <p:nvPr/>
        </p:nvPicPr>
        <p:blipFill>
          <a:blip r:embed="rId2" cstate="print"/>
          <a:srcRect/>
          <a:stretch>
            <a:fillRect/>
          </a:stretch>
        </p:blipFill>
        <p:spPr bwMode="auto">
          <a:xfrm>
            <a:off x="0" y="1196752"/>
            <a:ext cx="7812360" cy="566124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15760"/>
            <a:ext cx="6552728" cy="1080121"/>
          </a:xfrm>
        </p:spPr>
        <p:style>
          <a:lnRef idx="0">
            <a:schemeClr val="accent1"/>
          </a:lnRef>
          <a:fillRef idx="3">
            <a:schemeClr val="accent1"/>
          </a:fillRef>
          <a:effectRef idx="3">
            <a:schemeClr val="accent1"/>
          </a:effectRef>
          <a:fontRef idx="minor">
            <a:schemeClr val="lt1"/>
          </a:fontRef>
        </p:style>
        <p:txBody>
          <a:bodyPr>
            <a:normAutofit/>
          </a:bodyPr>
          <a:lstStyle/>
          <a:p>
            <a:r>
              <a:rPr lang="it-IT" sz="2800" dirty="0">
                <a:solidFill>
                  <a:schemeClr val="tx2"/>
                </a:solidFill>
                <a:latin typeface="Arial Rounded MT Bold" pitchFamily="34" charset="0"/>
              </a:rPr>
              <a:t>L’Europa dei romani e dei barbari</a:t>
            </a:r>
            <a:endParaRPr lang="it-IT" sz="2700" dirty="0">
              <a:solidFill>
                <a:schemeClr val="tx2"/>
              </a:solidFill>
              <a:latin typeface="Arial Rounded MT Bold" pitchFamily="34" charset="0"/>
              <a:ea typeface="+mn-ea"/>
              <a:cs typeface="+mn-cs"/>
            </a:endParaRPr>
          </a:p>
        </p:txBody>
      </p:sp>
      <p:sp>
        <p:nvSpPr>
          <p:cNvPr id="6" name="Rectangle 2"/>
          <p:cNvSpPr>
            <a:spLocks noGrp="1" noChangeArrowheads="1"/>
          </p:cNvSpPr>
          <p:nvPr>
            <p:ph type="subTitle" idx="1"/>
          </p:nvPr>
        </p:nvSpPr>
        <p:spPr>
          <a:xfrm>
            <a:off x="179512" y="1484784"/>
            <a:ext cx="8784976" cy="4823941"/>
          </a:xfrm>
        </p:spPr>
        <p:txBody>
          <a:bodyPr>
            <a:normAutofit/>
          </a:bodyPr>
          <a:lstStyle/>
          <a:p>
            <a:r>
              <a:rPr lang="it-IT" sz="3600" b="1" dirty="0">
                <a:effectLst>
                  <a:outerShdw blurRad="38100" dist="38100" dir="2700000" algn="tl">
                    <a:srgbClr val="000000"/>
                  </a:outerShdw>
                </a:effectLst>
                <a:latin typeface="Georgia" pitchFamily="18" charset="0"/>
              </a:rPr>
              <a:t>L’universo barbarico (secoli IV-VI)</a:t>
            </a:r>
          </a:p>
          <a:p>
            <a:pPr algn="l"/>
            <a:endParaRPr lang="it-IT" sz="2700" dirty="0">
              <a:solidFill>
                <a:schemeClr val="tx2"/>
              </a:solidFill>
              <a:latin typeface="Arial Rounded MT Bold" pitchFamily="34" charset="0"/>
            </a:endParaRPr>
          </a:p>
          <a:p>
            <a:pPr algn="l"/>
            <a:r>
              <a:rPr lang="it-IT" sz="2800" dirty="0">
                <a:solidFill>
                  <a:schemeClr val="tx2"/>
                </a:solidFill>
                <a:latin typeface="Arial Rounded MT Bold" pitchFamily="34" charset="0"/>
              </a:rPr>
              <a:t>Concetti e interpretazioni:</a:t>
            </a:r>
          </a:p>
          <a:p>
            <a:pPr algn="l"/>
            <a:endParaRPr lang="it-IT" sz="2800" dirty="0">
              <a:solidFill>
                <a:schemeClr val="tx2"/>
              </a:solidFill>
              <a:latin typeface="Arial Rounded MT Bold" pitchFamily="34" charset="0"/>
            </a:endParaRPr>
          </a:p>
          <a:p>
            <a:pPr algn="l"/>
            <a:r>
              <a:rPr lang="it-IT" sz="2800" dirty="0">
                <a:solidFill>
                  <a:schemeClr val="tx2"/>
                </a:solidFill>
                <a:latin typeface="Arial Rounded MT Bold" pitchFamily="34" charset="0"/>
              </a:rPr>
              <a:t>«invasioni barbariche» </a:t>
            </a:r>
            <a:r>
              <a:rPr lang="it-IT" sz="2800" i="1" dirty="0">
                <a:solidFill>
                  <a:srgbClr val="FF0000"/>
                </a:solidFill>
                <a:latin typeface="Arial Rounded MT Bold" pitchFamily="34" charset="0"/>
              </a:rPr>
              <a:t>vs</a:t>
            </a:r>
            <a:r>
              <a:rPr lang="it-IT" sz="2800" dirty="0">
                <a:solidFill>
                  <a:schemeClr val="tx2"/>
                </a:solidFill>
                <a:latin typeface="Arial Rounded MT Bold" pitchFamily="34" charset="0"/>
              </a:rPr>
              <a:t>  «migrazione di popoli»</a:t>
            </a:r>
          </a:p>
          <a:p>
            <a:pPr algn="l"/>
            <a:r>
              <a:rPr lang="it-IT" sz="2800" dirty="0">
                <a:solidFill>
                  <a:schemeClr val="tx2"/>
                </a:solidFill>
                <a:latin typeface="Arial Rounded MT Bold" pitchFamily="34" charset="0"/>
              </a:rPr>
              <a:t>‘anima’ dei popoli) </a:t>
            </a:r>
            <a:r>
              <a:rPr lang="it-IT" sz="2800" i="1" dirty="0">
                <a:solidFill>
                  <a:srgbClr val="FF0000"/>
                </a:solidFill>
                <a:latin typeface="Arial Rounded MT Bold" pitchFamily="34" charset="0"/>
              </a:rPr>
              <a:t>vs</a:t>
            </a:r>
            <a:r>
              <a:rPr lang="it-IT" sz="2800" dirty="0">
                <a:solidFill>
                  <a:schemeClr val="tx2"/>
                </a:solidFill>
                <a:latin typeface="Arial Rounded MT Bold" pitchFamily="34" charset="0"/>
              </a:rPr>
              <a:t> identità etniche ‘aperte’ </a:t>
            </a:r>
          </a:p>
          <a:p>
            <a:pPr algn="l"/>
            <a:endParaRPr lang="it-IT" sz="2800" dirty="0">
              <a:solidFill>
                <a:schemeClr val="tx2"/>
              </a:solidFill>
              <a:latin typeface="Arial Rounded MT Bold" pitchFamily="34" charset="0"/>
            </a:endParaRPr>
          </a:p>
          <a:p>
            <a:r>
              <a:rPr lang="it-IT" sz="2800" dirty="0">
                <a:solidFill>
                  <a:schemeClr val="tx2"/>
                </a:solidFill>
                <a:latin typeface="Arial Rounded MT Bold" pitchFamily="34" charset="0"/>
              </a:rPr>
              <a:t>«teoria </a:t>
            </a:r>
            <a:r>
              <a:rPr lang="it-IT" sz="2800" dirty="0" err="1">
                <a:solidFill>
                  <a:schemeClr val="tx2"/>
                </a:solidFill>
                <a:latin typeface="Arial Rounded MT Bold" pitchFamily="34" charset="0"/>
              </a:rPr>
              <a:t>etnogenetica</a:t>
            </a:r>
            <a:r>
              <a:rPr lang="it-IT" sz="2800" dirty="0">
                <a:solidFill>
                  <a:schemeClr val="tx2"/>
                </a:solidFill>
                <a:latin typeface="Arial Rounded MT Bold" pitchFamily="34" charset="0"/>
              </a:rPr>
              <a:t>»</a:t>
            </a:r>
          </a:p>
          <a:p>
            <a:r>
              <a:rPr lang="it-IT" sz="2800" dirty="0">
                <a:solidFill>
                  <a:schemeClr val="tx2"/>
                </a:solidFill>
                <a:latin typeface="Arial Rounded MT Bold" pitchFamily="34" charset="0"/>
              </a:rPr>
              <a:t>    identità etnica                  cultura</a:t>
            </a:r>
          </a:p>
          <a:p>
            <a:endParaRPr lang="it-IT" sz="2800" b="1" dirty="0">
              <a:effectLst>
                <a:outerShdw blurRad="38100" dist="38100" dir="2700000" algn="tl">
                  <a:srgbClr val="000000"/>
                </a:outerShdw>
              </a:effectLst>
              <a:latin typeface="Georgia" pitchFamily="18" charset="0"/>
            </a:endParaRPr>
          </a:p>
          <a:p>
            <a:endParaRPr lang="it-IT" sz="2800" b="1" dirty="0">
              <a:effectLst>
                <a:outerShdw blurRad="38100" dist="38100" dir="2700000" algn="tl">
                  <a:srgbClr val="000000"/>
                </a:outerShdw>
              </a:effectLst>
              <a:latin typeface="Georgia" pitchFamily="18" charset="0"/>
            </a:endParaRPr>
          </a:p>
          <a:p>
            <a:endParaRPr lang="it-IT" sz="2800" b="1" dirty="0">
              <a:effectLst>
                <a:outerShdw blurRad="38100" dist="38100" dir="2700000" algn="tl">
                  <a:srgbClr val="000000"/>
                </a:outerShdw>
              </a:effectLst>
              <a:latin typeface="Georgia" pitchFamily="18" charset="0"/>
            </a:endParaRPr>
          </a:p>
          <a:p>
            <a:endParaRPr lang="it-IT" b="1" dirty="0">
              <a:latin typeface="Georgia" pitchFamily="18" charset="0"/>
            </a:endParaRPr>
          </a:p>
          <a:p>
            <a:endParaRPr lang="it-IT" sz="2400" b="1" dirty="0">
              <a:latin typeface="Georgia" pitchFamily="18" charset="0"/>
            </a:endParaRPr>
          </a:p>
        </p:txBody>
      </p:sp>
      <p:sp>
        <p:nvSpPr>
          <p:cNvPr id="5" name="CasellaDiTesto 4"/>
          <p:cNvSpPr txBox="1"/>
          <p:nvPr/>
        </p:nvSpPr>
        <p:spPr>
          <a:xfrm>
            <a:off x="7308304" y="332656"/>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TEMI E QUESTIONI</a:t>
            </a:r>
          </a:p>
        </p:txBody>
      </p:sp>
      <p:sp>
        <p:nvSpPr>
          <p:cNvPr id="3" name="Freccia bidirezionale orizzontale 2"/>
          <p:cNvSpPr/>
          <p:nvPr/>
        </p:nvSpPr>
        <p:spPr>
          <a:xfrm>
            <a:off x="4788024" y="5776849"/>
            <a:ext cx="1296500"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88641"/>
            <a:ext cx="6336704" cy="720080"/>
          </a:xfrm>
        </p:spPr>
        <p:style>
          <a:lnRef idx="0">
            <a:schemeClr val="accent1"/>
          </a:lnRef>
          <a:fillRef idx="3">
            <a:schemeClr val="accent1"/>
          </a:fillRef>
          <a:effectRef idx="3">
            <a:schemeClr val="accent1"/>
          </a:effectRef>
          <a:fontRef idx="minor">
            <a:schemeClr val="lt1"/>
          </a:fontRef>
        </p:style>
        <p:txBody>
          <a:bodyPr>
            <a:normAutofit/>
          </a:bodyPr>
          <a:lstStyle/>
          <a:p>
            <a:r>
              <a:rPr lang="it-IT" sz="2800" dirty="0">
                <a:solidFill>
                  <a:schemeClr val="tx2"/>
                </a:solidFill>
                <a:latin typeface="Arial Rounded MT Bold" pitchFamily="34" charset="0"/>
              </a:rPr>
              <a:t>L’Europa dei romani e dei barbari</a:t>
            </a:r>
            <a:endParaRPr lang="it-IT" sz="2700" dirty="0">
              <a:solidFill>
                <a:schemeClr val="tx2"/>
              </a:solidFill>
              <a:latin typeface="Arial Rounded MT Bold" pitchFamily="34" charset="0"/>
              <a:ea typeface="+mn-ea"/>
              <a:cs typeface="+mn-cs"/>
            </a:endParaRPr>
          </a:p>
        </p:txBody>
      </p:sp>
      <p:sp>
        <p:nvSpPr>
          <p:cNvPr id="3" name="Sottotitolo 2"/>
          <p:cNvSpPr>
            <a:spLocks noGrp="1"/>
          </p:cNvSpPr>
          <p:nvPr>
            <p:ph type="subTitle" idx="1"/>
          </p:nvPr>
        </p:nvSpPr>
        <p:spPr>
          <a:xfrm>
            <a:off x="179512" y="1052736"/>
            <a:ext cx="8964488" cy="5805264"/>
          </a:xfrm>
        </p:spPr>
        <p:txBody>
          <a:bodyPr>
            <a:normAutofit lnSpcReduction="10000"/>
          </a:bodyPr>
          <a:lstStyle/>
          <a:p>
            <a:r>
              <a:rPr lang="it-IT" sz="2800" b="1" dirty="0">
                <a:effectLst>
                  <a:outerShdw blurRad="38100" dist="38100" dir="2700000" algn="tl">
                    <a:srgbClr val="000000"/>
                  </a:outerShdw>
                </a:effectLst>
                <a:latin typeface="Georgia" pitchFamily="18" charset="0"/>
              </a:rPr>
              <a:t>L’esercito romano nella battaglia </a:t>
            </a:r>
          </a:p>
          <a:p>
            <a:r>
              <a:rPr lang="it-IT" sz="2800" b="1" dirty="0">
                <a:effectLst>
                  <a:outerShdw blurRad="38100" dist="38100" dir="2700000" algn="tl">
                    <a:srgbClr val="000000"/>
                  </a:outerShdw>
                </a:effectLst>
                <a:latin typeface="Georgia" pitchFamily="18" charset="0"/>
              </a:rPr>
              <a:t>dei Campi </a:t>
            </a:r>
            <a:r>
              <a:rPr lang="it-IT" sz="2800" b="1" dirty="0" err="1">
                <a:effectLst>
                  <a:outerShdw blurRad="38100" dist="38100" dir="2700000" algn="tl">
                    <a:srgbClr val="000000"/>
                  </a:outerShdw>
                </a:effectLst>
                <a:latin typeface="Georgia" pitchFamily="18" charset="0"/>
              </a:rPr>
              <a:t>Catalaunici</a:t>
            </a:r>
            <a:r>
              <a:rPr lang="it-IT" sz="2800" b="1" dirty="0">
                <a:effectLst>
                  <a:outerShdw blurRad="38100" dist="38100" dir="2700000" algn="tl">
                    <a:srgbClr val="000000"/>
                  </a:outerShdw>
                </a:effectLst>
                <a:latin typeface="Georgia" pitchFamily="18" charset="0"/>
              </a:rPr>
              <a:t> (451)</a:t>
            </a:r>
          </a:p>
          <a:p>
            <a:pPr algn="l"/>
            <a:r>
              <a:rPr lang="it-IT" dirty="0">
                <a:solidFill>
                  <a:schemeClr val="tx1"/>
                </a:solidFill>
                <a:latin typeface="Baskerville Old Face" pitchFamily="18" charset="0"/>
                <a:cs typeface="David" pitchFamily="34" charset="-79"/>
              </a:rPr>
              <a:t>Da parte romana, la preveggente attività del patrizio Ezio, su cui poggiava l’impero d’Occidente, fu tale da permettergli di marciare contro quella feroce e numerosa turba di nemici </a:t>
            </a:r>
            <a:r>
              <a:rPr lang="it-IT" i="1" dirty="0">
                <a:solidFill>
                  <a:schemeClr val="tx1"/>
                </a:solidFill>
                <a:latin typeface="Baskerville Old Face" pitchFamily="18" charset="0"/>
                <a:cs typeface="David" pitchFamily="34" charset="-79"/>
              </a:rPr>
              <a:t>[gli Unni] </a:t>
            </a:r>
            <a:r>
              <a:rPr lang="it-IT" dirty="0">
                <a:solidFill>
                  <a:schemeClr val="tx1"/>
                </a:solidFill>
                <a:latin typeface="Baskerville Old Face" pitchFamily="18" charset="0"/>
                <a:cs typeface="David" pitchFamily="34" charset="-79"/>
              </a:rPr>
              <a:t>con forze non inferiori, riunite da ogni parte. Infatti i Romani potevano contare su contingenti di Franchi, di Sarmati, di Armoricani, di </a:t>
            </a:r>
            <a:r>
              <a:rPr lang="it-IT" dirty="0" err="1">
                <a:solidFill>
                  <a:schemeClr val="tx1"/>
                </a:solidFill>
                <a:latin typeface="Baskerville Old Face" pitchFamily="18" charset="0"/>
                <a:cs typeface="David" pitchFamily="34" charset="-79"/>
              </a:rPr>
              <a:t>Liziani</a:t>
            </a:r>
            <a:r>
              <a:rPr lang="it-IT" dirty="0">
                <a:solidFill>
                  <a:schemeClr val="tx1"/>
                </a:solidFill>
                <a:latin typeface="Baskerville Old Face" pitchFamily="18" charset="0"/>
                <a:cs typeface="David" pitchFamily="34" charset="-79"/>
              </a:rPr>
              <a:t>, di Burgundi, di Sassoni, di Ripuari, di </a:t>
            </a:r>
            <a:r>
              <a:rPr lang="it-IT" dirty="0" err="1">
                <a:solidFill>
                  <a:schemeClr val="tx1"/>
                </a:solidFill>
                <a:latin typeface="Baskerville Old Face" pitchFamily="18" charset="0"/>
                <a:cs typeface="David" pitchFamily="34" charset="-79"/>
              </a:rPr>
              <a:t>Ibrioni</a:t>
            </a:r>
            <a:r>
              <a:rPr lang="it-IT" dirty="0">
                <a:solidFill>
                  <a:schemeClr val="tx1"/>
                </a:solidFill>
                <a:latin typeface="Baskerville Old Face" pitchFamily="18" charset="0"/>
                <a:cs typeface="David" pitchFamily="34" charset="-79"/>
              </a:rPr>
              <a:t> […] e su truppe di altre stirpi celtiche e germaniche. 			</a:t>
            </a:r>
          </a:p>
          <a:p>
            <a:pPr algn="l"/>
            <a:r>
              <a:rPr lang="it-IT" sz="2800" dirty="0">
                <a:solidFill>
                  <a:schemeClr val="tx1"/>
                </a:solidFill>
                <a:latin typeface="Baskerville Old Face" pitchFamily="18" charset="0"/>
                <a:cs typeface="David" pitchFamily="34" charset="-79"/>
              </a:rPr>
              <a:t>(Giordane, </a:t>
            </a:r>
            <a:r>
              <a:rPr lang="it-IT" sz="2800" i="1" dirty="0">
                <a:solidFill>
                  <a:schemeClr val="tx1"/>
                </a:solidFill>
                <a:latin typeface="Baskerville Old Face" pitchFamily="18" charset="0"/>
                <a:cs typeface="David" pitchFamily="34" charset="-79"/>
              </a:rPr>
              <a:t>Storia dei Goti </a:t>
            </a:r>
            <a:r>
              <a:rPr lang="it-IT" sz="2800" dirty="0">
                <a:solidFill>
                  <a:schemeClr val="tx1"/>
                </a:solidFill>
                <a:latin typeface="Baskerville Old Face" pitchFamily="18" charset="0"/>
                <a:cs typeface="David" pitchFamily="34" charset="-79"/>
              </a:rPr>
              <a:t>– metà VI secolo) </a:t>
            </a:r>
            <a:endParaRPr lang="it-IT" sz="2800" dirty="0">
              <a:solidFill>
                <a:schemeClr val="tx2"/>
              </a:solidFill>
              <a:latin typeface="Arial Rounded MT Bold" pitchFamily="34" charset="0"/>
            </a:endParaRPr>
          </a:p>
        </p:txBody>
      </p:sp>
      <p:sp>
        <p:nvSpPr>
          <p:cNvPr id="5" name="CasellaDiTesto 4"/>
          <p:cNvSpPr txBox="1"/>
          <p:nvPr/>
        </p:nvSpPr>
        <p:spPr>
          <a:xfrm>
            <a:off x="7236296"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FONTI STORICHE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1660" y="151765"/>
            <a:ext cx="5904656" cy="720080"/>
          </a:xfrm>
        </p:spPr>
        <p:style>
          <a:lnRef idx="0">
            <a:schemeClr val="accent1"/>
          </a:lnRef>
          <a:fillRef idx="3">
            <a:schemeClr val="accent1"/>
          </a:fillRef>
          <a:effectRef idx="3">
            <a:schemeClr val="accent1"/>
          </a:effectRef>
          <a:fontRef idx="minor">
            <a:schemeClr val="lt1"/>
          </a:fontRef>
        </p:style>
        <p:txBody>
          <a:bodyPr>
            <a:normAutofit/>
          </a:bodyPr>
          <a:lstStyle/>
          <a:p>
            <a:r>
              <a:rPr lang="it-IT" sz="2800" dirty="0">
                <a:solidFill>
                  <a:schemeClr val="tx2"/>
                </a:solidFill>
                <a:latin typeface="Arial Rounded MT Bold" pitchFamily="34" charset="0"/>
              </a:rPr>
              <a:t>L’Europa dei romani e dei barbari</a:t>
            </a:r>
            <a:endParaRPr lang="it-IT" sz="2700" dirty="0">
              <a:solidFill>
                <a:schemeClr val="tx2"/>
              </a:solidFill>
              <a:latin typeface="Arial Rounded MT Bold" pitchFamily="34" charset="0"/>
              <a:ea typeface="+mn-ea"/>
              <a:cs typeface="+mn-cs"/>
            </a:endParaRPr>
          </a:p>
        </p:txBody>
      </p:sp>
      <p:sp>
        <p:nvSpPr>
          <p:cNvPr id="3" name="Sottotitolo 2"/>
          <p:cNvSpPr>
            <a:spLocks noGrp="1"/>
          </p:cNvSpPr>
          <p:nvPr>
            <p:ph type="subTitle" idx="1"/>
          </p:nvPr>
        </p:nvSpPr>
        <p:spPr>
          <a:xfrm>
            <a:off x="5580112" y="1052736"/>
            <a:ext cx="3563888" cy="5805264"/>
          </a:xfrm>
        </p:spPr>
        <p:txBody>
          <a:bodyPr>
            <a:normAutofit lnSpcReduction="10000"/>
          </a:bodyPr>
          <a:lstStyle/>
          <a:p>
            <a:endParaRPr lang="it-IT" sz="2400" i="1" dirty="0">
              <a:solidFill>
                <a:schemeClr val="tx2"/>
              </a:solidFill>
              <a:latin typeface="Arial Rounded MT Bold" pitchFamily="34" charset="0"/>
            </a:endParaRPr>
          </a:p>
          <a:p>
            <a:endParaRPr lang="it-IT" sz="2400" i="1" dirty="0">
              <a:solidFill>
                <a:schemeClr val="tx2"/>
              </a:solidFill>
              <a:latin typeface="Arial Rounded MT Bold" pitchFamily="34" charset="0"/>
            </a:endParaRPr>
          </a:p>
          <a:p>
            <a:endParaRPr lang="it-IT" sz="2400" i="1" dirty="0">
              <a:solidFill>
                <a:schemeClr val="tx2"/>
              </a:solidFill>
              <a:latin typeface="Arial Rounded MT Bold" pitchFamily="34" charset="0"/>
            </a:endParaRPr>
          </a:p>
          <a:p>
            <a:endParaRPr lang="it-IT" sz="2400" i="1" dirty="0">
              <a:solidFill>
                <a:schemeClr val="tx2"/>
              </a:solidFill>
              <a:latin typeface="Arial Rounded MT Bold" pitchFamily="34" charset="0"/>
            </a:endParaRPr>
          </a:p>
          <a:p>
            <a:endParaRPr lang="it-IT" sz="2400" i="1" dirty="0">
              <a:solidFill>
                <a:schemeClr val="tx2"/>
              </a:solidFill>
              <a:latin typeface="Arial Rounded MT Bold" pitchFamily="34" charset="0"/>
            </a:endParaRPr>
          </a:p>
          <a:p>
            <a:endParaRPr lang="it-IT" sz="2400" i="1" dirty="0">
              <a:solidFill>
                <a:schemeClr val="tx2"/>
              </a:solidFill>
              <a:latin typeface="Arial Rounded MT Bold" pitchFamily="34" charset="0"/>
            </a:endParaRPr>
          </a:p>
          <a:p>
            <a:endParaRPr lang="it-IT" sz="2400" i="1" dirty="0">
              <a:solidFill>
                <a:schemeClr val="tx2"/>
              </a:solidFill>
              <a:latin typeface="Arial Rounded MT Bold" pitchFamily="34" charset="0"/>
            </a:endParaRPr>
          </a:p>
          <a:p>
            <a:endParaRPr lang="it-IT" sz="2400" i="1" dirty="0">
              <a:solidFill>
                <a:schemeClr val="tx2"/>
              </a:solidFill>
              <a:latin typeface="Arial Rounded MT Bold" pitchFamily="34" charset="0"/>
            </a:endParaRPr>
          </a:p>
          <a:p>
            <a:endParaRPr lang="it-IT" sz="2400" i="1" dirty="0">
              <a:solidFill>
                <a:schemeClr val="tx2"/>
              </a:solidFill>
              <a:latin typeface="Arial Rounded MT Bold" pitchFamily="34" charset="0"/>
            </a:endParaRPr>
          </a:p>
          <a:p>
            <a:endParaRPr lang="it-IT" sz="2400" i="1" dirty="0">
              <a:solidFill>
                <a:schemeClr val="tx2"/>
              </a:solidFill>
              <a:latin typeface="Arial Rounded MT Bold" pitchFamily="34" charset="0"/>
            </a:endParaRPr>
          </a:p>
          <a:p>
            <a:r>
              <a:rPr lang="it-IT" sz="2400" i="1" dirty="0">
                <a:solidFill>
                  <a:schemeClr val="tx2"/>
                </a:solidFill>
                <a:latin typeface="Arial Rounded MT Bold" pitchFamily="34" charset="0"/>
              </a:rPr>
              <a:t>Dittico di </a:t>
            </a:r>
            <a:r>
              <a:rPr lang="it-IT" sz="2400" i="1" dirty="0" err="1">
                <a:solidFill>
                  <a:schemeClr val="tx2"/>
                </a:solidFill>
                <a:latin typeface="Arial Rounded MT Bold" pitchFamily="34" charset="0"/>
              </a:rPr>
              <a:t>Stilicone</a:t>
            </a:r>
            <a:r>
              <a:rPr lang="it-IT" sz="2400" dirty="0">
                <a:solidFill>
                  <a:schemeClr val="tx2"/>
                </a:solidFill>
                <a:latin typeface="Arial Rounded MT Bold" pitchFamily="34" charset="0"/>
              </a:rPr>
              <a:t>, </a:t>
            </a:r>
            <a:r>
              <a:rPr lang="it-IT" sz="2200" dirty="0">
                <a:solidFill>
                  <a:schemeClr val="tx2"/>
                </a:solidFill>
                <a:latin typeface="Arial Rounded MT Bold" pitchFamily="34" charset="0"/>
              </a:rPr>
              <a:t>Monza, Tesoro della Cattedrale, </a:t>
            </a:r>
          </a:p>
          <a:p>
            <a:r>
              <a:rPr lang="it-IT" sz="2200" dirty="0">
                <a:solidFill>
                  <a:schemeClr val="tx2"/>
                </a:solidFill>
                <a:latin typeface="Arial Rounded MT Bold" pitchFamily="34" charset="0"/>
              </a:rPr>
              <a:t>circa 400 d.C.</a:t>
            </a:r>
          </a:p>
        </p:txBody>
      </p:sp>
      <p:sp>
        <p:nvSpPr>
          <p:cNvPr id="5" name="CasellaDiTesto 4"/>
          <p:cNvSpPr txBox="1"/>
          <p:nvPr/>
        </p:nvSpPr>
        <p:spPr>
          <a:xfrm>
            <a:off x="7236296"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FONTI STORICHE</a:t>
            </a:r>
          </a:p>
        </p:txBody>
      </p:sp>
      <p:pic>
        <p:nvPicPr>
          <p:cNvPr id="22530" name="Picture 2" descr="http://upload.wikimedia.org/wikipedia/it/thumb/8/8a/Dittico_di_stilicone%2C_monza_tesoro_della_cattedrale.jpg/640px-Dittico_di_stilicone%2C_monza_tesoro_della_cattedrale.jpg"/>
          <p:cNvPicPr>
            <a:picLocks noChangeAspect="1" noChangeArrowheads="1"/>
          </p:cNvPicPr>
          <p:nvPr/>
        </p:nvPicPr>
        <p:blipFill>
          <a:blip r:embed="rId2" cstate="print"/>
          <a:srcRect/>
          <a:stretch>
            <a:fillRect/>
          </a:stretch>
        </p:blipFill>
        <p:spPr bwMode="auto">
          <a:xfrm>
            <a:off x="251520" y="1158791"/>
            <a:ext cx="5256584" cy="541006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15760"/>
            <a:ext cx="6840760" cy="1080121"/>
          </a:xfrm>
        </p:spPr>
        <p:style>
          <a:lnRef idx="0">
            <a:schemeClr val="accent1"/>
          </a:lnRef>
          <a:fillRef idx="3">
            <a:schemeClr val="accent1"/>
          </a:fillRef>
          <a:effectRef idx="3">
            <a:schemeClr val="accent1"/>
          </a:effectRef>
          <a:fontRef idx="minor">
            <a:schemeClr val="lt1"/>
          </a:fontRef>
        </p:style>
        <p:txBody>
          <a:bodyPr>
            <a:normAutofit/>
          </a:bodyPr>
          <a:lstStyle/>
          <a:p>
            <a:r>
              <a:rPr lang="it-IT" sz="2800" dirty="0">
                <a:solidFill>
                  <a:schemeClr val="tx2"/>
                </a:solidFill>
                <a:latin typeface="Arial Rounded MT Bold" pitchFamily="34" charset="0"/>
              </a:rPr>
              <a:t>L’Europa dei romani e dei barbari</a:t>
            </a:r>
            <a:endParaRPr lang="it-IT" sz="2700" dirty="0">
              <a:solidFill>
                <a:schemeClr val="tx2"/>
              </a:solidFill>
              <a:latin typeface="Arial Rounded MT Bold" pitchFamily="34" charset="0"/>
              <a:ea typeface="+mn-ea"/>
              <a:cs typeface="+mn-cs"/>
            </a:endParaRPr>
          </a:p>
        </p:txBody>
      </p:sp>
      <p:sp>
        <p:nvSpPr>
          <p:cNvPr id="3" name="Sottotitolo 2"/>
          <p:cNvSpPr>
            <a:spLocks noGrp="1"/>
          </p:cNvSpPr>
          <p:nvPr>
            <p:ph type="subTitle" idx="1"/>
          </p:nvPr>
        </p:nvSpPr>
        <p:spPr>
          <a:xfrm>
            <a:off x="323528" y="1412776"/>
            <a:ext cx="8352928" cy="4896544"/>
          </a:xfrm>
        </p:spPr>
        <p:txBody>
          <a:bodyPr>
            <a:normAutofit fontScale="77500" lnSpcReduction="20000"/>
          </a:bodyPr>
          <a:lstStyle/>
          <a:p>
            <a:r>
              <a:rPr lang="it-IT" sz="4600" b="1" dirty="0">
                <a:effectLst>
                  <a:outerShdw blurRad="38100" dist="38100" dir="2700000" algn="tl">
                    <a:srgbClr val="000000"/>
                  </a:outerShdw>
                </a:effectLst>
                <a:latin typeface="Georgia" pitchFamily="18" charset="0"/>
              </a:rPr>
              <a:t>L’integrazione romano-barbarica </a:t>
            </a:r>
            <a:br>
              <a:rPr lang="it-IT" sz="4600" b="1" dirty="0">
                <a:effectLst>
                  <a:outerShdw blurRad="38100" dist="38100" dir="2700000" algn="tl">
                    <a:srgbClr val="000000"/>
                  </a:outerShdw>
                </a:effectLst>
                <a:latin typeface="Georgia" pitchFamily="18" charset="0"/>
              </a:rPr>
            </a:br>
            <a:r>
              <a:rPr lang="it-IT" sz="4600" b="1" dirty="0">
                <a:effectLst>
                  <a:outerShdw blurRad="38100" dist="38100" dir="2700000" algn="tl">
                    <a:srgbClr val="000000"/>
                  </a:outerShdw>
                </a:effectLst>
                <a:latin typeface="Georgia" pitchFamily="18" charset="0"/>
              </a:rPr>
              <a:t>(secoli V-VII)</a:t>
            </a:r>
          </a:p>
          <a:p>
            <a:endParaRPr lang="it-IT" b="1" dirty="0">
              <a:solidFill>
                <a:schemeClr val="tx2"/>
              </a:solidFill>
              <a:latin typeface="Georgia" pitchFamily="18" charset="0"/>
            </a:endParaRPr>
          </a:p>
          <a:p>
            <a:r>
              <a:rPr lang="it-IT" sz="3600" dirty="0">
                <a:solidFill>
                  <a:schemeClr val="tx2"/>
                </a:solidFill>
                <a:latin typeface="Arial Rounded MT Bold" pitchFamily="34" charset="0"/>
              </a:rPr>
              <a:t>Esercito romano = laboratorio di integrazione</a:t>
            </a:r>
          </a:p>
          <a:p>
            <a:r>
              <a:rPr lang="it-IT" sz="3600" dirty="0">
                <a:solidFill>
                  <a:schemeClr val="tx2"/>
                </a:solidFill>
                <a:latin typeface="Arial Rounded MT Bold" pitchFamily="34" charset="0"/>
              </a:rPr>
              <a:t>Processi di «acculturazione» (scambi dinamici)</a:t>
            </a:r>
          </a:p>
          <a:p>
            <a:r>
              <a:rPr lang="it-IT" sz="3600" dirty="0">
                <a:solidFill>
                  <a:schemeClr val="tx2"/>
                </a:solidFill>
                <a:latin typeface="Arial Rounded MT Bold" pitchFamily="34" charset="0"/>
              </a:rPr>
              <a:t>Nuova idea di ‘cittadinanza’:</a:t>
            </a:r>
          </a:p>
          <a:p>
            <a:r>
              <a:rPr lang="it-IT" sz="3600" dirty="0">
                <a:solidFill>
                  <a:schemeClr val="tx2"/>
                </a:solidFill>
                <a:latin typeface="Arial Rounded MT Bold" pitchFamily="34" charset="0"/>
              </a:rPr>
              <a:t>godimento di diritti         esercizio delle armi</a:t>
            </a:r>
          </a:p>
          <a:p>
            <a:r>
              <a:rPr lang="it-IT" sz="3600" dirty="0">
                <a:solidFill>
                  <a:schemeClr val="tx2"/>
                </a:solidFill>
                <a:latin typeface="Arial Rounded MT Bold" pitchFamily="34" charset="0"/>
              </a:rPr>
              <a:t>Fattori </a:t>
            </a:r>
            <a:r>
              <a:rPr lang="it-IT" sz="3600" dirty="0" err="1">
                <a:solidFill>
                  <a:schemeClr val="tx2"/>
                </a:solidFill>
                <a:latin typeface="Arial Rounded MT Bold" pitchFamily="34" charset="0"/>
              </a:rPr>
              <a:t>identitari</a:t>
            </a:r>
            <a:r>
              <a:rPr lang="it-IT" sz="3600" dirty="0">
                <a:solidFill>
                  <a:schemeClr val="tx2"/>
                </a:solidFill>
                <a:latin typeface="Arial Rounded MT Bold" pitchFamily="34" charset="0"/>
              </a:rPr>
              <a:t>:</a:t>
            </a:r>
          </a:p>
          <a:p>
            <a:pPr>
              <a:buFont typeface="Wingdings" pitchFamily="2" charset="2"/>
              <a:buChar char="v"/>
            </a:pPr>
            <a:r>
              <a:rPr lang="it-IT" sz="3600" dirty="0">
                <a:solidFill>
                  <a:schemeClr val="tx2"/>
                </a:solidFill>
                <a:latin typeface="Arial Rounded MT Bold" pitchFamily="34" charset="0"/>
              </a:rPr>
              <a:t> miti di origine;</a:t>
            </a:r>
          </a:p>
          <a:p>
            <a:pPr>
              <a:buFont typeface="Wingdings" pitchFamily="2" charset="2"/>
              <a:buChar char="v"/>
            </a:pPr>
            <a:r>
              <a:rPr lang="it-IT" sz="3600" dirty="0">
                <a:solidFill>
                  <a:schemeClr val="tx2"/>
                </a:solidFill>
                <a:latin typeface="Arial Rounded MT Bold" pitchFamily="34" charset="0"/>
              </a:rPr>
              <a:t> leggi;</a:t>
            </a:r>
          </a:p>
          <a:p>
            <a:pPr>
              <a:buFont typeface="Wingdings" pitchFamily="2" charset="2"/>
              <a:buChar char="v"/>
            </a:pPr>
            <a:r>
              <a:rPr lang="it-IT" sz="3600" dirty="0">
                <a:solidFill>
                  <a:schemeClr val="tx2"/>
                </a:solidFill>
                <a:latin typeface="Arial Rounded MT Bold" pitchFamily="34" charset="0"/>
              </a:rPr>
              <a:t> idea di regalità (re</a:t>
            </a:r>
            <a:r>
              <a:rPr lang="it-IT" sz="3600" i="1" dirty="0">
                <a:solidFill>
                  <a:schemeClr val="tx2"/>
                </a:solidFill>
                <a:latin typeface="Arial Rounded MT Bold" pitchFamily="34" charset="0"/>
              </a:rPr>
              <a:t> </a:t>
            </a:r>
            <a:r>
              <a:rPr lang="it-IT" sz="3600" dirty="0">
                <a:solidFill>
                  <a:schemeClr val="tx2"/>
                </a:solidFill>
                <a:latin typeface="Arial Rounded MT Bold" pitchFamily="34" charset="0"/>
              </a:rPr>
              <a:t>= capacità di comando).</a:t>
            </a:r>
          </a:p>
          <a:p>
            <a:endParaRPr lang="it-IT" dirty="0">
              <a:solidFill>
                <a:schemeClr val="tx2"/>
              </a:solidFill>
              <a:latin typeface="Arial Rounded MT Bold" pitchFamily="34" charset="0"/>
            </a:endParaRPr>
          </a:p>
        </p:txBody>
      </p:sp>
      <p:sp>
        <p:nvSpPr>
          <p:cNvPr id="5" name="CasellaDiTesto 4"/>
          <p:cNvSpPr txBox="1"/>
          <p:nvPr/>
        </p:nvSpPr>
        <p:spPr>
          <a:xfrm>
            <a:off x="7308304" y="332656"/>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TEMI E</a:t>
            </a:r>
          </a:p>
          <a:p>
            <a:r>
              <a:rPr lang="it-IT" dirty="0"/>
              <a:t>QUESTIONI </a:t>
            </a:r>
          </a:p>
        </p:txBody>
      </p:sp>
      <p:sp>
        <p:nvSpPr>
          <p:cNvPr id="7" name="Freccia a destra 6"/>
          <p:cNvSpPr/>
          <p:nvPr/>
        </p:nvSpPr>
        <p:spPr>
          <a:xfrm>
            <a:off x="4211960" y="4077072"/>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0"/>
            <a:ext cx="7128792" cy="1080121"/>
          </a:xfrm>
        </p:spPr>
        <p:style>
          <a:lnRef idx="0">
            <a:schemeClr val="accent1"/>
          </a:lnRef>
          <a:fillRef idx="3">
            <a:schemeClr val="accent1"/>
          </a:fillRef>
          <a:effectRef idx="3">
            <a:schemeClr val="accent1"/>
          </a:effectRef>
          <a:fontRef idx="minor">
            <a:schemeClr val="lt1"/>
          </a:fontRef>
        </p:style>
        <p:txBody>
          <a:bodyPr>
            <a:normAutofit/>
          </a:bodyPr>
          <a:lstStyle/>
          <a:p>
            <a:r>
              <a:rPr lang="it-IT" sz="2700" dirty="0">
                <a:solidFill>
                  <a:schemeClr val="tx2"/>
                </a:solidFill>
                <a:latin typeface="Arial Rounded MT Bold" pitchFamily="34" charset="0"/>
                <a:ea typeface="+mn-ea"/>
                <a:cs typeface="+mn-cs"/>
              </a:rPr>
              <a:t>Dalle migrazioni di popoli </a:t>
            </a:r>
            <a:br>
              <a:rPr lang="it-IT" sz="2700" dirty="0">
                <a:solidFill>
                  <a:schemeClr val="tx2"/>
                </a:solidFill>
                <a:latin typeface="Arial Rounded MT Bold" pitchFamily="34" charset="0"/>
                <a:ea typeface="+mn-ea"/>
                <a:cs typeface="+mn-cs"/>
              </a:rPr>
            </a:br>
            <a:r>
              <a:rPr lang="it-IT" sz="2700" dirty="0">
                <a:solidFill>
                  <a:schemeClr val="tx2"/>
                </a:solidFill>
                <a:latin typeface="Arial Rounded MT Bold" pitchFamily="34" charset="0"/>
                <a:ea typeface="+mn-ea"/>
                <a:cs typeface="+mn-cs"/>
              </a:rPr>
              <a:t>ai regni romano-barbarici</a:t>
            </a:r>
          </a:p>
        </p:txBody>
      </p:sp>
      <p:sp>
        <p:nvSpPr>
          <p:cNvPr id="3" name="Sottotitolo 2"/>
          <p:cNvSpPr>
            <a:spLocks noGrp="1"/>
          </p:cNvSpPr>
          <p:nvPr>
            <p:ph type="subTitle" idx="1"/>
          </p:nvPr>
        </p:nvSpPr>
        <p:spPr>
          <a:xfrm>
            <a:off x="7452320" y="2060848"/>
            <a:ext cx="1691680" cy="4248472"/>
          </a:xfrm>
        </p:spPr>
        <p:txBody>
          <a:bodyPr>
            <a:normAutofit lnSpcReduction="10000"/>
          </a:bodyPr>
          <a:lstStyle/>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r>
              <a:rPr lang="it-IT" sz="2000" dirty="0">
                <a:solidFill>
                  <a:schemeClr val="tx2"/>
                </a:solidFill>
                <a:latin typeface="Arial Rounded MT Bold" pitchFamily="34" charset="0"/>
              </a:rPr>
              <a:t>L’Europa</a:t>
            </a:r>
          </a:p>
          <a:p>
            <a:r>
              <a:rPr lang="it-IT" sz="2000" dirty="0">
                <a:solidFill>
                  <a:schemeClr val="tx2"/>
                </a:solidFill>
                <a:latin typeface="Arial Rounded MT Bold" pitchFamily="34" charset="0"/>
              </a:rPr>
              <a:t>all’inizio del </a:t>
            </a:r>
            <a:r>
              <a:rPr lang="it-IT" sz="2000" dirty="0" err="1">
                <a:solidFill>
                  <a:schemeClr val="tx2"/>
                </a:solidFill>
                <a:latin typeface="Arial Rounded MT Bold" pitchFamily="34" charset="0"/>
              </a:rPr>
              <a:t>VI</a:t>
            </a:r>
            <a:r>
              <a:rPr lang="it-IT" sz="2000" dirty="0">
                <a:solidFill>
                  <a:schemeClr val="tx2"/>
                </a:solidFill>
                <a:latin typeface="Arial Rounded MT Bold" pitchFamily="34" charset="0"/>
              </a:rPr>
              <a:t> secolo</a:t>
            </a:r>
          </a:p>
        </p:txBody>
      </p:sp>
      <p:sp>
        <p:nvSpPr>
          <p:cNvPr id="5" name="CasellaDiTesto 4"/>
          <p:cNvSpPr txBox="1"/>
          <p:nvPr/>
        </p:nvSpPr>
        <p:spPr>
          <a:xfrm>
            <a:off x="7308304" y="332656"/>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CARTE</a:t>
            </a:r>
          </a:p>
          <a:p>
            <a:r>
              <a:rPr lang="it-IT" dirty="0"/>
              <a:t> GEOGRAFICHE</a:t>
            </a:r>
          </a:p>
        </p:txBody>
      </p:sp>
      <p:pic>
        <p:nvPicPr>
          <p:cNvPr id="2050" name="Picture 2" descr="C:\Users\lucia\Desktop\primi secoli\VIsec.jpg"/>
          <p:cNvPicPr>
            <a:picLocks noChangeAspect="1" noChangeArrowheads="1"/>
          </p:cNvPicPr>
          <p:nvPr/>
        </p:nvPicPr>
        <p:blipFill>
          <a:blip r:embed="rId2" cstate="print"/>
          <a:srcRect/>
          <a:stretch>
            <a:fillRect/>
          </a:stretch>
        </p:blipFill>
        <p:spPr bwMode="auto">
          <a:xfrm>
            <a:off x="0" y="1263119"/>
            <a:ext cx="7596336" cy="559488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88640"/>
            <a:ext cx="6624736" cy="1080121"/>
          </a:xfrm>
        </p:spPr>
        <p:style>
          <a:lnRef idx="0">
            <a:schemeClr val="accent1"/>
          </a:lnRef>
          <a:fillRef idx="3">
            <a:schemeClr val="accent1"/>
          </a:fillRef>
          <a:effectRef idx="3">
            <a:schemeClr val="accent1"/>
          </a:effectRef>
          <a:fontRef idx="minor">
            <a:schemeClr val="lt1"/>
          </a:fontRef>
        </p:style>
        <p:txBody>
          <a:bodyPr>
            <a:normAutofit/>
          </a:bodyPr>
          <a:lstStyle/>
          <a:p>
            <a:r>
              <a:rPr lang="it-IT" sz="2800" dirty="0">
                <a:solidFill>
                  <a:schemeClr val="tx2"/>
                </a:solidFill>
                <a:latin typeface="Arial Rounded MT Bold" pitchFamily="34" charset="0"/>
              </a:rPr>
              <a:t>L’Europa dei romani e dei barbari</a:t>
            </a:r>
            <a:endParaRPr lang="it-IT" sz="2700" dirty="0">
              <a:solidFill>
                <a:schemeClr val="tx2"/>
              </a:solidFill>
              <a:latin typeface="Arial Rounded MT Bold" pitchFamily="34" charset="0"/>
              <a:ea typeface="+mn-ea"/>
              <a:cs typeface="+mn-cs"/>
            </a:endParaRPr>
          </a:p>
        </p:txBody>
      </p:sp>
      <p:sp>
        <p:nvSpPr>
          <p:cNvPr id="3" name="Sottotitolo 2"/>
          <p:cNvSpPr>
            <a:spLocks noGrp="1"/>
          </p:cNvSpPr>
          <p:nvPr>
            <p:ph type="subTitle" idx="1"/>
          </p:nvPr>
        </p:nvSpPr>
        <p:spPr>
          <a:xfrm>
            <a:off x="323528" y="1412776"/>
            <a:ext cx="8568952" cy="4896544"/>
          </a:xfrm>
        </p:spPr>
        <p:txBody>
          <a:bodyPr>
            <a:normAutofit fontScale="92500"/>
          </a:bodyPr>
          <a:lstStyle/>
          <a:p>
            <a:r>
              <a:rPr lang="it-IT" sz="3900" b="1" dirty="0">
                <a:effectLst>
                  <a:outerShdw blurRad="38100" dist="38100" dir="2700000" algn="tl">
                    <a:srgbClr val="000000"/>
                  </a:outerShdw>
                </a:effectLst>
                <a:latin typeface="Georgia" pitchFamily="18" charset="0"/>
              </a:rPr>
              <a:t>L’integrazione romano-barbarica </a:t>
            </a:r>
            <a:br>
              <a:rPr lang="it-IT" sz="3900" b="1" dirty="0">
                <a:effectLst>
                  <a:outerShdw blurRad="38100" dist="38100" dir="2700000" algn="tl">
                    <a:srgbClr val="000000"/>
                  </a:outerShdw>
                </a:effectLst>
                <a:latin typeface="Georgia" pitchFamily="18" charset="0"/>
              </a:rPr>
            </a:br>
            <a:r>
              <a:rPr lang="it-IT" sz="3900" b="1" dirty="0">
                <a:effectLst>
                  <a:outerShdw blurRad="38100" dist="38100" dir="2700000" algn="tl">
                    <a:srgbClr val="000000"/>
                  </a:outerShdw>
                </a:effectLst>
                <a:latin typeface="Georgia" pitchFamily="18" charset="0"/>
              </a:rPr>
              <a:t>(secoli V-VII)</a:t>
            </a:r>
          </a:p>
          <a:p>
            <a:endParaRPr lang="it-IT" sz="3600" b="1" dirty="0">
              <a:effectLst>
                <a:outerShdw blurRad="38100" dist="38100" dir="2700000" algn="tl">
                  <a:srgbClr val="000000"/>
                </a:outerShdw>
              </a:effectLst>
              <a:latin typeface="Georgia" pitchFamily="18" charset="0"/>
            </a:endParaRPr>
          </a:p>
          <a:p>
            <a:pPr algn="l">
              <a:buFont typeface="Wingdings" pitchFamily="2" charset="2"/>
              <a:buChar char="Ø"/>
            </a:pPr>
            <a:r>
              <a:rPr lang="it-IT" sz="3000" dirty="0">
                <a:solidFill>
                  <a:schemeClr val="tx2"/>
                </a:solidFill>
                <a:latin typeface="Arial Rounded MT Bold" pitchFamily="34" charset="0"/>
              </a:rPr>
              <a:t>Unni: il motore decisivo della mobilità;</a:t>
            </a:r>
          </a:p>
          <a:p>
            <a:pPr algn="l">
              <a:buFont typeface="Wingdings" pitchFamily="2" charset="2"/>
              <a:buChar char="Ø"/>
            </a:pPr>
            <a:r>
              <a:rPr lang="it-IT" sz="3000" dirty="0">
                <a:solidFill>
                  <a:schemeClr val="tx2"/>
                </a:solidFill>
                <a:latin typeface="Arial Rounded MT Bold" pitchFamily="34" charset="0"/>
              </a:rPr>
              <a:t>Vandali, Burgundi, Alamanni, Turingi, Angli, Sassoni: una stanzialità-rifugio;</a:t>
            </a:r>
          </a:p>
          <a:p>
            <a:pPr algn="l">
              <a:buFont typeface="Wingdings" pitchFamily="2" charset="2"/>
              <a:buChar char="Ø"/>
            </a:pPr>
            <a:r>
              <a:rPr lang="it-IT" sz="3000" dirty="0">
                <a:solidFill>
                  <a:schemeClr val="tx2"/>
                </a:solidFill>
                <a:latin typeface="Arial Rounded MT Bold" pitchFamily="34" charset="0"/>
              </a:rPr>
              <a:t>Visigoti (Spagna): un’integrazione abortita;</a:t>
            </a:r>
          </a:p>
          <a:p>
            <a:pPr algn="l">
              <a:buFont typeface="Wingdings" pitchFamily="2" charset="2"/>
              <a:buChar char="Ø"/>
            </a:pPr>
            <a:r>
              <a:rPr lang="it-IT" sz="3000" dirty="0">
                <a:solidFill>
                  <a:schemeClr val="tx2"/>
                </a:solidFill>
                <a:latin typeface="Arial Rounded MT Bold" pitchFamily="34" charset="0"/>
              </a:rPr>
              <a:t>Ostrogoti (Italia): complementarità </a:t>
            </a:r>
            <a:r>
              <a:rPr lang="it-IT" sz="3000" i="1" dirty="0">
                <a:solidFill>
                  <a:schemeClr val="tx2"/>
                </a:solidFill>
                <a:latin typeface="Arial Rounded MT Bold" pitchFamily="34" charset="0"/>
              </a:rPr>
              <a:t>vs</a:t>
            </a:r>
            <a:r>
              <a:rPr lang="it-IT" sz="3000" dirty="0">
                <a:solidFill>
                  <a:schemeClr val="tx2"/>
                </a:solidFill>
                <a:latin typeface="Arial Rounded MT Bold" pitchFamily="34" charset="0"/>
              </a:rPr>
              <a:t> fusione;</a:t>
            </a:r>
          </a:p>
          <a:p>
            <a:pPr algn="l">
              <a:buFont typeface="Wingdings" pitchFamily="2" charset="2"/>
              <a:buChar char="Ø"/>
            </a:pPr>
            <a:r>
              <a:rPr lang="it-IT" sz="3000" dirty="0">
                <a:solidFill>
                  <a:schemeClr val="tx2"/>
                </a:solidFill>
                <a:latin typeface="Arial Rounded MT Bold" pitchFamily="34" charset="0"/>
              </a:rPr>
              <a:t>Franchi (Gallia): realizzazione di una simbiosi</a:t>
            </a:r>
            <a:endParaRPr lang="it-IT" dirty="0">
              <a:solidFill>
                <a:schemeClr val="tx2"/>
              </a:solidFill>
              <a:latin typeface="Arial Rounded MT Bold" pitchFamily="34" charset="0"/>
            </a:endParaRPr>
          </a:p>
        </p:txBody>
      </p:sp>
      <p:sp>
        <p:nvSpPr>
          <p:cNvPr id="5" name="CasellaDiTesto 4"/>
          <p:cNvSpPr txBox="1"/>
          <p:nvPr/>
        </p:nvSpPr>
        <p:spPr>
          <a:xfrm>
            <a:off x="7308304" y="332656"/>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TEMI E</a:t>
            </a:r>
          </a:p>
          <a:p>
            <a:r>
              <a:rPr lang="it-IT" dirty="0"/>
              <a:t>QUESTIONI </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TotalTime>
  <Words>1204</Words>
  <Application>Microsoft Office PowerPoint</Application>
  <PresentationFormat>Presentazione su schermo (4:3)</PresentationFormat>
  <Paragraphs>209</Paragraphs>
  <Slides>20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Arial</vt:lpstr>
      <vt:lpstr>Arial Rounded MT Bold</vt:lpstr>
      <vt:lpstr>Baskerville Old Face</vt:lpstr>
      <vt:lpstr>Calibri</vt:lpstr>
      <vt:lpstr>Georgia</vt:lpstr>
      <vt:lpstr>Wingdings</vt:lpstr>
      <vt:lpstr>Tema di Office</vt:lpstr>
      <vt:lpstr>L’Europa dei romani e dei barbari: rapporti, conflitti, sintesi</vt:lpstr>
      <vt:lpstr>Presentazione standard di PowerPoint</vt:lpstr>
      <vt:lpstr>L’Europa dei romani e dei barbari</vt:lpstr>
      <vt:lpstr>L’Europa dei romani e dei barbari</vt:lpstr>
      <vt:lpstr>L’Europa dei romani e dei barbari</vt:lpstr>
      <vt:lpstr>L’Europa dei romani e dei barbari</vt:lpstr>
      <vt:lpstr>L’Europa dei romani e dei barbari</vt:lpstr>
      <vt:lpstr>Dalle migrazioni di popoli  ai regni romano-barbarici</vt:lpstr>
      <vt:lpstr>L’Europa dei romani e dei barbari</vt:lpstr>
      <vt:lpstr>L’Europa dei romani e dei barbari</vt:lpstr>
      <vt:lpstr>L’Europa dei romani e dei barbari</vt:lpstr>
      <vt:lpstr>Cristianesimo e chiese nell’alto medioevo</vt:lpstr>
      <vt:lpstr>Presentazione standard di PowerPoint</vt:lpstr>
      <vt:lpstr>Presentazione standard di PowerPoint</vt:lpstr>
      <vt:lpstr>Presentazione standard di PowerPoint</vt:lpstr>
      <vt:lpstr>Presentazione standard di PowerPoint</vt:lpstr>
      <vt:lpstr>Presentazione standard di PowerPoint</vt:lpstr>
      <vt:lpstr>Cristianesimo e chiese nell’alto medioevo</vt:lpstr>
      <vt:lpstr>Cristianesimo e chiese nell’alto medioevo</vt:lpstr>
      <vt:lpstr>Cristianesimo e chiese nell’alto medioevo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Dalle migrazioni di popoli  ai regni romano-barbarici</dc:title>
  <dc:creator>lucia</dc:creator>
  <cp:lastModifiedBy>Francesco Pirani</cp:lastModifiedBy>
  <cp:revision>63</cp:revision>
  <dcterms:created xsi:type="dcterms:W3CDTF">2014-10-13T13:41:09Z</dcterms:created>
  <dcterms:modified xsi:type="dcterms:W3CDTF">2024-10-15T09:50:38Z</dcterms:modified>
</cp:coreProperties>
</file>