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88" r:id="rId2"/>
    <p:sldId id="289" r:id="rId3"/>
    <p:sldId id="290" r:id="rId4"/>
    <p:sldId id="292" r:id="rId5"/>
    <p:sldId id="293" r:id="rId6"/>
    <p:sldId id="295" r:id="rId7"/>
    <p:sldId id="296" r:id="rId8"/>
    <p:sldId id="297" r:id="rId9"/>
    <p:sldId id="298" r:id="rId10"/>
    <p:sldId id="299" r:id="rId11"/>
    <p:sldId id="300" r:id="rId12"/>
    <p:sldId id="301" r:id="rId13"/>
    <p:sldId id="302" r:id="rId14"/>
    <p:sldId id="304" r:id="rId15"/>
    <p:sldId id="303" r:id="rId16"/>
    <p:sldId id="305" r:id="rId17"/>
    <p:sldId id="306" r:id="rId18"/>
    <p:sldId id="307" r:id="rId19"/>
    <p:sldId id="308" r:id="rId20"/>
    <p:sldId id="309"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353BF-0802-43DB-B8AF-34AD1DA8A377}" type="datetimeFigureOut">
              <a:rPr lang="it-IT" smtClean="0"/>
              <a:t>22/10/2024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A269C-1938-4A30-864D-B71F1306CCF3}" type="slidenum">
              <a:rPr lang="it-IT" smtClean="0"/>
              <a:t>‹N›</a:t>
            </a:fld>
            <a:endParaRPr lang="it-IT"/>
          </a:p>
        </p:txBody>
      </p:sp>
    </p:spTree>
    <p:extLst>
      <p:ext uri="{BB962C8B-B14F-4D97-AF65-F5344CB8AC3E}">
        <p14:creationId xmlns:p14="http://schemas.microsoft.com/office/powerpoint/2010/main" val="1064602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22/10/2024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22/10/2024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ongobardinitalia.i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260648"/>
            <a:ext cx="8352928" cy="1728192"/>
          </a:xfrm>
        </p:spPr>
        <p:style>
          <a:lnRef idx="0">
            <a:schemeClr val="accent1"/>
          </a:lnRef>
          <a:fillRef idx="3">
            <a:schemeClr val="accent1"/>
          </a:fillRef>
          <a:effectRef idx="3">
            <a:schemeClr val="accent1"/>
          </a:effectRef>
          <a:fontRef idx="minor">
            <a:schemeClr val="lt1"/>
          </a:fontRef>
        </p:style>
        <p:txBody>
          <a:bodyPr>
            <a:normAutofit/>
          </a:bodyPr>
          <a:lstStyle/>
          <a:p>
            <a:r>
              <a:rPr lang="it-IT" sz="4200" dirty="0">
                <a:solidFill>
                  <a:schemeClr val="tx2"/>
                </a:solidFill>
                <a:latin typeface="Arial Rounded MT Bold" pitchFamily="34" charset="0"/>
                <a:ea typeface="+mn-ea"/>
                <a:cs typeface="+mn-cs"/>
              </a:rPr>
              <a:t>I Longobardi in Italia </a:t>
            </a:r>
            <a:br>
              <a:rPr lang="it-IT" sz="4200" dirty="0">
                <a:solidFill>
                  <a:schemeClr val="tx2"/>
                </a:solidFill>
                <a:latin typeface="Arial Rounded MT Bold" pitchFamily="34" charset="0"/>
                <a:ea typeface="+mn-ea"/>
                <a:cs typeface="+mn-cs"/>
              </a:rPr>
            </a:br>
            <a:r>
              <a:rPr lang="it-IT" sz="4200" dirty="0">
                <a:solidFill>
                  <a:schemeClr val="tx2"/>
                </a:solidFill>
                <a:latin typeface="Arial Rounded MT Bold" pitchFamily="34" charset="0"/>
              </a:rPr>
              <a:t>(secoli VI-VIII)</a:t>
            </a:r>
            <a:endParaRPr lang="it-IT" sz="4000" dirty="0">
              <a:solidFill>
                <a:schemeClr val="tx2"/>
              </a:solidFill>
              <a:latin typeface="Arial Rounded MT Bold" pitchFamily="34" charset="0"/>
              <a:ea typeface="+mn-ea"/>
              <a:cs typeface="+mn-cs"/>
            </a:endParaRPr>
          </a:p>
        </p:txBody>
      </p:sp>
      <p:sp>
        <p:nvSpPr>
          <p:cNvPr id="5" name="CasellaDiTesto 4"/>
          <p:cNvSpPr txBox="1"/>
          <p:nvPr/>
        </p:nvSpPr>
        <p:spPr>
          <a:xfrm>
            <a:off x="467544" y="2204864"/>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10" name="CasellaDiTesto 9"/>
          <p:cNvSpPr txBox="1"/>
          <p:nvPr/>
        </p:nvSpPr>
        <p:spPr>
          <a:xfrm>
            <a:off x="2483768" y="2204864"/>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GEOGRAFICHEI</a:t>
            </a:r>
          </a:p>
        </p:txBody>
      </p:sp>
      <p:sp>
        <p:nvSpPr>
          <p:cNvPr id="11" name="CasellaDiTesto 10"/>
          <p:cNvSpPr txBox="1"/>
          <p:nvPr/>
        </p:nvSpPr>
        <p:spPr>
          <a:xfrm>
            <a:off x="6588224" y="2204864"/>
            <a:ext cx="21602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MATERIALI </a:t>
            </a:r>
            <a:r>
              <a:rPr lang="it-IT" dirty="0" err="1">
                <a:solidFill>
                  <a:prstClr val="black"/>
                </a:solidFill>
              </a:rPr>
              <a:t>DI</a:t>
            </a:r>
            <a:r>
              <a:rPr lang="it-IT" dirty="0">
                <a:solidFill>
                  <a:prstClr val="black"/>
                </a:solidFill>
              </a:rPr>
              <a:t> APPROFONDIMENTO</a:t>
            </a:r>
          </a:p>
        </p:txBody>
      </p:sp>
      <p:sp>
        <p:nvSpPr>
          <p:cNvPr id="12" name="CasellaDiTesto 11"/>
          <p:cNvSpPr txBox="1"/>
          <p:nvPr/>
        </p:nvSpPr>
        <p:spPr>
          <a:xfrm>
            <a:off x="4572000" y="2204864"/>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pic>
        <p:nvPicPr>
          <p:cNvPr id="1026" name="Picture 2" descr="http://www.exibart.com/foto/606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005430"/>
            <a:ext cx="5760640" cy="373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8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59531"/>
            <a:ext cx="6624736" cy="677181"/>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defRPr/>
            </a:pPr>
            <a:r>
              <a:rPr lang="it-IT" sz="2400" dirty="0">
                <a:solidFill>
                  <a:schemeClr val="tx2"/>
                </a:solidFill>
                <a:latin typeface="Arial Rounded MT Bold" pitchFamily="34" charset="0"/>
              </a:rPr>
              <a:t>L’Europa dei Franchi </a:t>
            </a:r>
            <a:br>
              <a:rPr lang="it-IT" sz="2400" dirty="0">
                <a:solidFill>
                  <a:schemeClr val="tx2"/>
                </a:solidFill>
                <a:latin typeface="Arial Rounded MT Bold" pitchFamily="34" charset="0"/>
              </a:rPr>
            </a:br>
            <a:r>
              <a:rPr lang="it-IT" sz="2400" dirty="0">
                <a:solidFill>
                  <a:schemeClr val="tx2"/>
                </a:solidFill>
                <a:latin typeface="Arial Rounded MT Bold" pitchFamily="34" charset="0"/>
              </a:rPr>
              <a:t>e l’impero carolingio (secoli VIII-IX)</a:t>
            </a:r>
          </a:p>
        </p:txBody>
      </p:sp>
      <p:sp>
        <p:nvSpPr>
          <p:cNvPr id="3" name="Sottotitolo 2"/>
          <p:cNvSpPr>
            <a:spLocks noGrp="1"/>
          </p:cNvSpPr>
          <p:nvPr>
            <p:ph type="subTitle" idx="1"/>
          </p:nvPr>
        </p:nvSpPr>
        <p:spPr>
          <a:xfrm>
            <a:off x="7812360" y="2060848"/>
            <a:ext cx="1331640" cy="4248472"/>
          </a:xfrm>
        </p:spPr>
        <p:txBody>
          <a:bodyPr>
            <a:normAutofit lnSpcReduction="10000"/>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1700" dirty="0">
                <a:solidFill>
                  <a:schemeClr val="tx2"/>
                </a:solidFill>
                <a:latin typeface="Arial Rounded MT Bold" pitchFamily="34" charset="0"/>
              </a:rPr>
              <a:t>Il regno dei Franchi</a:t>
            </a:r>
          </a:p>
          <a:p>
            <a:r>
              <a:rPr lang="it-IT" sz="1700" dirty="0">
                <a:solidFill>
                  <a:schemeClr val="tx2"/>
                </a:solidFill>
                <a:latin typeface="Arial Rounded MT Bold" pitchFamily="34" charset="0"/>
              </a:rPr>
              <a:t>(V-IX sec.)</a:t>
            </a:r>
          </a:p>
        </p:txBody>
      </p:sp>
      <p:sp>
        <p:nvSpPr>
          <p:cNvPr id="5" name="CasellaDiTesto 4"/>
          <p:cNvSpPr txBox="1"/>
          <p:nvPr/>
        </p:nvSpPr>
        <p:spPr>
          <a:xfrm>
            <a:off x="7308304"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 GEOGRAFICHE</a:t>
            </a:r>
          </a:p>
        </p:txBody>
      </p:sp>
      <p:pic>
        <p:nvPicPr>
          <p:cNvPr id="1026" name="Picture 2" descr="C:\Users\Francesco\Desktop\Lezioni a.a 2014-2015\2011-12\alto medioevo\Franc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7729213" cy="546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86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196752"/>
            <a:ext cx="8712968" cy="5400600"/>
          </a:xfrm>
        </p:spPr>
        <p:txBody>
          <a:bodyPr>
            <a:normAutofit fontScale="55000" lnSpcReduction="20000"/>
          </a:bodyPr>
          <a:lstStyle/>
          <a:p>
            <a:r>
              <a:rPr lang="it-IT" sz="6000" b="1" dirty="0">
                <a:effectLst>
                  <a:outerShdw blurRad="38100" dist="38100" dir="2700000" algn="tl">
                    <a:srgbClr val="000000"/>
                  </a:outerShdw>
                </a:effectLst>
                <a:latin typeface="Georgia" pitchFamily="18" charset="0"/>
              </a:rPr>
              <a:t>Le istituzioni nel regno dei Franchi </a:t>
            </a:r>
            <a:br>
              <a:rPr lang="it-IT" sz="6000" b="1" dirty="0">
                <a:effectLst>
                  <a:outerShdw blurRad="38100" dist="38100" dir="2700000" algn="tl">
                    <a:srgbClr val="000000"/>
                  </a:outerShdw>
                </a:effectLst>
                <a:latin typeface="Georgia" pitchFamily="18" charset="0"/>
              </a:rPr>
            </a:br>
            <a:r>
              <a:rPr lang="it-IT" sz="6000" b="1" dirty="0">
                <a:effectLst>
                  <a:outerShdw blurRad="38100" dist="38100" dir="2700000" algn="tl">
                    <a:srgbClr val="000000"/>
                  </a:outerShdw>
                </a:effectLst>
                <a:latin typeface="Georgia" pitchFamily="18" charset="0"/>
              </a:rPr>
              <a:t>(secoli VI-VIII)</a:t>
            </a:r>
            <a:br>
              <a:rPr lang="it-IT" sz="4800" b="1" dirty="0">
                <a:latin typeface="Georgia" pitchFamily="18" charset="0"/>
              </a:rPr>
            </a:br>
            <a:endParaRPr lang="it-IT" sz="5800" b="1" dirty="0">
              <a:effectLst>
                <a:outerShdw blurRad="38100" dist="38100" dir="2700000" algn="tl">
                  <a:srgbClr val="000000"/>
                </a:outerShdw>
              </a:effectLst>
              <a:latin typeface="Georgia" pitchFamily="18" charset="0"/>
            </a:endParaRPr>
          </a:p>
          <a:p>
            <a:pPr marL="571500" indent="-571500" algn="l">
              <a:buFont typeface="Wingdings" pitchFamily="2" charset="2"/>
              <a:buChar char="ü"/>
            </a:pPr>
            <a:r>
              <a:rPr lang="it-IT" sz="4000" dirty="0">
                <a:solidFill>
                  <a:schemeClr val="tx2"/>
                </a:solidFill>
                <a:latin typeface="Arial Rounded MT Bold" pitchFamily="34" charset="0"/>
              </a:rPr>
              <a:t>L’integrazione di un sistema ibrido basato su:</a:t>
            </a:r>
          </a:p>
          <a:p>
            <a:pPr algn="l"/>
            <a:r>
              <a:rPr lang="it-IT" sz="4000" dirty="0">
                <a:solidFill>
                  <a:schemeClr val="tx2"/>
                </a:solidFill>
                <a:latin typeface="Arial Rounded MT Bold" pitchFamily="34" charset="0"/>
              </a:rPr>
              <a:t>	- vincoli personali a carattere militare;</a:t>
            </a:r>
          </a:p>
          <a:p>
            <a:pPr algn="l"/>
            <a:r>
              <a:rPr lang="it-IT" sz="4000" dirty="0">
                <a:solidFill>
                  <a:schemeClr val="tx2"/>
                </a:solidFill>
                <a:latin typeface="Arial Rounded MT Bold" pitchFamily="34" charset="0"/>
              </a:rPr>
              <a:t>	- concezione territoriale del potere;</a:t>
            </a:r>
          </a:p>
          <a:p>
            <a:pPr marL="571500" indent="-571500" algn="l">
              <a:buFont typeface="Wingdings" pitchFamily="2" charset="2"/>
              <a:buChar char="ü"/>
            </a:pPr>
            <a:r>
              <a:rPr lang="it-IT" sz="4000" dirty="0">
                <a:solidFill>
                  <a:schemeClr val="tx2"/>
                </a:solidFill>
                <a:latin typeface="Arial Rounded MT Bold" pitchFamily="34" charset="0"/>
              </a:rPr>
              <a:t>la concezione del potere come banno (</a:t>
            </a:r>
            <a:r>
              <a:rPr lang="it-IT" sz="4000" i="1" dirty="0" err="1">
                <a:solidFill>
                  <a:schemeClr val="tx2"/>
                </a:solidFill>
                <a:latin typeface="Arial Rounded MT Bold" pitchFamily="34" charset="0"/>
              </a:rPr>
              <a:t>ban</a:t>
            </a:r>
            <a:r>
              <a:rPr lang="it-IT" sz="4000" i="1" dirty="0">
                <a:solidFill>
                  <a:schemeClr val="tx2"/>
                </a:solidFill>
                <a:latin typeface="Arial Rounded MT Bold" pitchFamily="34" charset="0"/>
              </a:rPr>
              <a:t>, bannum</a:t>
            </a:r>
            <a:r>
              <a:rPr lang="it-IT" sz="4000" dirty="0">
                <a:solidFill>
                  <a:schemeClr val="tx2"/>
                </a:solidFill>
                <a:latin typeface="Arial Rounded MT Bold" pitchFamily="34" charset="0"/>
              </a:rPr>
              <a:t>);</a:t>
            </a:r>
          </a:p>
          <a:p>
            <a:pPr marL="571500" indent="-571500" algn="l">
              <a:buFont typeface="Wingdings" pitchFamily="2" charset="2"/>
              <a:buChar char="ü"/>
            </a:pPr>
            <a:r>
              <a:rPr lang="it-IT" sz="4000" dirty="0">
                <a:solidFill>
                  <a:schemeClr val="tx2"/>
                </a:solidFill>
                <a:latin typeface="Arial Rounded MT Bold" pitchFamily="34" charset="0"/>
              </a:rPr>
              <a:t>il ruolo dell’aristocrazia e delle clientele armate;</a:t>
            </a:r>
          </a:p>
          <a:p>
            <a:pPr marL="571500" indent="-571500" algn="l">
              <a:buFont typeface="Wingdings" pitchFamily="2" charset="2"/>
              <a:buChar char="ü"/>
            </a:pPr>
            <a:r>
              <a:rPr lang="it-IT" sz="4000" dirty="0">
                <a:solidFill>
                  <a:schemeClr val="tx2"/>
                </a:solidFill>
                <a:latin typeface="Arial Rounded MT Bold" pitchFamily="34" charset="0"/>
              </a:rPr>
              <a:t>la concessione dell’</a:t>
            </a:r>
            <a:r>
              <a:rPr lang="it-IT" sz="4000" u="sng" dirty="0">
                <a:solidFill>
                  <a:schemeClr val="tx2"/>
                </a:solidFill>
                <a:latin typeface="Arial Rounded MT Bold" pitchFamily="34" charset="0"/>
              </a:rPr>
              <a:t>immunità</a:t>
            </a:r>
            <a:r>
              <a:rPr lang="it-IT" sz="4000" dirty="0">
                <a:solidFill>
                  <a:schemeClr val="tx2"/>
                </a:solidFill>
                <a:latin typeface="Arial Rounded MT Bold" pitchFamily="34" charset="0"/>
              </a:rPr>
              <a:t> alle chiese.</a:t>
            </a:r>
          </a:p>
          <a:p>
            <a:pPr marL="571500" indent="-571500" algn="l">
              <a:buFont typeface="Wingdings" pitchFamily="2" charset="2"/>
              <a:buChar char="ü"/>
            </a:pPr>
            <a:endParaRPr lang="it-IT" sz="4000" dirty="0">
              <a:solidFill>
                <a:schemeClr val="tx2"/>
              </a:solidFill>
              <a:latin typeface="Arial Rounded MT Bold" pitchFamily="34" charset="0"/>
            </a:endParaRPr>
          </a:p>
          <a:p>
            <a:pPr algn="l"/>
            <a:r>
              <a:rPr lang="it-IT" sz="4000" dirty="0">
                <a:solidFill>
                  <a:schemeClr val="tx2"/>
                </a:solidFill>
                <a:latin typeface="Arial Rounded MT Bold" pitchFamily="34" charset="0"/>
              </a:rPr>
              <a:t>Gli avvenimenti più importanti nell’VIII secolo:</a:t>
            </a:r>
          </a:p>
          <a:p>
            <a:pPr marL="571500" indent="-571500" algn="l">
              <a:buFont typeface="Arial" pitchFamily="34" charset="0"/>
              <a:buChar char="•"/>
            </a:pPr>
            <a:r>
              <a:rPr lang="it-IT" sz="4000" dirty="0">
                <a:solidFill>
                  <a:schemeClr val="tx2"/>
                </a:solidFill>
                <a:latin typeface="Arial Rounded MT Bold" pitchFamily="34" charset="0"/>
              </a:rPr>
              <a:t>732 Carlo Martello sconfigge gli arabi a Poitiers;</a:t>
            </a:r>
          </a:p>
          <a:p>
            <a:pPr marL="571500" indent="-571500" algn="l">
              <a:buFont typeface="Arial" pitchFamily="34" charset="0"/>
              <a:buChar char="•"/>
            </a:pPr>
            <a:r>
              <a:rPr lang="it-IT" sz="4000" dirty="0">
                <a:solidFill>
                  <a:schemeClr val="tx2"/>
                </a:solidFill>
                <a:latin typeface="Arial Rounded MT Bold" pitchFamily="34" charset="0"/>
              </a:rPr>
              <a:t>751 Pipino il breve depone l’ultimo re merovingio;</a:t>
            </a:r>
          </a:p>
          <a:p>
            <a:pPr marL="571500" indent="-571500" algn="l">
              <a:buFont typeface="Arial" pitchFamily="34" charset="0"/>
              <a:buChar char="•"/>
            </a:pPr>
            <a:r>
              <a:rPr lang="it-IT" sz="4000" dirty="0">
                <a:solidFill>
                  <a:schemeClr val="tx2"/>
                </a:solidFill>
                <a:latin typeface="Arial Rounded MT Bold" pitchFamily="34" charset="0"/>
              </a:rPr>
              <a:t>754 papa Stefano II consacra Pipino </a:t>
            </a:r>
            <a:r>
              <a:rPr lang="it-IT" sz="4000" i="1" dirty="0" err="1">
                <a:solidFill>
                  <a:schemeClr val="tx2"/>
                </a:solidFill>
                <a:latin typeface="Arial Rounded MT Bold" pitchFamily="34" charset="0"/>
              </a:rPr>
              <a:t>patricius</a:t>
            </a:r>
            <a:r>
              <a:rPr lang="it-IT" sz="4000" i="1" dirty="0">
                <a:solidFill>
                  <a:schemeClr val="tx2"/>
                </a:solidFill>
                <a:latin typeface="Arial Rounded MT Bold" pitchFamily="34" charset="0"/>
              </a:rPr>
              <a:t> </a:t>
            </a:r>
            <a:r>
              <a:rPr lang="it-IT" sz="4000" i="1" dirty="0" err="1">
                <a:solidFill>
                  <a:schemeClr val="tx2"/>
                </a:solidFill>
                <a:latin typeface="Arial Rounded MT Bold" pitchFamily="34" charset="0"/>
              </a:rPr>
              <a:t>Romanorm</a:t>
            </a:r>
            <a:r>
              <a:rPr lang="it-IT" sz="4000" i="1" dirty="0">
                <a:solidFill>
                  <a:schemeClr val="tx2"/>
                </a:solidFill>
                <a:latin typeface="Arial Rounded MT Bold" pitchFamily="34" charset="0"/>
              </a:rPr>
              <a:t>.</a:t>
            </a:r>
          </a:p>
          <a:p>
            <a:pPr marL="571500" indent="-571500" algn="l">
              <a:buFont typeface="Wingdings" pitchFamily="2" charset="2"/>
              <a:buChar char="ü"/>
            </a:pPr>
            <a:endParaRPr lang="it-IT" sz="4000" dirty="0">
              <a:solidFill>
                <a:schemeClr val="tx2"/>
              </a:solidFill>
              <a:latin typeface="Arial Rounded MT Bold" pitchFamily="34" charset="0"/>
            </a:endParaRPr>
          </a:p>
          <a:p>
            <a:endParaRPr lang="it-IT" dirty="0">
              <a:solidFill>
                <a:schemeClr val="tx2"/>
              </a:solidFill>
              <a:latin typeface="Arial Rounded MT Bold" pitchFamily="34" charset="0"/>
            </a:endParaRPr>
          </a:p>
        </p:txBody>
      </p:sp>
      <p:sp>
        <p:nvSpPr>
          <p:cNvPr id="5" name="CasellaDiTesto 4"/>
          <p:cNvSpPr txBox="1"/>
          <p:nvPr/>
        </p:nvSpPr>
        <p:spPr>
          <a:xfrm>
            <a:off x="7596336" y="188640"/>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0"/>
            <a:ext cx="7344816" cy="6463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p>
            <a:pPr algn="ctr">
              <a:spcBef>
                <a:spcPct val="0"/>
              </a:spcBef>
              <a:defRPr/>
            </a:pPr>
            <a:r>
              <a:rPr lang="it-IT" sz="2800" dirty="0">
                <a:solidFill>
                  <a:srgbClr val="1F497D"/>
                </a:solidFill>
                <a:latin typeface="Arial Rounded MT Bold" pitchFamily="34" charset="0"/>
              </a:rPr>
              <a:t>L’Europa dei Franchi </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e l’impero carolingio (secoli VIII-IX)</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436822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59531"/>
            <a:ext cx="6624736" cy="677181"/>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defRPr/>
            </a:pPr>
            <a:r>
              <a:rPr lang="it-IT" sz="2400" dirty="0">
                <a:solidFill>
                  <a:schemeClr val="tx2"/>
                </a:solidFill>
                <a:latin typeface="Arial Rounded MT Bold" pitchFamily="34" charset="0"/>
              </a:rPr>
              <a:t>L’Europa dei Franchi </a:t>
            </a:r>
            <a:br>
              <a:rPr lang="it-IT" sz="2400" dirty="0">
                <a:solidFill>
                  <a:schemeClr val="tx2"/>
                </a:solidFill>
                <a:latin typeface="Arial Rounded MT Bold" pitchFamily="34" charset="0"/>
              </a:rPr>
            </a:br>
            <a:r>
              <a:rPr lang="it-IT" sz="2400" dirty="0">
                <a:solidFill>
                  <a:schemeClr val="tx2"/>
                </a:solidFill>
                <a:latin typeface="Arial Rounded MT Bold" pitchFamily="34" charset="0"/>
              </a:rPr>
              <a:t>e l’impero carolingio (secoli VIII-IX)</a:t>
            </a:r>
          </a:p>
        </p:txBody>
      </p:sp>
      <p:sp>
        <p:nvSpPr>
          <p:cNvPr id="3" name="Sottotitolo 2"/>
          <p:cNvSpPr>
            <a:spLocks noGrp="1"/>
          </p:cNvSpPr>
          <p:nvPr>
            <p:ph type="subTitle" idx="1"/>
          </p:nvPr>
        </p:nvSpPr>
        <p:spPr>
          <a:xfrm>
            <a:off x="5652120" y="2550840"/>
            <a:ext cx="1331640" cy="4248472"/>
          </a:xfrm>
        </p:spPr>
        <p:txBody>
          <a:bodyPr>
            <a:normAutofit fontScale="92500"/>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1700" dirty="0">
                <a:solidFill>
                  <a:schemeClr val="tx2"/>
                </a:solidFill>
                <a:latin typeface="Arial Rounded MT Bold" pitchFamily="34" charset="0"/>
              </a:rPr>
              <a:t>Il regno dei Franchi</a:t>
            </a:r>
          </a:p>
          <a:p>
            <a:r>
              <a:rPr lang="it-IT" sz="1700" dirty="0">
                <a:solidFill>
                  <a:schemeClr val="tx2"/>
                </a:solidFill>
                <a:latin typeface="Arial Rounded MT Bold" pitchFamily="34" charset="0"/>
              </a:rPr>
              <a:t>alla fine del sec. VIII</a:t>
            </a:r>
          </a:p>
        </p:txBody>
      </p:sp>
      <p:sp>
        <p:nvSpPr>
          <p:cNvPr id="5" name="CasellaDiTesto 4"/>
          <p:cNvSpPr txBox="1"/>
          <p:nvPr/>
        </p:nvSpPr>
        <p:spPr>
          <a:xfrm>
            <a:off x="7308304"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 GEOGRAFICHE</a:t>
            </a:r>
          </a:p>
        </p:txBody>
      </p:sp>
      <p:pic>
        <p:nvPicPr>
          <p:cNvPr id="2050" name="Picture 2" descr="C:\Users\Francesco\Desktop\Lezioni a.a 2014-2015\2011-12\alto medioevo\800pian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55" y="931330"/>
            <a:ext cx="4392488" cy="590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7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196752"/>
            <a:ext cx="8712968" cy="5400600"/>
          </a:xfrm>
        </p:spPr>
        <p:txBody>
          <a:bodyPr>
            <a:normAutofit fontScale="55000" lnSpcReduction="20000"/>
          </a:bodyPr>
          <a:lstStyle/>
          <a:p>
            <a:r>
              <a:rPr lang="it-IT" sz="5800" b="1" dirty="0">
                <a:effectLst>
                  <a:outerShdw blurRad="38100" dist="38100" dir="2700000" algn="tl">
                    <a:srgbClr val="000000"/>
                  </a:outerShdw>
                </a:effectLst>
                <a:latin typeface="Georgia" pitchFamily="18" charset="0"/>
              </a:rPr>
              <a:t>I caratteri distintivi dell’impero carolingio (IX secolo)</a:t>
            </a:r>
            <a:br>
              <a:rPr lang="it-IT" sz="5800" b="1" dirty="0">
                <a:latin typeface="Georgia" pitchFamily="18" charset="0"/>
              </a:rPr>
            </a:br>
            <a:endParaRPr lang="it-IT" sz="5800" b="1" dirty="0">
              <a:effectLst>
                <a:outerShdw blurRad="38100" dist="38100" dir="2700000" algn="tl">
                  <a:srgbClr val="000000"/>
                </a:outerShdw>
              </a:effectLst>
              <a:latin typeface="Georgia" pitchFamily="18" charset="0"/>
            </a:endParaRPr>
          </a:p>
          <a:p>
            <a:pPr marL="571500" indent="-571500" algn="l">
              <a:buFont typeface="Wingdings" pitchFamily="2" charset="2"/>
              <a:buChar char="ü"/>
            </a:pPr>
            <a:r>
              <a:rPr lang="it-IT" sz="4000" dirty="0" err="1">
                <a:solidFill>
                  <a:schemeClr val="tx2"/>
                </a:solidFill>
                <a:latin typeface="Arial Rounded MT Bold" pitchFamily="34" charset="0"/>
              </a:rPr>
              <a:t>Sovranazionalità</a:t>
            </a:r>
            <a:r>
              <a:rPr lang="it-IT" sz="4000" dirty="0">
                <a:solidFill>
                  <a:schemeClr val="tx2"/>
                </a:solidFill>
                <a:latin typeface="Arial Rounded MT Bold" pitchFamily="34" charset="0"/>
              </a:rPr>
              <a:t> e coordinamento dei diversi regni</a:t>
            </a:r>
          </a:p>
          <a:p>
            <a:pPr marL="571500" indent="-571500" algn="l">
              <a:buFont typeface="Wingdings" pitchFamily="2" charset="2"/>
              <a:buChar char="ü"/>
            </a:pPr>
            <a:endParaRPr lang="it-IT" sz="4000" dirty="0">
              <a:solidFill>
                <a:schemeClr val="tx2"/>
              </a:solidFill>
              <a:latin typeface="Arial Rounded MT Bold" pitchFamily="34" charset="0"/>
            </a:endParaRPr>
          </a:p>
          <a:p>
            <a:pPr marL="571500" indent="-571500" algn="l">
              <a:buFont typeface="Wingdings" pitchFamily="2" charset="2"/>
              <a:buChar char="ü"/>
            </a:pPr>
            <a:r>
              <a:rPr lang="it-IT" sz="4000" dirty="0">
                <a:solidFill>
                  <a:schemeClr val="tx2"/>
                </a:solidFill>
                <a:latin typeface="Arial Rounded MT Bold" pitchFamily="34" charset="0"/>
              </a:rPr>
              <a:t>L’impalcatura istituzionale dello Stato:</a:t>
            </a:r>
          </a:p>
          <a:p>
            <a:pPr lvl="1" algn="l"/>
            <a:r>
              <a:rPr lang="it-IT" sz="3600" dirty="0">
                <a:solidFill>
                  <a:schemeClr val="tx2"/>
                </a:solidFill>
                <a:latin typeface="Arial Rounded MT Bold" pitchFamily="34" charset="0"/>
              </a:rPr>
              <a:t>- conti (</a:t>
            </a:r>
            <a:r>
              <a:rPr lang="it-IT" sz="3600" i="1" dirty="0" err="1">
                <a:solidFill>
                  <a:schemeClr val="tx2"/>
                </a:solidFill>
                <a:latin typeface="Arial Rounded MT Bold" pitchFamily="34" charset="0"/>
              </a:rPr>
              <a:t>comites</a:t>
            </a:r>
            <a:r>
              <a:rPr lang="it-IT" sz="3600" dirty="0">
                <a:solidFill>
                  <a:schemeClr val="tx2"/>
                </a:solidFill>
                <a:latin typeface="Arial Rounded MT Bold" pitchFamily="34" charset="0"/>
              </a:rPr>
              <a:t>), marchesi (</a:t>
            </a:r>
            <a:r>
              <a:rPr lang="it-IT" sz="3600" i="1" dirty="0" err="1">
                <a:solidFill>
                  <a:schemeClr val="tx2"/>
                </a:solidFill>
                <a:latin typeface="Arial Rounded MT Bold" pitchFamily="34" charset="0"/>
              </a:rPr>
              <a:t>marchiones</a:t>
            </a:r>
            <a:r>
              <a:rPr lang="it-IT" sz="3600" dirty="0">
                <a:solidFill>
                  <a:schemeClr val="tx2"/>
                </a:solidFill>
                <a:latin typeface="Arial Rounded MT Bold" pitchFamily="34" charset="0"/>
              </a:rPr>
              <a:t>), duchi (</a:t>
            </a:r>
            <a:r>
              <a:rPr lang="it-IT" sz="3600" i="1" dirty="0" err="1">
                <a:solidFill>
                  <a:schemeClr val="tx2"/>
                </a:solidFill>
                <a:latin typeface="Arial Rounded MT Bold" pitchFamily="34" charset="0"/>
              </a:rPr>
              <a:t>duces</a:t>
            </a:r>
            <a:r>
              <a:rPr lang="it-IT" sz="3600" dirty="0">
                <a:solidFill>
                  <a:schemeClr val="tx2"/>
                </a:solidFill>
                <a:latin typeface="Arial Rounded MT Bold" pitchFamily="34" charset="0"/>
              </a:rPr>
              <a:t>): agenti territoriali del potere regio a capo di circoscrizioni (poteri militari e giudiziari);</a:t>
            </a:r>
          </a:p>
          <a:p>
            <a:pPr lvl="1" algn="l"/>
            <a:r>
              <a:rPr lang="it-IT" sz="3600" dirty="0">
                <a:solidFill>
                  <a:schemeClr val="tx2"/>
                </a:solidFill>
                <a:latin typeface="Arial Rounded MT Bold" pitchFamily="34" charset="0"/>
              </a:rPr>
              <a:t>- </a:t>
            </a:r>
            <a:r>
              <a:rPr lang="it-IT" sz="3600" i="1" dirty="0" err="1">
                <a:solidFill>
                  <a:schemeClr val="tx2"/>
                </a:solidFill>
                <a:latin typeface="Arial Rounded MT Bold" pitchFamily="34" charset="0"/>
              </a:rPr>
              <a:t>vassi</a:t>
            </a:r>
            <a:r>
              <a:rPr lang="it-IT" sz="3600" i="1" dirty="0">
                <a:solidFill>
                  <a:schemeClr val="tx2"/>
                </a:solidFill>
                <a:latin typeface="Arial Rounded MT Bold" pitchFamily="34" charset="0"/>
              </a:rPr>
              <a:t> dominici</a:t>
            </a:r>
            <a:r>
              <a:rPr lang="it-IT" sz="3600" dirty="0">
                <a:solidFill>
                  <a:schemeClr val="tx2"/>
                </a:solidFill>
                <a:latin typeface="Arial Rounded MT Bold" pitchFamily="34" charset="0"/>
              </a:rPr>
              <a:t>: funzionari di provata fedeltà;</a:t>
            </a:r>
          </a:p>
          <a:p>
            <a:pPr lvl="1" algn="l"/>
            <a:r>
              <a:rPr lang="it-IT" sz="3600" dirty="0">
                <a:solidFill>
                  <a:schemeClr val="tx2"/>
                </a:solidFill>
                <a:latin typeface="Arial Rounded MT Bold" pitchFamily="34" charset="0"/>
              </a:rPr>
              <a:t>- </a:t>
            </a:r>
            <a:r>
              <a:rPr lang="it-IT" sz="3600" i="1" dirty="0">
                <a:solidFill>
                  <a:schemeClr val="tx2"/>
                </a:solidFill>
                <a:latin typeface="Arial Rounded MT Bold" pitchFamily="34" charset="0"/>
              </a:rPr>
              <a:t>missi dominici</a:t>
            </a:r>
            <a:r>
              <a:rPr lang="it-IT" sz="3600" dirty="0">
                <a:solidFill>
                  <a:schemeClr val="tx2"/>
                </a:solidFill>
                <a:latin typeface="Arial Rounded MT Bold" pitchFamily="34" charset="0"/>
              </a:rPr>
              <a:t>: inviati regi con funzioni di controllo.</a:t>
            </a:r>
          </a:p>
          <a:p>
            <a:pPr algn="l"/>
            <a:endParaRPr lang="it-IT" sz="4000" dirty="0">
              <a:solidFill>
                <a:schemeClr val="tx2"/>
              </a:solidFill>
              <a:latin typeface="Arial Rounded MT Bold" pitchFamily="34" charset="0"/>
            </a:endParaRPr>
          </a:p>
          <a:p>
            <a:pPr marL="571500" indent="-571500" algn="l">
              <a:buFont typeface="Wingdings" pitchFamily="2" charset="2"/>
              <a:buChar char="ü"/>
            </a:pPr>
            <a:r>
              <a:rPr lang="it-IT" sz="4000" dirty="0">
                <a:solidFill>
                  <a:schemeClr val="tx2"/>
                </a:solidFill>
                <a:latin typeface="Arial Rounded MT Bold" pitchFamily="34" charset="0"/>
              </a:rPr>
              <a:t>I fattori unificanti:</a:t>
            </a:r>
          </a:p>
          <a:p>
            <a:pPr lvl="1" algn="l"/>
            <a:r>
              <a:rPr lang="it-IT" sz="3600" dirty="0">
                <a:solidFill>
                  <a:schemeClr val="tx2"/>
                </a:solidFill>
                <a:latin typeface="Arial Rounded MT Bold" pitchFamily="34" charset="0"/>
              </a:rPr>
              <a:t>- la moneta: il denaro argenteo  (1 lira = 20 soldi = 240 denari);</a:t>
            </a:r>
          </a:p>
          <a:p>
            <a:pPr lvl="1" algn="l"/>
            <a:r>
              <a:rPr lang="it-IT" sz="3600" dirty="0">
                <a:solidFill>
                  <a:schemeClr val="tx2"/>
                </a:solidFill>
                <a:latin typeface="Arial Rounded MT Bold" pitchFamily="34" charset="0"/>
              </a:rPr>
              <a:t>- la cultura: la </a:t>
            </a:r>
            <a:r>
              <a:rPr lang="it-IT" sz="3600" i="1" dirty="0">
                <a:solidFill>
                  <a:schemeClr val="tx2"/>
                </a:solidFill>
                <a:latin typeface="Arial Rounded MT Bold" pitchFamily="34" charset="0"/>
              </a:rPr>
              <a:t>Schola Palatina </a:t>
            </a:r>
            <a:r>
              <a:rPr lang="it-IT" sz="3600" dirty="0">
                <a:solidFill>
                  <a:schemeClr val="tx2"/>
                </a:solidFill>
                <a:latin typeface="Arial Rounded MT Bold" pitchFamily="34" charset="0"/>
              </a:rPr>
              <a:t> ad Aquisgrana; </a:t>
            </a:r>
          </a:p>
          <a:p>
            <a:pPr lvl="1" algn="l"/>
            <a:r>
              <a:rPr lang="it-IT" sz="3600" dirty="0">
                <a:solidFill>
                  <a:schemeClr val="tx2"/>
                </a:solidFill>
                <a:latin typeface="Arial Rounded MT Bold" pitchFamily="34" charset="0"/>
              </a:rPr>
              <a:t>- la scrittura: la minuscola carolina e l’unificazione grafica.</a:t>
            </a:r>
          </a:p>
          <a:p>
            <a:pPr marL="571500" indent="-571500" algn="l">
              <a:buFont typeface="Wingdings" pitchFamily="2" charset="2"/>
              <a:buChar char="ü"/>
            </a:pPr>
            <a:endParaRPr lang="it-IT" sz="4000" dirty="0">
              <a:solidFill>
                <a:schemeClr val="tx2"/>
              </a:solidFill>
              <a:latin typeface="Arial Rounded MT Bold" pitchFamily="34" charset="0"/>
            </a:endParaRPr>
          </a:p>
          <a:p>
            <a:endParaRPr lang="it-IT" dirty="0">
              <a:solidFill>
                <a:schemeClr val="tx2"/>
              </a:solidFill>
              <a:latin typeface="Arial Rounded MT Bold" pitchFamily="34" charset="0"/>
            </a:endParaRPr>
          </a:p>
        </p:txBody>
      </p:sp>
      <p:sp>
        <p:nvSpPr>
          <p:cNvPr id="5" name="CasellaDiTesto 4"/>
          <p:cNvSpPr txBox="1"/>
          <p:nvPr/>
        </p:nvSpPr>
        <p:spPr>
          <a:xfrm>
            <a:off x="7596336" y="188640"/>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0"/>
            <a:ext cx="7344816" cy="6463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p>
            <a:pPr algn="ctr">
              <a:spcBef>
                <a:spcPct val="0"/>
              </a:spcBef>
              <a:defRPr/>
            </a:pPr>
            <a:r>
              <a:rPr lang="it-IT" sz="2800" dirty="0">
                <a:solidFill>
                  <a:srgbClr val="1F497D"/>
                </a:solidFill>
                <a:latin typeface="Arial Rounded MT Bold" pitchFamily="34" charset="0"/>
              </a:rPr>
              <a:t>L’Europa dei Franchi </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e l’impero carolingio (secoli VIII-IX)</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72173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90630" y="1052736"/>
            <a:ext cx="8773857" cy="5544616"/>
          </a:xfrm>
        </p:spPr>
        <p:txBody>
          <a:bodyPr>
            <a:normAutofit fontScale="25000" lnSpcReduction="20000"/>
          </a:bodyPr>
          <a:lstStyle/>
          <a:p>
            <a:r>
              <a:rPr lang="it-IT" sz="9600" b="1" dirty="0">
                <a:effectLst>
                  <a:outerShdw blurRad="38100" dist="38100" dir="2700000" algn="tl">
                    <a:srgbClr val="000000"/>
                  </a:outerShdw>
                </a:effectLst>
                <a:latin typeface="Georgia" pitchFamily="18" charset="0"/>
              </a:rPr>
              <a:t>La divisione e la fine dell’impero carolingio (814-888)</a:t>
            </a:r>
            <a:br>
              <a:rPr lang="it-IT" sz="9600" b="1" dirty="0">
                <a:latin typeface="Georgia" pitchFamily="18" charset="0"/>
              </a:rPr>
            </a:br>
            <a:endParaRPr lang="it-IT" sz="9600" b="1" dirty="0">
              <a:effectLst>
                <a:outerShdw blurRad="38100" dist="38100" dir="2700000" algn="tl">
                  <a:srgbClr val="000000"/>
                </a:outerShdw>
              </a:effectLst>
              <a:latin typeface="Georgia" pitchFamily="18" charset="0"/>
            </a:endParaRPr>
          </a:p>
          <a:p>
            <a:pPr lvl="0" algn="l"/>
            <a:r>
              <a:rPr lang="it-IT" sz="8000" dirty="0">
                <a:solidFill>
                  <a:schemeClr val="tx2"/>
                </a:solidFill>
                <a:latin typeface="Arial Rounded MT Bold" pitchFamily="34" charset="0"/>
              </a:rPr>
              <a:t>Ludovico il Pio (814-40): accentuazione dei caratteri cristiani e sacrali</a:t>
            </a:r>
          </a:p>
          <a:p>
            <a:pPr marL="571500" indent="-571500" algn="l">
              <a:buFont typeface="Wingdings" pitchFamily="2" charset="2"/>
              <a:buChar char="v"/>
            </a:pPr>
            <a:r>
              <a:rPr lang="it-IT" sz="8000" dirty="0">
                <a:solidFill>
                  <a:schemeClr val="tx2"/>
                </a:solidFill>
                <a:latin typeface="Arial Rounded MT Bold" pitchFamily="34" charset="0"/>
              </a:rPr>
              <a:t>817: </a:t>
            </a:r>
            <a:r>
              <a:rPr lang="it-IT" sz="8000" i="1" dirty="0" err="1">
                <a:solidFill>
                  <a:schemeClr val="tx2"/>
                </a:solidFill>
                <a:latin typeface="Arial Rounded MT Bold" pitchFamily="34" charset="0"/>
              </a:rPr>
              <a:t>Ordinatio</a:t>
            </a:r>
            <a:r>
              <a:rPr lang="it-IT" sz="8000" i="1" dirty="0">
                <a:solidFill>
                  <a:schemeClr val="tx2"/>
                </a:solidFill>
                <a:latin typeface="Arial Rounded MT Bold" pitchFamily="34" charset="0"/>
              </a:rPr>
              <a:t> imperii</a:t>
            </a:r>
            <a:r>
              <a:rPr lang="it-IT" sz="8000" dirty="0">
                <a:solidFill>
                  <a:schemeClr val="tx2"/>
                </a:solidFill>
                <a:latin typeface="Arial Rounded MT Bold" pitchFamily="34" charset="0"/>
              </a:rPr>
              <a:t>: divisioni ereditarie</a:t>
            </a:r>
          </a:p>
          <a:p>
            <a:pPr marL="571500" indent="-571500" algn="l">
              <a:buFont typeface="Wingdings" pitchFamily="2" charset="2"/>
              <a:buChar char="v"/>
            </a:pPr>
            <a:r>
              <a:rPr lang="it-IT" sz="8000" dirty="0">
                <a:solidFill>
                  <a:schemeClr val="tx2"/>
                </a:solidFill>
                <a:latin typeface="Arial Rounded MT Bold" pitchFamily="34" charset="0"/>
              </a:rPr>
              <a:t>824 </a:t>
            </a:r>
            <a:r>
              <a:rPr lang="it-IT" sz="8000" i="1" dirty="0" err="1">
                <a:solidFill>
                  <a:schemeClr val="tx2"/>
                </a:solidFill>
                <a:latin typeface="Arial Rounded MT Bold" pitchFamily="34" charset="0"/>
              </a:rPr>
              <a:t>Constitutio</a:t>
            </a:r>
            <a:r>
              <a:rPr lang="it-IT" sz="8000" i="1" dirty="0">
                <a:solidFill>
                  <a:schemeClr val="tx2"/>
                </a:solidFill>
                <a:latin typeface="Arial Rounded MT Bold" pitchFamily="34" charset="0"/>
              </a:rPr>
              <a:t> romana</a:t>
            </a:r>
            <a:r>
              <a:rPr lang="it-IT" sz="8000" dirty="0">
                <a:solidFill>
                  <a:schemeClr val="tx2"/>
                </a:solidFill>
                <a:latin typeface="Arial Rounded MT Bold" pitchFamily="34" charset="0"/>
              </a:rPr>
              <a:t>: giuramento di fedeltà del papa</a:t>
            </a:r>
          </a:p>
          <a:p>
            <a:pPr marL="571500" indent="-571500" algn="l">
              <a:buFont typeface="Wingdings" pitchFamily="2" charset="2"/>
              <a:buChar char="v"/>
            </a:pPr>
            <a:endParaRPr lang="it-IT" sz="8000" dirty="0">
              <a:solidFill>
                <a:schemeClr val="tx2"/>
              </a:solidFill>
              <a:latin typeface="Arial Rounded MT Bold" pitchFamily="34" charset="0"/>
            </a:endParaRPr>
          </a:p>
          <a:p>
            <a:pPr lvl="0" algn="l"/>
            <a:r>
              <a:rPr lang="it-IT" sz="8000" dirty="0">
                <a:solidFill>
                  <a:schemeClr val="tx2"/>
                </a:solidFill>
                <a:latin typeface="Arial Rounded MT Bold" pitchFamily="34" charset="0"/>
              </a:rPr>
              <a:t>La conflittualità fra i figli di Ludovico: </a:t>
            </a:r>
          </a:p>
          <a:p>
            <a:pPr marL="571500" lvl="0" indent="-571500" algn="l">
              <a:buFont typeface="Wingdings" pitchFamily="2" charset="2"/>
              <a:buChar char="v"/>
            </a:pPr>
            <a:r>
              <a:rPr lang="it-IT" sz="8000" dirty="0">
                <a:solidFill>
                  <a:schemeClr val="tx2"/>
                </a:solidFill>
                <a:latin typeface="Arial Rounded MT Bold" pitchFamily="34" charset="0"/>
              </a:rPr>
              <a:t>842: giuramento di Strasburgo (Carlo e Ludovico),</a:t>
            </a:r>
          </a:p>
          <a:p>
            <a:pPr marL="571500" lvl="0" indent="-571500" algn="l">
              <a:buFont typeface="Wingdings" pitchFamily="2" charset="2"/>
              <a:buChar char="v"/>
            </a:pPr>
            <a:r>
              <a:rPr lang="it-IT" sz="8000" dirty="0">
                <a:solidFill>
                  <a:schemeClr val="tx2"/>
                </a:solidFill>
                <a:latin typeface="Arial Rounded MT Bold" pitchFamily="34" charset="0"/>
              </a:rPr>
              <a:t>843: trattato di Verdun (nascita di tre regni autonomi)</a:t>
            </a:r>
          </a:p>
          <a:p>
            <a:pPr lvl="0" algn="l"/>
            <a:r>
              <a:rPr lang="it-IT" sz="8000" dirty="0">
                <a:solidFill>
                  <a:schemeClr val="tx2"/>
                </a:solidFill>
                <a:latin typeface="Arial Rounded MT Bold" pitchFamily="34" charset="0"/>
              </a:rPr>
              <a:t>Carlo il Grosso: ricomposizione effimera e deposizione (888)</a:t>
            </a:r>
          </a:p>
          <a:p>
            <a:pPr algn="l"/>
            <a:endParaRPr lang="it-IT" sz="8000" dirty="0">
              <a:solidFill>
                <a:schemeClr val="tx2"/>
              </a:solidFill>
              <a:latin typeface="Arial Rounded MT Bold" pitchFamily="34" charset="0"/>
            </a:endParaRPr>
          </a:p>
          <a:p>
            <a:pPr lvl="0" algn="l"/>
            <a:r>
              <a:rPr lang="it-IT" sz="9600" b="1" dirty="0">
                <a:effectLst>
                  <a:outerShdw blurRad="38100" dist="38100" dir="2700000" algn="tl">
                    <a:srgbClr val="000000"/>
                  </a:outerShdw>
                </a:effectLst>
                <a:latin typeface="Georgia" pitchFamily="18" charset="0"/>
              </a:rPr>
              <a:t>I regni postcarolingi e gli spazi nazionali (IX-X sec.)</a:t>
            </a:r>
          </a:p>
          <a:p>
            <a:pPr algn="l"/>
            <a:endParaRPr lang="it-IT" sz="8000" dirty="0">
              <a:solidFill>
                <a:schemeClr val="tx2"/>
              </a:solidFill>
              <a:latin typeface="Arial Rounded MT Bold" pitchFamily="34" charset="0"/>
            </a:endParaRPr>
          </a:p>
          <a:p>
            <a:pPr algn="l"/>
            <a:r>
              <a:rPr lang="it-IT" sz="8000" dirty="0">
                <a:solidFill>
                  <a:schemeClr val="tx2"/>
                </a:solidFill>
                <a:latin typeface="Arial Rounded MT Bold" pitchFamily="34" charset="0"/>
              </a:rPr>
              <a:t>Emergere di aree regionali e frammentazione del potere = </a:t>
            </a:r>
          </a:p>
          <a:p>
            <a:pPr marL="571500" indent="-571500" algn="l">
              <a:buFont typeface="Wingdings" pitchFamily="2" charset="2"/>
              <a:buChar char="q"/>
            </a:pPr>
            <a:r>
              <a:rPr lang="it-IT" sz="8000" i="1" dirty="0" err="1">
                <a:solidFill>
                  <a:schemeClr val="tx2"/>
                </a:solidFill>
                <a:latin typeface="Arial Rounded MT Bold" pitchFamily="34" charset="0"/>
              </a:rPr>
              <a:t>Regnum</a:t>
            </a:r>
            <a:r>
              <a:rPr lang="it-IT" sz="8000" i="1" dirty="0">
                <a:solidFill>
                  <a:schemeClr val="tx2"/>
                </a:solidFill>
                <a:latin typeface="Arial Rounded MT Bold" pitchFamily="34" charset="0"/>
              </a:rPr>
              <a:t> </a:t>
            </a:r>
            <a:r>
              <a:rPr lang="it-IT" sz="8000" i="1" dirty="0" err="1">
                <a:solidFill>
                  <a:schemeClr val="tx2"/>
                </a:solidFill>
                <a:latin typeface="Arial Rounded MT Bold" pitchFamily="34" charset="0"/>
              </a:rPr>
              <a:t>Italiae</a:t>
            </a:r>
            <a:r>
              <a:rPr lang="it-IT" sz="8000" i="1" dirty="0">
                <a:solidFill>
                  <a:schemeClr val="tx2"/>
                </a:solidFill>
                <a:latin typeface="Arial Rounded MT Bold" pitchFamily="34" charset="0"/>
              </a:rPr>
              <a:t> </a:t>
            </a:r>
            <a:r>
              <a:rPr lang="it-IT" sz="8000" dirty="0">
                <a:solidFill>
                  <a:schemeClr val="tx2"/>
                </a:solidFill>
                <a:latin typeface="Arial Rounded MT Bold" pitchFamily="34" charset="0"/>
              </a:rPr>
              <a:t>(888-961): la rivalità fra le grandi famiglie territoriali;</a:t>
            </a:r>
          </a:p>
          <a:p>
            <a:pPr marL="571500" indent="-571500" algn="l">
              <a:buFont typeface="Wingdings" pitchFamily="2" charset="2"/>
              <a:buChar char="q"/>
            </a:pPr>
            <a:r>
              <a:rPr lang="it-IT" sz="8000" i="1" dirty="0">
                <a:solidFill>
                  <a:schemeClr val="tx2"/>
                </a:solidFill>
                <a:latin typeface="Arial Rounded MT Bold" pitchFamily="34" charset="0"/>
              </a:rPr>
              <a:t>Regnum </a:t>
            </a:r>
            <a:r>
              <a:rPr lang="it-IT" sz="8000" i="1" dirty="0" err="1">
                <a:solidFill>
                  <a:schemeClr val="tx2"/>
                </a:solidFill>
                <a:latin typeface="Arial Rounded MT Bold" pitchFamily="34" charset="0"/>
              </a:rPr>
              <a:t>Franciae</a:t>
            </a:r>
            <a:r>
              <a:rPr lang="it-IT" sz="8000" dirty="0">
                <a:solidFill>
                  <a:schemeClr val="tx2"/>
                </a:solidFill>
                <a:latin typeface="Arial Rounded MT Bold" pitchFamily="34" charset="0"/>
              </a:rPr>
              <a:t>: nel </a:t>
            </a:r>
            <a:r>
              <a:rPr lang="it-IT" sz="8000" i="1" dirty="0">
                <a:solidFill>
                  <a:schemeClr val="tx2"/>
                </a:solidFill>
                <a:latin typeface="Arial Rounded MT Bold" pitchFamily="34" charset="0"/>
              </a:rPr>
              <a:t> </a:t>
            </a:r>
            <a:r>
              <a:rPr lang="it-IT" sz="8000" dirty="0">
                <a:solidFill>
                  <a:schemeClr val="tx2"/>
                </a:solidFill>
                <a:latin typeface="Arial Rounded MT Bold" pitchFamily="34" charset="0"/>
              </a:rPr>
              <a:t>987 ricomposizione da parte di Ugo Capeto;</a:t>
            </a:r>
          </a:p>
          <a:p>
            <a:pPr marL="571500" indent="-571500" algn="l">
              <a:buFont typeface="Wingdings" pitchFamily="2" charset="2"/>
              <a:buChar char="q"/>
            </a:pPr>
            <a:r>
              <a:rPr lang="it-IT" sz="8000" i="1" dirty="0" err="1">
                <a:solidFill>
                  <a:schemeClr val="tx2"/>
                </a:solidFill>
                <a:latin typeface="Arial Rounded MT Bold" pitchFamily="34" charset="0"/>
              </a:rPr>
              <a:t>Regnum</a:t>
            </a:r>
            <a:r>
              <a:rPr lang="it-IT" sz="8000" i="1" dirty="0">
                <a:solidFill>
                  <a:schemeClr val="tx2"/>
                </a:solidFill>
                <a:latin typeface="Arial Rounded MT Bold" pitchFamily="34" charset="0"/>
              </a:rPr>
              <a:t> </a:t>
            </a:r>
            <a:r>
              <a:rPr lang="it-IT" sz="8000" i="1" dirty="0" err="1">
                <a:solidFill>
                  <a:schemeClr val="tx2"/>
                </a:solidFill>
                <a:latin typeface="Arial Rounded MT Bold" pitchFamily="34" charset="0"/>
              </a:rPr>
              <a:t>Theotonicum</a:t>
            </a:r>
            <a:r>
              <a:rPr lang="it-IT" sz="8000" dirty="0">
                <a:solidFill>
                  <a:schemeClr val="tx2"/>
                </a:solidFill>
                <a:latin typeface="Arial Rounded MT Bold" pitchFamily="34" charset="0"/>
              </a:rPr>
              <a:t>: l’egemonia dell’aristocrazia sassone.</a:t>
            </a:r>
            <a:endParaRPr lang="it-IT" sz="6400" dirty="0">
              <a:solidFill>
                <a:schemeClr val="tx2"/>
              </a:solidFill>
              <a:latin typeface="Arial Rounded MT Bold" pitchFamily="34" charset="0"/>
            </a:endParaRPr>
          </a:p>
        </p:txBody>
      </p:sp>
      <p:sp>
        <p:nvSpPr>
          <p:cNvPr id="5" name="CasellaDiTesto 4"/>
          <p:cNvSpPr txBox="1"/>
          <p:nvPr/>
        </p:nvSpPr>
        <p:spPr>
          <a:xfrm>
            <a:off x="7596336" y="188640"/>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0"/>
            <a:ext cx="7344816" cy="6463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77500" lnSpcReduction="20000"/>
          </a:bodyPr>
          <a:lstStyle/>
          <a:p>
            <a:pPr algn="ctr">
              <a:spcBef>
                <a:spcPct val="0"/>
              </a:spcBef>
              <a:defRPr/>
            </a:pPr>
            <a:r>
              <a:rPr lang="it-IT" sz="2800" dirty="0">
                <a:solidFill>
                  <a:srgbClr val="1F497D"/>
                </a:solidFill>
                <a:latin typeface="Arial Rounded MT Bold" pitchFamily="34" charset="0"/>
              </a:rPr>
              <a:t>L’Europa dei Franchi </a:t>
            </a:r>
            <a:br>
              <a:rPr lang="it-IT" sz="2800" dirty="0">
                <a:solidFill>
                  <a:srgbClr val="1F497D"/>
                </a:solidFill>
                <a:latin typeface="Arial Rounded MT Bold" pitchFamily="34" charset="0"/>
              </a:rPr>
            </a:br>
            <a:r>
              <a:rPr lang="it-IT" sz="2800" dirty="0">
                <a:solidFill>
                  <a:srgbClr val="1F497D"/>
                </a:solidFill>
                <a:latin typeface="Arial Rounded MT Bold" pitchFamily="34" charset="0"/>
              </a:rPr>
              <a:t>e l’impero carolingio (secoli VIII-IX)</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84743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59531"/>
            <a:ext cx="6624736" cy="677181"/>
          </a:xfrm>
        </p:spPr>
        <p:style>
          <a:lnRef idx="0">
            <a:schemeClr val="accent1"/>
          </a:lnRef>
          <a:fillRef idx="3">
            <a:schemeClr val="accent1"/>
          </a:fillRef>
          <a:effectRef idx="3">
            <a:schemeClr val="accent1"/>
          </a:effectRef>
          <a:fontRef idx="minor">
            <a:schemeClr val="lt1"/>
          </a:fontRef>
        </p:style>
        <p:txBody>
          <a:bodyPr>
            <a:normAutofit fontScale="90000"/>
          </a:bodyPr>
          <a:lstStyle/>
          <a:p>
            <a:pPr lvl="0">
              <a:defRPr/>
            </a:pPr>
            <a:r>
              <a:rPr lang="it-IT" sz="2400" dirty="0">
                <a:solidFill>
                  <a:schemeClr val="tx2"/>
                </a:solidFill>
                <a:latin typeface="Arial Rounded MT Bold" pitchFamily="34" charset="0"/>
              </a:rPr>
              <a:t>L’Europa dei Franchi </a:t>
            </a:r>
            <a:br>
              <a:rPr lang="it-IT" sz="2400" dirty="0">
                <a:solidFill>
                  <a:schemeClr val="tx2"/>
                </a:solidFill>
                <a:latin typeface="Arial Rounded MT Bold" pitchFamily="34" charset="0"/>
              </a:rPr>
            </a:br>
            <a:r>
              <a:rPr lang="it-IT" sz="2400" dirty="0">
                <a:solidFill>
                  <a:schemeClr val="tx2"/>
                </a:solidFill>
                <a:latin typeface="Arial Rounded MT Bold" pitchFamily="34" charset="0"/>
              </a:rPr>
              <a:t>e l’impero carolingio (secoli VIII-IX)</a:t>
            </a:r>
          </a:p>
        </p:txBody>
      </p:sp>
      <p:sp>
        <p:nvSpPr>
          <p:cNvPr id="3" name="Sottotitolo 2"/>
          <p:cNvSpPr>
            <a:spLocks noGrp="1"/>
          </p:cNvSpPr>
          <p:nvPr>
            <p:ph type="subTitle" idx="1"/>
          </p:nvPr>
        </p:nvSpPr>
        <p:spPr>
          <a:xfrm>
            <a:off x="7308304" y="2492896"/>
            <a:ext cx="1800200" cy="4248472"/>
          </a:xfrm>
        </p:spPr>
        <p:txBody>
          <a:bodyPr>
            <a:normAutofit/>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1700" dirty="0">
                <a:solidFill>
                  <a:schemeClr val="tx2"/>
                </a:solidFill>
                <a:latin typeface="Arial Rounded MT Bold" pitchFamily="34" charset="0"/>
              </a:rPr>
              <a:t>Le divisioni dell’impero nel IX sec. </a:t>
            </a:r>
          </a:p>
        </p:txBody>
      </p:sp>
      <p:sp>
        <p:nvSpPr>
          <p:cNvPr id="5" name="CasellaDiTesto 4"/>
          <p:cNvSpPr txBox="1"/>
          <p:nvPr/>
        </p:nvSpPr>
        <p:spPr>
          <a:xfrm>
            <a:off x="7308304"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 GEOGRAFICHE</a:t>
            </a:r>
          </a:p>
        </p:txBody>
      </p:sp>
      <p:pic>
        <p:nvPicPr>
          <p:cNvPr id="3074" name="Picture 2" descr="C:\Users\Francesco\Desktop\Lezioni a.a 2014-2015\2011-12\alto medioevo\carolin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08" y="1196752"/>
            <a:ext cx="7171996" cy="516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3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504" y="980728"/>
            <a:ext cx="9036496" cy="5760640"/>
          </a:xfrm>
        </p:spPr>
        <p:txBody>
          <a:bodyPr>
            <a:normAutofit fontScale="85000" lnSpcReduction="20000"/>
          </a:bodyPr>
          <a:lstStyle/>
          <a:p>
            <a:r>
              <a:rPr lang="it-IT" sz="3300" b="1" dirty="0">
                <a:effectLst>
                  <a:outerShdw blurRad="38100" dist="38100" dir="2700000" algn="tl">
                    <a:srgbClr val="000000"/>
                  </a:outerShdw>
                </a:effectLst>
                <a:latin typeface="Georgia" pitchFamily="18" charset="0"/>
              </a:rPr>
              <a:t>La conversione dei Sassoni:</a:t>
            </a:r>
            <a:br>
              <a:rPr lang="it-IT" sz="3300" b="1" dirty="0">
                <a:effectLst>
                  <a:outerShdw blurRad="38100" dist="38100" dir="2700000" algn="tl">
                    <a:srgbClr val="000000"/>
                  </a:outerShdw>
                </a:effectLst>
                <a:latin typeface="Georgia" pitchFamily="18" charset="0"/>
              </a:rPr>
            </a:br>
            <a:r>
              <a:rPr lang="it-IT" sz="3300" b="1" dirty="0">
                <a:effectLst>
                  <a:outerShdw blurRad="38100" dist="38100" dir="2700000" algn="tl">
                    <a:srgbClr val="000000"/>
                  </a:outerShdw>
                </a:effectLst>
                <a:latin typeface="Georgia" pitchFamily="18" charset="0"/>
              </a:rPr>
              <a:t>Capitolare della Sassonia (fine VIII sec</a:t>
            </a:r>
            <a:r>
              <a:rPr lang="it-IT" sz="3300" b="1" dirty="0">
                <a:latin typeface="Baskerville Old Face" pitchFamily="18" charset="0"/>
              </a:rPr>
              <a:t>.)</a:t>
            </a:r>
            <a:endParaRPr lang="it-IT" sz="3300" b="1" dirty="0">
              <a:effectLst>
                <a:outerShdw blurRad="38100" dist="38100" dir="2700000" algn="tl">
                  <a:srgbClr val="000000"/>
                </a:outerShdw>
              </a:effectLst>
              <a:latin typeface="Georgia" pitchFamily="18" charset="0"/>
            </a:endParaRPr>
          </a:p>
          <a:p>
            <a:endParaRPr lang="it-IT" sz="2800" b="1" dirty="0">
              <a:effectLst>
                <a:outerShdw blurRad="38100" dist="38100" dir="2700000" algn="tl">
                  <a:srgbClr val="000000"/>
                </a:outerShdw>
              </a:effectLst>
              <a:latin typeface="Georgia" pitchFamily="18" charset="0"/>
            </a:endParaRPr>
          </a:p>
          <a:p>
            <a:pPr algn="l"/>
            <a:r>
              <a:rPr lang="it-IT" sz="2800" dirty="0">
                <a:solidFill>
                  <a:srgbClr val="002060"/>
                </a:solidFill>
              </a:rPr>
              <a:t>         2. Se qualcuno avrà trovato rifugio in una chiesa, nessuno osi cacciarlo di lì con la </a:t>
            </a:r>
            <a:r>
              <a:rPr lang="it-IT" sz="2800" dirty="0">
                <a:solidFill>
                  <a:srgbClr val="FFFF00"/>
                </a:solidFill>
              </a:rPr>
              <a:t>forza</a:t>
            </a:r>
            <a:r>
              <a:rPr lang="it-IT" sz="2800" dirty="0">
                <a:solidFill>
                  <a:srgbClr val="002060"/>
                </a:solidFill>
              </a:rPr>
              <a:t>, ma abbia pace finché non si presenti davanti al placito, e per il rispetto di Dio e dei santi, e la riverenza della sua chiesa, abbia salva la vita e non subisca mutilazione alcuna. </a:t>
            </a:r>
          </a:p>
          <a:p>
            <a:pPr algn="l"/>
            <a:r>
              <a:rPr lang="it-IT" sz="2800" dirty="0">
                <a:solidFill>
                  <a:srgbClr val="002060"/>
                </a:solidFill>
              </a:rPr>
              <a:t>         7. Se qualcuno, secondo il rito pagano, avrà fatto consumare dalle fiamme il corpo di un defunto e avrà ridotto in cenere le sue ossa, sarà </a:t>
            </a:r>
            <a:r>
              <a:rPr lang="it-IT" sz="2800" dirty="0">
                <a:solidFill>
                  <a:srgbClr val="FFFF00"/>
                </a:solidFill>
              </a:rPr>
              <a:t>punito</a:t>
            </a:r>
            <a:r>
              <a:rPr lang="it-IT" sz="2800" dirty="0">
                <a:solidFill>
                  <a:srgbClr val="002060"/>
                </a:solidFill>
              </a:rPr>
              <a:t> con la pena capitale.</a:t>
            </a:r>
          </a:p>
          <a:p>
            <a:pPr algn="l"/>
            <a:r>
              <a:rPr lang="it-IT" sz="2800" dirty="0">
                <a:solidFill>
                  <a:srgbClr val="002060"/>
                </a:solidFill>
              </a:rPr>
              <a:t>        8. Se in seguito, nel popolo dei Sassoni, qualcuno che si celi tra loro non battezzato avrà voluto nascondersi sdegnando di ricevere il battesimo e preferendo rimanere pagano, sia </a:t>
            </a:r>
            <a:r>
              <a:rPr lang="it-IT" sz="2800" dirty="0">
                <a:solidFill>
                  <a:srgbClr val="FFFF00"/>
                </a:solidFill>
              </a:rPr>
              <a:t>messo a morte</a:t>
            </a:r>
            <a:r>
              <a:rPr lang="it-IT" sz="2800" dirty="0">
                <a:solidFill>
                  <a:srgbClr val="002060"/>
                </a:solidFill>
              </a:rPr>
              <a:t>.</a:t>
            </a:r>
          </a:p>
          <a:p>
            <a:pPr algn="l"/>
            <a:r>
              <a:rPr lang="it-IT" sz="2800" dirty="0">
                <a:solidFill>
                  <a:srgbClr val="002060"/>
                </a:solidFill>
              </a:rPr>
              <a:t>        9. Se qualcuno avrà sacrificato un uomo al diavolo offrendolo come vittima ai demoni secondo l’uso pagano, sia messo a morte.</a:t>
            </a:r>
          </a:p>
          <a:p>
            <a:pPr algn="l"/>
            <a:r>
              <a:rPr lang="it-IT" sz="2800" dirty="0">
                <a:solidFill>
                  <a:srgbClr val="002060"/>
                </a:solidFill>
              </a:rPr>
              <a:t>       10. Se qualcuno avrà congiurato con i pagani contro i cristiani, o con loro si sarà ostinato ad osteggiare i cristiani, sia messo a morte.</a:t>
            </a:r>
          </a:p>
          <a:p>
            <a:pPr algn="l"/>
            <a:endParaRPr lang="it-IT" sz="2800" dirty="0">
              <a:solidFill>
                <a:schemeClr val="tx1"/>
              </a:solidFill>
              <a:latin typeface="Baskerville Old Face" pitchFamily="18" charset="0"/>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
        <p:nvSpPr>
          <p:cNvPr id="6" name="Titolo 1"/>
          <p:cNvSpPr txBox="1">
            <a:spLocks/>
          </p:cNvSpPr>
          <p:nvPr/>
        </p:nvSpPr>
        <p:spPr>
          <a:xfrm>
            <a:off x="251520" y="198023"/>
            <a:ext cx="6048672" cy="63694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sz="2200" dirty="0">
                <a:solidFill>
                  <a:srgbClr val="1F497D"/>
                </a:solidFill>
                <a:latin typeface="Arial Rounded MT Bold" pitchFamily="34" charset="0"/>
              </a:rPr>
              <a:t> L’Europa dei Franchi </a:t>
            </a:r>
            <a:br>
              <a:rPr lang="it-IT" sz="2200" dirty="0">
                <a:solidFill>
                  <a:srgbClr val="1F497D"/>
                </a:solidFill>
                <a:latin typeface="Arial Rounded MT Bold" pitchFamily="34" charset="0"/>
              </a:rPr>
            </a:br>
            <a:r>
              <a:rPr lang="it-IT" sz="2200" dirty="0">
                <a:solidFill>
                  <a:srgbClr val="1F497D"/>
                </a:solidFill>
                <a:latin typeface="Arial Rounded MT Bold" pitchFamily="34" charset="0"/>
              </a:rPr>
              <a:t>e l’impero carolingio (secoli VIII-IX</a:t>
            </a:r>
            <a:r>
              <a:rPr lang="it-IT" sz="2800" dirty="0">
                <a:solidFill>
                  <a:srgbClr val="1F497D"/>
                </a:solidFill>
                <a:latin typeface="Arial Rounded MT Bold" pitchFamily="34" charset="0"/>
              </a:rPr>
              <a:t>)</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123443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98023"/>
            <a:ext cx="6048672" cy="636948"/>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it-IT" sz="2200" dirty="0">
                <a:solidFill>
                  <a:schemeClr val="tx2"/>
                </a:solidFill>
                <a:latin typeface="Arial Rounded MT Bold" pitchFamily="34" charset="0"/>
              </a:rPr>
              <a:t>L’Europa dei Franchi </a:t>
            </a:r>
            <a:br>
              <a:rPr lang="it-IT" sz="2200" dirty="0">
                <a:solidFill>
                  <a:schemeClr val="tx2"/>
                </a:solidFill>
                <a:latin typeface="Arial Rounded MT Bold" pitchFamily="34" charset="0"/>
              </a:rPr>
            </a:br>
            <a:r>
              <a:rPr lang="it-IT" sz="2200" dirty="0">
                <a:solidFill>
                  <a:schemeClr val="tx2"/>
                </a:solidFill>
                <a:latin typeface="Arial Rounded MT Bold" pitchFamily="34" charset="0"/>
              </a:rPr>
              <a:t>e l’impero carolingio (secoli VIII-IX</a:t>
            </a:r>
            <a:r>
              <a:rPr lang="it-IT" sz="2800" dirty="0">
                <a:solidFill>
                  <a:schemeClr val="tx2"/>
                </a:solidFill>
                <a:latin typeface="Arial Rounded MT Bold" pitchFamily="34" charset="0"/>
              </a:rPr>
              <a:t>)</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6271724" y="5301208"/>
            <a:ext cx="2764772" cy="1008112"/>
          </a:xfrm>
        </p:spPr>
        <p:txBody>
          <a:bodyPr>
            <a:normAutofit fontScale="85000" lnSpcReduction="10000"/>
          </a:bodyPr>
          <a:lstStyle/>
          <a:p>
            <a:r>
              <a:rPr lang="it-IT" sz="2000" i="1" dirty="0">
                <a:solidFill>
                  <a:schemeClr val="tx2"/>
                </a:solidFill>
                <a:latin typeface="Arial Rounded MT Bold" pitchFamily="34" charset="0"/>
              </a:rPr>
              <a:t>Statuetta di </a:t>
            </a:r>
            <a:r>
              <a:rPr lang="it-IT" sz="2000" i="1" dirty="0" err="1">
                <a:solidFill>
                  <a:schemeClr val="tx2"/>
                </a:solidFill>
                <a:latin typeface="Arial Rounded MT Bold" pitchFamily="34" charset="0"/>
              </a:rPr>
              <a:t>Carlomagno</a:t>
            </a:r>
            <a:r>
              <a:rPr lang="it-IT" sz="2000" i="1" dirty="0">
                <a:solidFill>
                  <a:schemeClr val="tx2"/>
                </a:solidFill>
                <a:latin typeface="Arial Rounded MT Bold" pitchFamily="34" charset="0"/>
              </a:rPr>
              <a:t> </a:t>
            </a:r>
            <a:r>
              <a:rPr lang="it-IT" sz="2000" dirty="0">
                <a:solidFill>
                  <a:schemeClr val="tx2"/>
                </a:solidFill>
                <a:latin typeface="Arial Rounded MT Bold" pitchFamily="34" charset="0"/>
              </a:rPr>
              <a:t>(inizio IX sec.),</a:t>
            </a:r>
          </a:p>
          <a:p>
            <a:r>
              <a:rPr lang="it-IT" sz="2000" dirty="0">
                <a:solidFill>
                  <a:schemeClr val="tx2"/>
                </a:solidFill>
                <a:latin typeface="Arial Rounded MT Bold" pitchFamily="34" charset="0"/>
              </a:rPr>
              <a:t>Parigi, Museo del Louvre</a:t>
            </a: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pic>
        <p:nvPicPr>
          <p:cNvPr id="4098" name="Picture 2" descr="C:\Users\Francesco\Desktop\Lezioni a.a 2014-2015\2011-12\alto medioevo\Charlemagne_Equestrian_statue_9t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419" y="908720"/>
            <a:ext cx="4012305"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0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504" y="980728"/>
            <a:ext cx="9036496" cy="5760640"/>
          </a:xfrm>
        </p:spPr>
        <p:txBody>
          <a:bodyPr>
            <a:normAutofit fontScale="92500" lnSpcReduction="10000"/>
          </a:bodyPr>
          <a:lstStyle/>
          <a:p>
            <a:r>
              <a:rPr lang="it-IT" sz="2800" b="1" dirty="0">
                <a:effectLst>
                  <a:outerShdw blurRad="38100" dist="38100" dir="2700000" algn="tl">
                    <a:srgbClr val="000000"/>
                  </a:outerShdw>
                </a:effectLst>
                <a:latin typeface="Georgia" pitchFamily="18" charset="0"/>
              </a:rPr>
              <a:t>Carlo Magno secondo il biografo </a:t>
            </a:r>
            <a:r>
              <a:rPr lang="it-IT" sz="2800" b="1" dirty="0" err="1">
                <a:effectLst>
                  <a:outerShdw blurRad="38100" dist="38100" dir="2700000" algn="tl">
                    <a:srgbClr val="000000"/>
                  </a:outerShdw>
                </a:effectLst>
                <a:latin typeface="Georgia" pitchFamily="18" charset="0"/>
              </a:rPr>
              <a:t>Eginardo</a:t>
            </a:r>
            <a:endParaRPr lang="it-IT" sz="2800" b="1" dirty="0">
              <a:effectLst>
                <a:outerShdw blurRad="38100" dist="38100" dir="2700000" algn="tl">
                  <a:srgbClr val="000000"/>
                </a:outerShdw>
              </a:effectLst>
              <a:latin typeface="Georgia" pitchFamily="18" charset="0"/>
            </a:endParaRPr>
          </a:p>
          <a:p>
            <a:endParaRPr lang="it-IT" sz="2800" b="1" dirty="0">
              <a:effectLst>
                <a:outerShdw blurRad="38100" dist="38100" dir="2700000" algn="tl">
                  <a:srgbClr val="000000"/>
                </a:outerShdw>
              </a:effectLst>
              <a:latin typeface="Georgia" pitchFamily="18" charset="0"/>
            </a:endParaRPr>
          </a:p>
          <a:p>
            <a:pPr algn="l"/>
            <a:r>
              <a:rPr lang="it-IT" sz="2800" dirty="0">
                <a:solidFill>
                  <a:schemeClr val="tx1"/>
                </a:solidFill>
                <a:latin typeface="Baskerville Old Face" pitchFamily="18" charset="0"/>
              </a:rPr>
              <a:t>Carlo vestiva secondo il </a:t>
            </a:r>
            <a:r>
              <a:rPr lang="it-IT" sz="2800" dirty="0">
                <a:solidFill>
                  <a:srgbClr val="FFFF00"/>
                </a:solidFill>
                <a:latin typeface="Baskerville Old Face" pitchFamily="18" charset="0"/>
              </a:rPr>
              <a:t>costume nazionale dei Franchi</a:t>
            </a:r>
            <a:r>
              <a:rPr lang="it-IT" sz="2800" dirty="0">
                <a:solidFill>
                  <a:schemeClr val="tx1"/>
                </a:solidFill>
                <a:latin typeface="Baskerville Old Face" pitchFamily="18" charset="0"/>
              </a:rPr>
              <a:t>: sul corpo una camicia di lino e il panno femorale; sopra una tunica bordata di seta e calzoni; calzari ai piedi e fasce attorno alle gambe; un panciotto di pelle di lontra o di martora gli proteggeva d’inverno le spalle e il petto; indossava un mantello blu e si cingeva sempre di una daga; la cui elsa e bandoliera erano d’oro e d’argento. Talvolta usava una spada con l’impugnatura gemmata, ma solamente nelle festività più importanti o quando riceveva delegazioni straniere. In effetti egli ricusava le vesti di foggia straniera, sebbene fossero bellissime, e non sopportava d’indossarle se non a Roma, dove la prima volta su richiesta del pontefice Adriano e la seconda volta per istanza del successore di quello.</a:t>
            </a: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
        <p:nvSpPr>
          <p:cNvPr id="6" name="Titolo 1"/>
          <p:cNvSpPr txBox="1">
            <a:spLocks/>
          </p:cNvSpPr>
          <p:nvPr/>
        </p:nvSpPr>
        <p:spPr>
          <a:xfrm>
            <a:off x="251520" y="198023"/>
            <a:ext cx="6048672" cy="63694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sz="2200" dirty="0">
                <a:solidFill>
                  <a:srgbClr val="1F497D"/>
                </a:solidFill>
                <a:latin typeface="Arial Rounded MT Bold" pitchFamily="34" charset="0"/>
              </a:rPr>
              <a:t>L’Europa dei Franchi </a:t>
            </a:r>
            <a:br>
              <a:rPr lang="it-IT" sz="2200" dirty="0">
                <a:solidFill>
                  <a:srgbClr val="1F497D"/>
                </a:solidFill>
                <a:latin typeface="Arial Rounded MT Bold" pitchFamily="34" charset="0"/>
              </a:rPr>
            </a:br>
            <a:r>
              <a:rPr lang="it-IT" sz="2200" dirty="0">
                <a:solidFill>
                  <a:srgbClr val="1F497D"/>
                </a:solidFill>
                <a:latin typeface="Arial Rounded MT Bold" pitchFamily="34" charset="0"/>
              </a:rPr>
              <a:t>e l’impero carolingio (secoli VIII-IX</a:t>
            </a:r>
            <a:r>
              <a:rPr lang="it-IT" sz="2800" dirty="0">
                <a:solidFill>
                  <a:srgbClr val="1F497D"/>
                </a:solidFill>
                <a:latin typeface="Arial Rounded MT Bold" pitchFamily="34" charset="0"/>
              </a:rPr>
              <a:t>)</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81115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504" y="980728"/>
            <a:ext cx="9036496" cy="5760640"/>
          </a:xfrm>
        </p:spPr>
        <p:txBody>
          <a:bodyPr>
            <a:normAutofit fontScale="85000" lnSpcReduction="20000"/>
          </a:bodyPr>
          <a:lstStyle/>
          <a:p>
            <a:r>
              <a:rPr lang="it-IT" sz="3300" b="1" dirty="0">
                <a:effectLst>
                  <a:outerShdw blurRad="38100" dist="38100" dir="2700000" algn="tl">
                    <a:srgbClr val="000000"/>
                  </a:outerShdw>
                </a:effectLst>
                <a:latin typeface="Georgia" pitchFamily="18" charset="0"/>
              </a:rPr>
              <a:t>L’incoronazione a Roma di Carlo Magno secondo il biografo </a:t>
            </a:r>
            <a:r>
              <a:rPr lang="it-IT" sz="3300" b="1" dirty="0" err="1">
                <a:effectLst>
                  <a:outerShdw blurRad="38100" dist="38100" dir="2700000" algn="tl">
                    <a:srgbClr val="000000"/>
                  </a:outerShdw>
                </a:effectLst>
                <a:latin typeface="Georgia" pitchFamily="18" charset="0"/>
              </a:rPr>
              <a:t>Eginardo</a:t>
            </a:r>
            <a:br>
              <a:rPr lang="it-IT" sz="3300" b="1" dirty="0">
                <a:effectLst>
                  <a:outerShdw blurRad="38100" dist="38100" dir="2700000" algn="tl">
                    <a:srgbClr val="000000"/>
                  </a:outerShdw>
                </a:effectLst>
                <a:latin typeface="Georgia" pitchFamily="18" charset="0"/>
              </a:rPr>
            </a:br>
            <a:endParaRPr lang="it-IT" sz="3300" b="1" dirty="0">
              <a:effectLst>
                <a:outerShdw blurRad="38100" dist="38100" dir="2700000" algn="tl">
                  <a:srgbClr val="000000"/>
                </a:outerShdw>
              </a:effectLst>
              <a:latin typeface="Georgia" pitchFamily="18" charset="0"/>
            </a:endParaRPr>
          </a:p>
          <a:p>
            <a:pPr algn="l"/>
            <a:r>
              <a:rPr lang="it-IT" sz="2800" dirty="0">
                <a:solidFill>
                  <a:schemeClr val="tx1"/>
                </a:solidFill>
                <a:latin typeface="Baskerville Old Face" pitchFamily="18" charset="0"/>
              </a:rPr>
              <a:t>Fra le cause della sua ultima venuta ci fu anche il motivo che i Romani avevano costretto papa Leone a invocare sua la protezione, avendogli fatto subire molte violenze. Perciò venne a Roma per rimettere a posto la situazione della Chiesa, che era diventata molto confusa, e vi si trattenne per tutto il periodo invernale.</a:t>
            </a:r>
          </a:p>
          <a:p>
            <a:pPr algn="l"/>
            <a:r>
              <a:rPr lang="it-IT" sz="2800" dirty="0">
                <a:solidFill>
                  <a:schemeClr val="tx1"/>
                </a:solidFill>
                <a:latin typeface="Baskerville Old Face" pitchFamily="18" charset="0"/>
              </a:rPr>
              <a:t>In questo periodo prese il </a:t>
            </a:r>
            <a:r>
              <a:rPr lang="it-IT" sz="2800" dirty="0">
                <a:solidFill>
                  <a:srgbClr val="FFFF00"/>
                </a:solidFill>
                <a:latin typeface="Baskerville Old Face" pitchFamily="18" charset="0"/>
              </a:rPr>
              <a:t>titolo di imperatore </a:t>
            </a:r>
            <a:r>
              <a:rPr lang="it-IT" sz="2800" dirty="0">
                <a:solidFill>
                  <a:schemeClr val="tx1"/>
                </a:solidFill>
                <a:latin typeface="Baskerville Old Face" pitchFamily="18" charset="0"/>
              </a:rPr>
              <a:t>e di Augusto. Il che dapprima lo contrariò a tal punto che giunse a dichiarare che in quel giorno, anche se era una delle più grandi festività, mai sarebbe entrato in chiesa se avesse potuto supporre quale era il progetto del pontefice.</a:t>
            </a:r>
          </a:p>
          <a:p>
            <a:pPr algn="l"/>
            <a:r>
              <a:rPr lang="it-IT" sz="2800" dirty="0">
                <a:solidFill>
                  <a:schemeClr val="tx1"/>
                </a:solidFill>
                <a:latin typeface="Baskerville Old Face" pitchFamily="18" charset="0"/>
              </a:rPr>
              <a:t>In seguito però sopportò con grande tolleranza l’odio suscitato dall’aver egli assunto quel titolo, sdegnandosi soprattutto di ciò gli imperatori romani, vinse la loro arrogante fierezza con la sua magnanimità, nella quale indubbiamente li superava di gran lunga, e ottenne ciò mandando loro frequenti ambascerie e chiamandoli ‘fratelli’ nelle sue lettere.</a:t>
            </a:r>
          </a:p>
          <a:p>
            <a:pPr algn="l"/>
            <a:endParaRPr lang="it-IT" sz="2800" dirty="0">
              <a:solidFill>
                <a:schemeClr val="tx1"/>
              </a:solidFill>
              <a:latin typeface="Baskerville Old Face" pitchFamily="18" charset="0"/>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
        <p:nvSpPr>
          <p:cNvPr id="6" name="Titolo 1"/>
          <p:cNvSpPr txBox="1">
            <a:spLocks/>
          </p:cNvSpPr>
          <p:nvPr/>
        </p:nvSpPr>
        <p:spPr>
          <a:xfrm>
            <a:off x="251520" y="198023"/>
            <a:ext cx="6048672" cy="63694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sz="2200" dirty="0">
                <a:solidFill>
                  <a:srgbClr val="1F497D"/>
                </a:solidFill>
                <a:latin typeface="Arial Rounded MT Bold" pitchFamily="34" charset="0"/>
              </a:rPr>
              <a:t>L’Europa dei Franchi </a:t>
            </a:r>
            <a:br>
              <a:rPr lang="it-IT" sz="2200" dirty="0">
                <a:solidFill>
                  <a:srgbClr val="1F497D"/>
                </a:solidFill>
                <a:latin typeface="Arial Rounded MT Bold" pitchFamily="34" charset="0"/>
              </a:rPr>
            </a:br>
            <a:r>
              <a:rPr lang="it-IT" sz="2200" dirty="0">
                <a:solidFill>
                  <a:srgbClr val="1F497D"/>
                </a:solidFill>
                <a:latin typeface="Arial Rounded MT Bold" pitchFamily="34" charset="0"/>
              </a:rPr>
              <a:t>e l’impero carolingio (secoli VIII-IX</a:t>
            </a:r>
            <a:r>
              <a:rPr lang="it-IT" sz="2800" dirty="0">
                <a:solidFill>
                  <a:srgbClr val="1F497D"/>
                </a:solidFill>
                <a:latin typeface="Arial Rounded MT Bold" pitchFamily="34" charset="0"/>
              </a:rPr>
              <a:t>)</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265015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39552" y="1340768"/>
            <a:ext cx="7776864" cy="4968552"/>
          </a:xfrm>
        </p:spPr>
        <p:txBody>
          <a:bodyPr>
            <a:normAutofit fontScale="85000" lnSpcReduction="20000"/>
          </a:bodyPr>
          <a:lstStyle/>
          <a:p>
            <a:r>
              <a:rPr lang="it-IT" sz="4000" b="1" dirty="0">
                <a:effectLst>
                  <a:outerShdw blurRad="38100" dist="38100" dir="2700000" algn="tl">
                    <a:srgbClr val="000000"/>
                  </a:outerShdw>
                </a:effectLst>
                <a:latin typeface="Georgia" pitchFamily="18" charset="0"/>
              </a:rPr>
              <a:t>Cronologia essenziale (568-774)</a:t>
            </a:r>
            <a:endParaRPr lang="it-IT" sz="3900" b="1" dirty="0">
              <a:effectLst>
                <a:outerShdw blurRad="38100" dist="38100" dir="2700000" algn="tl">
                  <a:srgbClr val="000000"/>
                </a:outerShdw>
              </a:effectLst>
              <a:latin typeface="Georgia" pitchFamily="18" charset="0"/>
            </a:endParaRPr>
          </a:p>
          <a:p>
            <a:endParaRPr lang="it-IT" b="1" dirty="0">
              <a:effectLst>
                <a:outerShdw blurRad="38100" dist="38100" dir="2700000" algn="tl">
                  <a:srgbClr val="000000"/>
                </a:outerShdw>
              </a:effectLst>
              <a:latin typeface="Georgia" pitchFamily="18" charset="0"/>
            </a:endParaRPr>
          </a:p>
          <a:p>
            <a:pPr marL="457200" indent="-457200" algn="l">
              <a:buFont typeface="Wingdings" pitchFamily="2" charset="2"/>
              <a:buChar char="q"/>
            </a:pPr>
            <a:r>
              <a:rPr lang="it-IT" dirty="0">
                <a:solidFill>
                  <a:schemeClr val="tx2"/>
                </a:solidFill>
                <a:latin typeface="Arial Rounded MT Bold" pitchFamily="34" charset="0"/>
              </a:rPr>
              <a:t>568 Alboino guida il popolo in armi dalla Pannonia in Italia</a:t>
            </a:r>
          </a:p>
          <a:p>
            <a:pPr marL="457200" indent="-457200" algn="l">
              <a:buFont typeface="Wingdings" pitchFamily="2" charset="2"/>
              <a:buChar char="q"/>
            </a:pPr>
            <a:r>
              <a:rPr lang="it-IT" dirty="0">
                <a:solidFill>
                  <a:schemeClr val="tx2"/>
                </a:solidFill>
                <a:latin typeface="Arial Rounded MT Bold" pitchFamily="34" charset="0"/>
              </a:rPr>
              <a:t>574-584 “interregno” </a:t>
            </a:r>
          </a:p>
          <a:p>
            <a:pPr marL="457200" indent="-457200" algn="l">
              <a:buFont typeface="Wingdings" pitchFamily="2" charset="2"/>
              <a:buChar char="q"/>
            </a:pPr>
            <a:r>
              <a:rPr lang="it-IT" dirty="0">
                <a:solidFill>
                  <a:schemeClr val="tx2"/>
                </a:solidFill>
                <a:latin typeface="Arial Rounded MT Bold" pitchFamily="34" charset="0"/>
              </a:rPr>
              <a:t>590 Autari è proclamato re</a:t>
            </a:r>
          </a:p>
          <a:p>
            <a:pPr marL="457200" indent="-457200" algn="l">
              <a:buFont typeface="Wingdings" pitchFamily="2" charset="2"/>
              <a:buChar char="q"/>
            </a:pPr>
            <a:r>
              <a:rPr lang="it-IT" dirty="0">
                <a:solidFill>
                  <a:schemeClr val="tx2"/>
                </a:solidFill>
                <a:latin typeface="Arial Rounded MT Bold" pitchFamily="34" charset="0"/>
              </a:rPr>
              <a:t>643 Editto di Rotari </a:t>
            </a:r>
          </a:p>
          <a:p>
            <a:pPr marL="457200" indent="-457200" algn="l">
              <a:buFont typeface="Wingdings" pitchFamily="2" charset="2"/>
              <a:buChar char="q"/>
            </a:pPr>
            <a:r>
              <a:rPr lang="it-IT" dirty="0">
                <a:solidFill>
                  <a:schemeClr val="tx2"/>
                </a:solidFill>
                <a:latin typeface="Arial Rounded MT Bold" pitchFamily="34" charset="0"/>
              </a:rPr>
              <a:t>712-744 regno di Liutprando</a:t>
            </a:r>
          </a:p>
          <a:p>
            <a:pPr marL="457200" indent="-457200" algn="l">
              <a:buFont typeface="Wingdings" pitchFamily="2" charset="2"/>
              <a:buChar char="q"/>
            </a:pPr>
            <a:r>
              <a:rPr lang="it-IT" dirty="0">
                <a:solidFill>
                  <a:schemeClr val="tx2"/>
                </a:solidFill>
                <a:latin typeface="Arial Rounded MT Bold" pitchFamily="34" charset="0"/>
              </a:rPr>
              <a:t>728 donazione di Sutri </a:t>
            </a:r>
          </a:p>
          <a:p>
            <a:pPr marL="457200" indent="-457200" algn="l">
              <a:buFont typeface="Wingdings" pitchFamily="2" charset="2"/>
              <a:buChar char="q"/>
            </a:pPr>
            <a:r>
              <a:rPr lang="it-IT" dirty="0">
                <a:solidFill>
                  <a:schemeClr val="tx2"/>
                </a:solidFill>
                <a:latin typeface="Arial Rounded MT Bold" pitchFamily="34" charset="0"/>
              </a:rPr>
              <a:t>751 Astolfo occupa Ravenna</a:t>
            </a:r>
          </a:p>
          <a:p>
            <a:pPr marL="457200" indent="-457200" algn="l">
              <a:buFont typeface="Wingdings" pitchFamily="2" charset="2"/>
              <a:buChar char="q"/>
            </a:pPr>
            <a:r>
              <a:rPr lang="it-IT" dirty="0">
                <a:solidFill>
                  <a:schemeClr val="tx2"/>
                </a:solidFill>
                <a:latin typeface="Arial Rounded MT Bold" pitchFamily="34" charset="0"/>
              </a:rPr>
              <a:t>773-774 fine del regno Longobardo</a:t>
            </a:r>
          </a:p>
          <a:p>
            <a:pPr marL="457200" indent="-457200" algn="l">
              <a:buFont typeface="Wingdings" pitchFamily="2" charset="2"/>
              <a:buChar char="q"/>
            </a:pPr>
            <a:endParaRPr lang="it-IT" dirty="0">
              <a:solidFill>
                <a:schemeClr val="tx2"/>
              </a:solidFill>
              <a:latin typeface="Arial Rounded MT Bold" pitchFamily="34" charset="0"/>
            </a:endParaRPr>
          </a:p>
          <a:p>
            <a:endParaRPr lang="it-IT" dirty="0">
              <a:solidFill>
                <a:schemeClr val="tx2"/>
              </a:solidFill>
              <a:latin typeface="Arial Rounded MT Bold" pitchFamily="34" charset="0"/>
            </a:endParaRPr>
          </a:p>
        </p:txBody>
      </p:sp>
      <p:sp>
        <p:nvSpPr>
          <p:cNvPr id="5" name="CasellaDiTesto 4"/>
          <p:cNvSpPr txBox="1"/>
          <p:nvPr/>
        </p:nvSpPr>
        <p:spPr>
          <a:xfrm>
            <a:off x="7596336" y="188640"/>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0"/>
            <a:ext cx="6840760" cy="6463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defRPr/>
            </a:pPr>
            <a:r>
              <a:rPr lang="it-IT" sz="2700" dirty="0">
                <a:solidFill>
                  <a:srgbClr val="1F497D"/>
                </a:solidFill>
                <a:latin typeface="Arial Rounded MT Bold" pitchFamily="34" charset="0"/>
              </a:rPr>
              <a:t>I Longobardi in Italia (VI-VII sec.)</a:t>
            </a:r>
          </a:p>
        </p:txBody>
      </p:sp>
    </p:spTree>
    <p:extLst>
      <p:ext uri="{BB962C8B-B14F-4D97-AF65-F5344CB8AC3E}">
        <p14:creationId xmlns:p14="http://schemas.microsoft.com/office/powerpoint/2010/main" val="3390514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504" y="980728"/>
            <a:ext cx="9036496" cy="5760640"/>
          </a:xfrm>
        </p:spPr>
        <p:txBody>
          <a:bodyPr>
            <a:normAutofit fontScale="85000" lnSpcReduction="10000"/>
          </a:bodyPr>
          <a:lstStyle/>
          <a:p>
            <a:r>
              <a:rPr lang="it-IT" sz="3000" b="1" dirty="0">
                <a:effectLst>
                  <a:outerShdw blurRad="38100" dist="38100" dir="2700000" algn="tl">
                    <a:srgbClr val="000000"/>
                  </a:outerShdw>
                </a:effectLst>
                <a:latin typeface="Georgia" pitchFamily="18" charset="0"/>
              </a:rPr>
              <a:t>L’incoronazione a Roma di Carlo Magno</a:t>
            </a:r>
          </a:p>
          <a:p>
            <a:r>
              <a:rPr lang="it-IT" sz="3000" b="1" dirty="0">
                <a:effectLst>
                  <a:outerShdw blurRad="38100" dist="38100" dir="2700000" algn="tl">
                    <a:srgbClr val="000000"/>
                  </a:outerShdw>
                </a:effectLst>
                <a:latin typeface="Georgia" pitchFamily="18" charset="0"/>
              </a:rPr>
              <a:t>secondo il </a:t>
            </a:r>
            <a:r>
              <a:rPr lang="it-IT" sz="3000" b="1" i="1" dirty="0">
                <a:effectLst>
                  <a:outerShdw blurRad="38100" dist="38100" dir="2700000" algn="tl">
                    <a:srgbClr val="000000"/>
                  </a:outerShdw>
                </a:effectLst>
                <a:latin typeface="Georgia" pitchFamily="18" charset="0"/>
              </a:rPr>
              <a:t>Liber </a:t>
            </a:r>
            <a:r>
              <a:rPr lang="it-IT" sz="3000" b="1" i="1" dirty="0" err="1">
                <a:effectLst>
                  <a:outerShdw blurRad="38100" dist="38100" dir="2700000" algn="tl">
                    <a:srgbClr val="000000"/>
                  </a:outerShdw>
                </a:effectLst>
                <a:latin typeface="Georgia" pitchFamily="18" charset="0"/>
              </a:rPr>
              <a:t>pontificalis</a:t>
            </a:r>
            <a:endParaRPr lang="it-IT" sz="3000" b="1" dirty="0">
              <a:effectLst>
                <a:outerShdw blurRad="38100" dist="38100" dir="2700000" algn="tl">
                  <a:srgbClr val="000000"/>
                </a:outerShdw>
              </a:effectLst>
              <a:latin typeface="Georgia" pitchFamily="18" charset="0"/>
            </a:endParaRPr>
          </a:p>
          <a:p>
            <a:pPr algn="l"/>
            <a:endParaRPr lang="it-IT" sz="2800" dirty="0">
              <a:solidFill>
                <a:schemeClr val="tx1"/>
              </a:solidFill>
              <a:latin typeface="Baskerville Old Face" pitchFamily="18" charset="0"/>
            </a:endParaRPr>
          </a:p>
          <a:p>
            <a:pPr algn="l"/>
            <a:r>
              <a:rPr lang="it-IT" sz="2800" dirty="0">
                <a:solidFill>
                  <a:schemeClr val="tx1"/>
                </a:solidFill>
                <a:latin typeface="Baskerville Old Face" pitchFamily="18" charset="0"/>
              </a:rPr>
              <a:t>Il re, essendosi recato nella basilica del beato Pietro Apostolo, vi fu ricevuto con grande onore, fece riunire nella medesima chiesa arcivescovi, vescovi, abati e tutta la nobiltà dei </a:t>
            </a:r>
            <a:r>
              <a:rPr lang="it-IT" sz="2800" dirty="0">
                <a:solidFill>
                  <a:srgbClr val="FFFF00"/>
                </a:solidFill>
                <a:latin typeface="Baskerville Old Face" pitchFamily="18" charset="0"/>
              </a:rPr>
              <a:t>Franchi</a:t>
            </a:r>
            <a:r>
              <a:rPr lang="it-IT" sz="2800" dirty="0">
                <a:solidFill>
                  <a:schemeClr val="tx1"/>
                </a:solidFill>
                <a:latin typeface="Baskerville Old Face" pitchFamily="18" charset="0"/>
              </a:rPr>
              <a:t> e dei </a:t>
            </a:r>
            <a:r>
              <a:rPr lang="it-IT" sz="2800" dirty="0">
                <a:solidFill>
                  <a:srgbClr val="FFFF00"/>
                </a:solidFill>
                <a:latin typeface="Baskerville Old Face" pitchFamily="18" charset="0"/>
              </a:rPr>
              <a:t>Romani</a:t>
            </a:r>
            <a:r>
              <a:rPr lang="it-IT" sz="2800" dirty="0">
                <a:solidFill>
                  <a:schemeClr val="tx1"/>
                </a:solidFill>
                <a:latin typeface="Baskerville Old Face" pitchFamily="18" charset="0"/>
              </a:rPr>
              <a:t>. […]</a:t>
            </a:r>
          </a:p>
          <a:p>
            <a:pPr algn="l"/>
            <a:r>
              <a:rPr lang="it-IT" sz="2800" dirty="0">
                <a:solidFill>
                  <a:schemeClr val="tx1"/>
                </a:solidFill>
                <a:latin typeface="Baskerville Old Face" pitchFamily="18" charset="0"/>
              </a:rPr>
              <a:t>Essendo arrivato il giorno del Natale di Nostro Signore Gesù Cristo, si riunirono tutti insieme di nuovo nella basilica del beato Pietro apostolo. E allora il venerabile e benefico presule [il papa] </a:t>
            </a:r>
            <a:r>
              <a:rPr lang="it-IT" sz="2800" dirty="0">
                <a:solidFill>
                  <a:srgbClr val="FFFF00"/>
                </a:solidFill>
                <a:latin typeface="Baskerville Old Face" pitchFamily="18" charset="0"/>
              </a:rPr>
              <a:t>incoronò</a:t>
            </a:r>
            <a:r>
              <a:rPr lang="it-IT" sz="2800" dirty="0">
                <a:solidFill>
                  <a:schemeClr val="tx1"/>
                </a:solidFill>
                <a:latin typeface="Baskerville Old Face" pitchFamily="18" charset="0"/>
              </a:rPr>
              <a:t> [Carlo] con le sue mani con una preziosissima corona. Allora tutti i fedeli Romani, vedendo quanta protezione e amore aveva avuto per la santa Chiesa romana e per il suo vicario, per volontà di Dio </a:t>
            </a:r>
            <a:r>
              <a:rPr lang="it-IT" sz="2800" dirty="0">
                <a:solidFill>
                  <a:srgbClr val="FFFF00"/>
                </a:solidFill>
                <a:latin typeface="Baskerville Old Face" pitchFamily="18" charset="0"/>
              </a:rPr>
              <a:t>esclamarono</a:t>
            </a:r>
            <a:r>
              <a:rPr lang="it-IT" sz="2800" dirty="0">
                <a:solidFill>
                  <a:schemeClr val="tx1"/>
                </a:solidFill>
                <a:latin typeface="Baskerville Old Face" pitchFamily="18" charset="0"/>
              </a:rPr>
              <a:t> all’unanimità con voce altisonante: «A Carlo, piissimo augusto coronato da Dio, grande e pacifico imperatore, vita e vittoria!» Fu detto per tre volte, davanti alla sacra confessione del beato Pietro apostolo, invocando al tempo stesso parecchi santi; e così da tutti fu fatto imperatore dei Romani.</a:t>
            </a:r>
          </a:p>
          <a:p>
            <a:endParaRPr lang="it-IT" sz="2800" b="1" dirty="0">
              <a:effectLst>
                <a:outerShdw blurRad="38100" dist="38100" dir="2700000" algn="tl">
                  <a:srgbClr val="000000"/>
                </a:outerShdw>
              </a:effectLst>
              <a:latin typeface="Georgia" pitchFamily="18" charset="0"/>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
        <p:nvSpPr>
          <p:cNvPr id="6" name="Titolo 1"/>
          <p:cNvSpPr txBox="1">
            <a:spLocks/>
          </p:cNvSpPr>
          <p:nvPr/>
        </p:nvSpPr>
        <p:spPr>
          <a:xfrm>
            <a:off x="251520" y="198023"/>
            <a:ext cx="6048672" cy="636948"/>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t-IT" sz="2200" dirty="0">
                <a:solidFill>
                  <a:srgbClr val="1F497D"/>
                </a:solidFill>
                <a:latin typeface="Arial Rounded MT Bold" pitchFamily="34" charset="0"/>
              </a:rPr>
              <a:t>L’Europa dei Franchi </a:t>
            </a:r>
            <a:br>
              <a:rPr lang="it-IT" sz="2200" dirty="0">
                <a:solidFill>
                  <a:srgbClr val="1F497D"/>
                </a:solidFill>
                <a:latin typeface="Arial Rounded MT Bold" pitchFamily="34" charset="0"/>
              </a:rPr>
            </a:br>
            <a:r>
              <a:rPr lang="it-IT" sz="2200" dirty="0">
                <a:solidFill>
                  <a:srgbClr val="1F497D"/>
                </a:solidFill>
                <a:latin typeface="Arial Rounded MT Bold" pitchFamily="34" charset="0"/>
              </a:rPr>
              <a:t>e l’impero carolingio (secoli VIII-IX</a:t>
            </a:r>
            <a:r>
              <a:rPr lang="it-IT" sz="2800" dirty="0">
                <a:solidFill>
                  <a:srgbClr val="1F497D"/>
                </a:solidFill>
                <a:latin typeface="Arial Rounded MT Bold" pitchFamily="34" charset="0"/>
              </a:rPr>
              <a:t>)</a:t>
            </a:r>
            <a:endParaRPr lang="it-IT" sz="2700" dirty="0">
              <a:solidFill>
                <a:srgbClr val="1F497D"/>
              </a:solidFill>
              <a:latin typeface="Arial Rounded MT Bold" pitchFamily="34" charset="0"/>
            </a:endParaRPr>
          </a:p>
        </p:txBody>
      </p:sp>
    </p:spTree>
    <p:extLst>
      <p:ext uri="{BB962C8B-B14F-4D97-AF65-F5344CB8AC3E}">
        <p14:creationId xmlns:p14="http://schemas.microsoft.com/office/powerpoint/2010/main" val="2115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1520" y="1268760"/>
            <a:ext cx="8568952" cy="5256584"/>
          </a:xfrm>
        </p:spPr>
        <p:txBody>
          <a:bodyPr>
            <a:normAutofit fontScale="77500" lnSpcReduction="20000"/>
          </a:bodyPr>
          <a:lstStyle/>
          <a:p>
            <a:r>
              <a:rPr lang="it-IT" sz="4100" b="1" dirty="0">
                <a:effectLst>
                  <a:outerShdw blurRad="38100" dist="38100" dir="2700000" algn="tl">
                    <a:srgbClr val="000000"/>
                  </a:outerShdw>
                </a:effectLst>
                <a:latin typeface="Georgia" pitchFamily="18" charset="0"/>
              </a:rPr>
              <a:t>Istituzioni e società fra VI e VII sec.</a:t>
            </a:r>
          </a:p>
          <a:p>
            <a:endParaRPr lang="it-IT" dirty="0">
              <a:solidFill>
                <a:schemeClr val="tx2"/>
              </a:solidFill>
              <a:latin typeface="Arial Rounded MT Bold" pitchFamily="34" charset="0"/>
            </a:endParaRPr>
          </a:p>
          <a:p>
            <a:pPr marL="457200" indent="-457200" algn="l">
              <a:buFont typeface="Wingdings" pitchFamily="2" charset="2"/>
              <a:buChar char="v"/>
            </a:pPr>
            <a:r>
              <a:rPr lang="it-IT" dirty="0">
                <a:solidFill>
                  <a:schemeClr val="tx2"/>
                </a:solidFill>
                <a:latin typeface="Arial Rounded MT Bold" pitchFamily="34" charset="0"/>
              </a:rPr>
              <a:t>la composizione sociale: arimanni, </a:t>
            </a:r>
            <a:r>
              <a:rPr lang="it-IT" dirty="0" err="1">
                <a:solidFill>
                  <a:schemeClr val="tx2"/>
                </a:solidFill>
                <a:latin typeface="Arial Rounded MT Bold" pitchFamily="34" charset="0"/>
              </a:rPr>
              <a:t>aldii</a:t>
            </a:r>
            <a:r>
              <a:rPr lang="it-IT" dirty="0">
                <a:solidFill>
                  <a:schemeClr val="tx2"/>
                </a:solidFill>
                <a:latin typeface="Arial Rounded MT Bold" pitchFamily="34" charset="0"/>
              </a:rPr>
              <a:t>, servi;</a:t>
            </a:r>
          </a:p>
          <a:p>
            <a:pPr marL="457200" indent="-457200" algn="l">
              <a:buFont typeface="Wingdings" pitchFamily="2" charset="2"/>
              <a:buChar char="v"/>
            </a:pPr>
            <a:r>
              <a:rPr lang="it-IT" dirty="0">
                <a:solidFill>
                  <a:schemeClr val="tx2"/>
                </a:solidFill>
                <a:latin typeface="Arial Rounded MT Bold" pitchFamily="34" charset="0"/>
              </a:rPr>
              <a:t>le unità di insediamento: le </a:t>
            </a:r>
            <a:r>
              <a:rPr lang="it-IT" i="1" dirty="0">
                <a:solidFill>
                  <a:schemeClr val="tx2"/>
                </a:solidFill>
                <a:latin typeface="Arial Rounded MT Bold" pitchFamily="34" charset="0"/>
              </a:rPr>
              <a:t>fare</a:t>
            </a:r>
            <a:r>
              <a:rPr lang="it-IT" dirty="0">
                <a:solidFill>
                  <a:schemeClr val="tx2"/>
                </a:solidFill>
                <a:latin typeface="Arial Rounded MT Bold" pitchFamily="34" charset="0"/>
              </a:rPr>
              <a:t>;</a:t>
            </a:r>
          </a:p>
          <a:p>
            <a:pPr marL="457200" indent="-457200" algn="l">
              <a:buFont typeface="Wingdings" pitchFamily="2" charset="2"/>
              <a:buChar char="v"/>
            </a:pPr>
            <a:r>
              <a:rPr lang="it-IT" dirty="0">
                <a:solidFill>
                  <a:schemeClr val="tx2"/>
                </a:solidFill>
                <a:latin typeface="Arial Rounded MT Bold" pitchFamily="34" charset="0"/>
              </a:rPr>
              <a:t>la </a:t>
            </a:r>
            <a:r>
              <a:rPr lang="it-IT" i="1" dirty="0" err="1">
                <a:solidFill>
                  <a:schemeClr val="tx2"/>
                </a:solidFill>
                <a:latin typeface="Arial Rounded MT Bold" pitchFamily="34" charset="0"/>
              </a:rPr>
              <a:t>gairethinx</a:t>
            </a:r>
            <a:r>
              <a:rPr lang="it-IT" dirty="0">
                <a:solidFill>
                  <a:schemeClr val="tx2"/>
                </a:solidFill>
                <a:latin typeface="Arial Rounded MT Bold" pitchFamily="34" charset="0"/>
              </a:rPr>
              <a:t> e l’elezione del re;</a:t>
            </a:r>
          </a:p>
          <a:p>
            <a:pPr marL="457200" indent="-457200" algn="l">
              <a:buFont typeface="Wingdings" pitchFamily="2" charset="2"/>
              <a:buChar char="v"/>
            </a:pPr>
            <a:r>
              <a:rPr lang="it-IT" dirty="0">
                <a:solidFill>
                  <a:schemeClr val="tx2"/>
                </a:solidFill>
                <a:latin typeface="Arial Rounded MT Bold" pitchFamily="34" charset="0"/>
              </a:rPr>
              <a:t>Cariche e uffici:</a:t>
            </a:r>
          </a:p>
          <a:p>
            <a:pPr algn="l"/>
            <a:r>
              <a:rPr lang="it-IT" dirty="0">
                <a:solidFill>
                  <a:schemeClr val="tx2"/>
                </a:solidFill>
                <a:latin typeface="Arial Rounded MT Bold" pitchFamily="34" charset="0"/>
              </a:rPr>
              <a:t>	- i duchi da capi militari a funzionari regi;</a:t>
            </a:r>
          </a:p>
          <a:p>
            <a:pPr algn="l"/>
            <a:r>
              <a:rPr lang="it-IT" dirty="0">
                <a:solidFill>
                  <a:schemeClr val="tx2"/>
                </a:solidFill>
                <a:latin typeface="Arial Rounded MT Bold" pitchFamily="34" charset="0"/>
              </a:rPr>
              <a:t>	- i </a:t>
            </a:r>
            <a:r>
              <a:rPr lang="it-IT" i="1" dirty="0">
                <a:solidFill>
                  <a:schemeClr val="tx2"/>
                </a:solidFill>
                <a:latin typeface="Arial Rounded MT Bold" pitchFamily="34" charset="0"/>
              </a:rPr>
              <a:t>gastaldi</a:t>
            </a:r>
            <a:r>
              <a:rPr lang="it-IT" dirty="0">
                <a:solidFill>
                  <a:schemeClr val="tx2"/>
                </a:solidFill>
                <a:latin typeface="Arial Rounded MT Bold" pitchFamily="34" charset="0"/>
              </a:rPr>
              <a:t> e l’amministrazione del fisco regio;</a:t>
            </a:r>
          </a:p>
          <a:p>
            <a:pPr algn="l"/>
            <a:r>
              <a:rPr lang="it-IT" dirty="0">
                <a:solidFill>
                  <a:schemeClr val="tx2"/>
                </a:solidFill>
                <a:latin typeface="Arial Rounded MT Bold" pitchFamily="34" charset="0"/>
              </a:rPr>
              <a:t>	- i </a:t>
            </a:r>
            <a:r>
              <a:rPr lang="it-IT" i="1" dirty="0">
                <a:solidFill>
                  <a:schemeClr val="tx2"/>
                </a:solidFill>
                <a:latin typeface="Arial Rounded MT Bold" pitchFamily="34" charset="0"/>
              </a:rPr>
              <a:t>gasindi</a:t>
            </a:r>
            <a:r>
              <a:rPr lang="it-IT" dirty="0">
                <a:solidFill>
                  <a:schemeClr val="tx2"/>
                </a:solidFill>
                <a:latin typeface="Arial Rounded MT Bold" pitchFamily="34" charset="0"/>
              </a:rPr>
              <a:t> e i legami personali;</a:t>
            </a:r>
          </a:p>
          <a:p>
            <a:pPr algn="l"/>
            <a:r>
              <a:rPr lang="it-IT" dirty="0">
                <a:solidFill>
                  <a:schemeClr val="tx2"/>
                </a:solidFill>
                <a:latin typeface="Arial Rounded MT Bold" pitchFamily="34" charset="0"/>
              </a:rPr>
              <a:t>	- gli </a:t>
            </a:r>
            <a:r>
              <a:rPr lang="it-IT" i="1" dirty="0" err="1">
                <a:solidFill>
                  <a:schemeClr val="tx2"/>
                </a:solidFill>
                <a:latin typeface="Arial Rounded MT Bold" pitchFamily="34" charset="0"/>
              </a:rPr>
              <a:t>sculdasci</a:t>
            </a:r>
            <a:r>
              <a:rPr lang="it-IT" dirty="0">
                <a:solidFill>
                  <a:schemeClr val="tx2"/>
                </a:solidFill>
                <a:latin typeface="Arial Rounded MT Bold" pitchFamily="34" charset="0"/>
              </a:rPr>
              <a:t> e la </a:t>
            </a:r>
            <a:r>
              <a:rPr lang="it-IT" dirty="0" err="1">
                <a:solidFill>
                  <a:schemeClr val="tx2"/>
                </a:solidFill>
                <a:latin typeface="Arial Rounded MT Bold" pitchFamily="34" charset="0"/>
              </a:rPr>
              <a:t>distrettuazione</a:t>
            </a:r>
            <a:r>
              <a:rPr lang="it-IT" dirty="0">
                <a:solidFill>
                  <a:schemeClr val="tx2"/>
                </a:solidFill>
                <a:latin typeface="Arial Rounded MT Bold" pitchFamily="34" charset="0"/>
              </a:rPr>
              <a:t> minore;</a:t>
            </a:r>
          </a:p>
          <a:p>
            <a:pPr marL="457200" indent="-457200" algn="l">
              <a:buFont typeface="Wingdings" pitchFamily="2" charset="2"/>
              <a:buChar char="v"/>
            </a:pPr>
            <a:r>
              <a:rPr lang="it-IT" dirty="0">
                <a:solidFill>
                  <a:schemeClr val="tx2"/>
                </a:solidFill>
                <a:latin typeface="Arial Rounded MT Bold" pitchFamily="34" charset="0"/>
              </a:rPr>
              <a:t>il diritto: il regolamento delle pene dal superamento della faida privata al guidrigildo (multa in denaro)</a:t>
            </a:r>
          </a:p>
        </p:txBody>
      </p:sp>
      <p:sp>
        <p:nvSpPr>
          <p:cNvPr id="5" name="CasellaDiTesto 4"/>
          <p:cNvSpPr txBox="1"/>
          <p:nvPr/>
        </p:nvSpPr>
        <p:spPr>
          <a:xfrm>
            <a:off x="7596336" y="188640"/>
            <a:ext cx="136815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7" name="Titolo 1"/>
          <p:cNvSpPr txBox="1">
            <a:spLocks/>
          </p:cNvSpPr>
          <p:nvPr/>
        </p:nvSpPr>
        <p:spPr>
          <a:xfrm>
            <a:off x="179512" y="188640"/>
            <a:ext cx="6840760" cy="6463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defRPr/>
            </a:pPr>
            <a:r>
              <a:rPr lang="it-IT" sz="2700" dirty="0">
                <a:solidFill>
                  <a:srgbClr val="1F497D"/>
                </a:solidFill>
                <a:latin typeface="Arial Rounded MT Bold" pitchFamily="34" charset="0"/>
              </a:rPr>
              <a:t>I Longobardi in Italia (VI-VII sec.)</a:t>
            </a:r>
          </a:p>
        </p:txBody>
      </p:sp>
    </p:spTree>
    <p:extLst>
      <p:ext uri="{BB962C8B-B14F-4D97-AF65-F5344CB8AC3E}">
        <p14:creationId xmlns:p14="http://schemas.microsoft.com/office/powerpoint/2010/main" val="360961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59531"/>
            <a:ext cx="6768752" cy="677181"/>
          </a:xfrm>
        </p:spPr>
        <p:style>
          <a:lnRef idx="0">
            <a:schemeClr val="accent1"/>
          </a:lnRef>
          <a:fillRef idx="3">
            <a:schemeClr val="accent1"/>
          </a:fillRef>
          <a:effectRef idx="3">
            <a:schemeClr val="accent1"/>
          </a:effectRef>
          <a:fontRef idx="minor">
            <a:schemeClr val="lt1"/>
          </a:fontRef>
        </p:style>
        <p:txBody>
          <a:bodyPr>
            <a:normAutofit/>
          </a:bodyPr>
          <a:lstStyle/>
          <a:p>
            <a:r>
              <a:rPr lang="it-IT" sz="2700" dirty="0">
                <a:solidFill>
                  <a:schemeClr val="tx2"/>
                </a:solidFill>
                <a:latin typeface="Arial Rounded MT Bold" pitchFamily="34" charset="0"/>
                <a:ea typeface="+mn-ea"/>
                <a:cs typeface="+mn-cs"/>
              </a:rPr>
              <a:t>I Longobardi in Italia (VI-VII sec.)</a:t>
            </a:r>
          </a:p>
        </p:txBody>
      </p:sp>
      <p:sp>
        <p:nvSpPr>
          <p:cNvPr id="3" name="Sottotitolo 2"/>
          <p:cNvSpPr>
            <a:spLocks noGrp="1"/>
          </p:cNvSpPr>
          <p:nvPr>
            <p:ph type="subTitle" idx="1"/>
          </p:nvPr>
        </p:nvSpPr>
        <p:spPr>
          <a:xfrm>
            <a:off x="5326926" y="2522387"/>
            <a:ext cx="2341418" cy="4248472"/>
          </a:xfrm>
        </p:spPr>
        <p:txBody>
          <a:bodyPr>
            <a:normAutofit/>
          </a:bodyPr>
          <a:lstStyle/>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endParaRPr lang="it-IT" sz="2000" dirty="0">
              <a:solidFill>
                <a:schemeClr val="tx2"/>
              </a:solidFill>
              <a:latin typeface="Arial Rounded MT Bold" pitchFamily="34" charset="0"/>
            </a:endParaRPr>
          </a:p>
          <a:p>
            <a:r>
              <a:rPr lang="it-IT" sz="2000" dirty="0">
                <a:solidFill>
                  <a:schemeClr val="tx2"/>
                </a:solidFill>
                <a:latin typeface="Arial Rounded MT Bold" pitchFamily="34" charset="0"/>
              </a:rPr>
              <a:t>L’Italia </a:t>
            </a:r>
          </a:p>
          <a:p>
            <a:r>
              <a:rPr lang="it-IT" sz="2000" dirty="0">
                <a:solidFill>
                  <a:schemeClr val="tx2"/>
                </a:solidFill>
                <a:latin typeface="Arial Rounded MT Bold" pitchFamily="34" charset="0"/>
              </a:rPr>
              <a:t>nei secoli VII-VIII</a:t>
            </a:r>
          </a:p>
        </p:txBody>
      </p:sp>
      <p:sp>
        <p:nvSpPr>
          <p:cNvPr id="5" name="CasellaDiTesto 4"/>
          <p:cNvSpPr txBox="1"/>
          <p:nvPr/>
        </p:nvSpPr>
        <p:spPr>
          <a:xfrm>
            <a:off x="7278388"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 GEOGRAFICHE</a:t>
            </a:r>
          </a:p>
        </p:txBody>
      </p:sp>
      <p:pic>
        <p:nvPicPr>
          <p:cNvPr id="3074" name="Picture 2" descr="http://upload.wikimedia.org/wikipedia/commons/e/e4/Mappa_italia_bizantina_e_longobar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60" y="874372"/>
            <a:ext cx="5102520" cy="591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2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51765"/>
            <a:ext cx="6120680" cy="720080"/>
          </a:xfrm>
        </p:spPr>
        <p:style>
          <a:lnRef idx="0">
            <a:schemeClr val="accent1"/>
          </a:lnRef>
          <a:fillRef idx="3">
            <a:schemeClr val="accent1"/>
          </a:fillRef>
          <a:effectRef idx="3">
            <a:schemeClr val="accent1"/>
          </a:effectRef>
          <a:fontRef idx="minor">
            <a:schemeClr val="lt1"/>
          </a:fontRef>
        </p:style>
        <p:txBody>
          <a:bodyPr>
            <a:normAutofit/>
          </a:bodyPr>
          <a:lstStyle/>
          <a:p>
            <a:r>
              <a:rPr lang="it-IT" sz="2700" dirty="0">
                <a:solidFill>
                  <a:schemeClr val="tx2"/>
                </a:solidFill>
                <a:latin typeface="Arial Rounded MT Bold" pitchFamily="34" charset="0"/>
              </a:rPr>
              <a:t>I Longobardi in Italia (VI-VII sec.)</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1259632" y="5301208"/>
            <a:ext cx="6624736" cy="1008112"/>
          </a:xfrm>
        </p:spPr>
        <p:txBody>
          <a:bodyPr>
            <a:normAutofit/>
          </a:bodyPr>
          <a:lstStyle/>
          <a:p>
            <a:r>
              <a:rPr lang="it-IT" sz="2000" i="1" dirty="0">
                <a:solidFill>
                  <a:schemeClr val="tx2"/>
                </a:solidFill>
                <a:latin typeface="Arial Rounded MT Bold" pitchFamily="34" charset="0"/>
              </a:rPr>
              <a:t>Frontale dell’elmo di Agilulfo in lamina </a:t>
            </a:r>
            <a:r>
              <a:rPr lang="it-IT" sz="2000" dirty="0">
                <a:solidFill>
                  <a:schemeClr val="tx2"/>
                </a:solidFill>
                <a:latin typeface="Arial Rounded MT Bold" pitchFamily="34" charset="0"/>
              </a:rPr>
              <a:t>(</a:t>
            </a:r>
            <a:r>
              <a:rPr lang="it-IT" sz="2000" dirty="0" err="1">
                <a:solidFill>
                  <a:schemeClr val="tx2"/>
                </a:solidFill>
                <a:latin typeface="Arial Rounded MT Bold" pitchFamily="34" charset="0"/>
              </a:rPr>
              <a:t>ca</a:t>
            </a:r>
            <a:r>
              <a:rPr lang="it-IT" sz="2000" dirty="0">
                <a:solidFill>
                  <a:schemeClr val="tx2"/>
                </a:solidFill>
                <a:latin typeface="Arial Rounded MT Bold" pitchFamily="34" charset="0"/>
              </a:rPr>
              <a:t>. 600 d.C.),</a:t>
            </a:r>
          </a:p>
          <a:p>
            <a:r>
              <a:rPr lang="it-IT" sz="2000" dirty="0">
                <a:solidFill>
                  <a:schemeClr val="tx2"/>
                </a:solidFill>
                <a:latin typeface="Arial Rounded MT Bold" pitchFamily="34" charset="0"/>
              </a:rPr>
              <a:t>Firenze, Museo Nazionale del Bargello </a:t>
            </a: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pic>
        <p:nvPicPr>
          <p:cNvPr id="5122" name="Picture 2" descr="http://www.ticinonotizie.it/wp-content/uploads/2014/07/lamina-di-re-agilulf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7344"/>
            <a:ext cx="8763982" cy="37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5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51765"/>
            <a:ext cx="6120680" cy="720080"/>
          </a:xfrm>
        </p:spPr>
        <p:style>
          <a:lnRef idx="0">
            <a:schemeClr val="accent1"/>
          </a:lnRef>
          <a:fillRef idx="3">
            <a:schemeClr val="accent1"/>
          </a:fillRef>
          <a:effectRef idx="3">
            <a:schemeClr val="accent1"/>
          </a:effectRef>
          <a:fontRef idx="minor">
            <a:schemeClr val="lt1"/>
          </a:fontRef>
        </p:style>
        <p:txBody>
          <a:bodyPr>
            <a:normAutofit/>
          </a:bodyPr>
          <a:lstStyle/>
          <a:p>
            <a:r>
              <a:rPr lang="it-IT" sz="2700" dirty="0">
                <a:solidFill>
                  <a:schemeClr val="tx2"/>
                </a:solidFill>
                <a:latin typeface="Arial Rounded MT Bold" pitchFamily="34" charset="0"/>
              </a:rPr>
              <a:t>I Longobardi in Italia (VI-VII sec.)</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107504" y="1124744"/>
            <a:ext cx="9036496" cy="5733256"/>
          </a:xfrm>
        </p:spPr>
        <p:txBody>
          <a:bodyPr>
            <a:normAutofit/>
          </a:bodyPr>
          <a:lstStyle/>
          <a:p>
            <a:r>
              <a:rPr lang="it-IT" sz="2800" b="1" dirty="0">
                <a:effectLst>
                  <a:outerShdw blurRad="38100" dist="38100" dir="2700000" algn="tl">
                    <a:srgbClr val="000000"/>
                  </a:outerShdw>
                </a:effectLst>
                <a:latin typeface="Georgia" pitchFamily="18" charset="0"/>
              </a:rPr>
              <a:t>Il Proemio dell’Editto di Rotari (643): </a:t>
            </a:r>
          </a:p>
          <a:p>
            <a:r>
              <a:rPr lang="it-IT" sz="2800" b="1" dirty="0">
                <a:effectLst>
                  <a:outerShdw blurRad="38100" dist="38100" dir="2700000" algn="tl">
                    <a:srgbClr val="000000"/>
                  </a:outerShdw>
                </a:effectLst>
                <a:latin typeface="Georgia" pitchFamily="18" charset="0"/>
              </a:rPr>
              <a:t>la funzione della memoria di un popolo</a:t>
            </a:r>
          </a:p>
          <a:p>
            <a:pPr algn="l"/>
            <a:endParaRPr lang="it-IT" sz="2800" dirty="0">
              <a:solidFill>
                <a:schemeClr val="tx1"/>
              </a:solidFill>
              <a:latin typeface="Baskerville Old Face" pitchFamily="18" charset="0"/>
            </a:endParaRPr>
          </a:p>
          <a:p>
            <a:pPr algn="l"/>
            <a:r>
              <a:rPr lang="it-IT" sz="2800" dirty="0">
                <a:solidFill>
                  <a:schemeClr val="tx1"/>
                </a:solidFill>
                <a:latin typeface="Baskerville Old Face" pitchFamily="18" charset="0"/>
              </a:rPr>
              <a:t>    Vogliamo che sia riunito tutto in un volume, perché sia consentito a ciascuno vivere in pace nella </a:t>
            </a:r>
            <a:r>
              <a:rPr lang="it-IT" sz="2800" dirty="0">
                <a:solidFill>
                  <a:srgbClr val="FFFF00"/>
                </a:solidFill>
                <a:latin typeface="Baskerville Old Face" pitchFamily="18" charset="0"/>
              </a:rPr>
              <a:t>legge</a:t>
            </a:r>
            <a:r>
              <a:rPr lang="it-IT" sz="2800" dirty="0">
                <a:solidFill>
                  <a:schemeClr val="tx1"/>
                </a:solidFill>
                <a:latin typeface="Baskerville Old Face" pitchFamily="18" charset="0"/>
              </a:rPr>
              <a:t> e nella </a:t>
            </a:r>
            <a:r>
              <a:rPr lang="it-IT" sz="2800" dirty="0">
                <a:solidFill>
                  <a:srgbClr val="FFFF00"/>
                </a:solidFill>
                <a:latin typeface="Baskerville Old Face" pitchFamily="18" charset="0"/>
              </a:rPr>
              <a:t>giustizia</a:t>
            </a:r>
            <a:r>
              <a:rPr lang="it-IT" sz="2800" dirty="0">
                <a:solidFill>
                  <a:schemeClr val="tx1"/>
                </a:solidFill>
                <a:latin typeface="Baskerville Old Face" pitchFamily="18" charset="0"/>
              </a:rPr>
              <a:t> e con questa consapevolezza impegnarsi contro i nemici e difendere se stesso e il proprio paese. Tuttavia, sebbene le cose stiano così, ci è parso utile per la memoria dei tempi futuri ordinare che siano annotati in questa pergamena </a:t>
            </a:r>
            <a:r>
              <a:rPr lang="it-IT" sz="2800" dirty="0">
                <a:solidFill>
                  <a:srgbClr val="FFFF00"/>
                </a:solidFill>
                <a:latin typeface="Baskerville Old Face" pitchFamily="18" charset="0"/>
              </a:rPr>
              <a:t>i nomi dei re</a:t>
            </a:r>
            <a:r>
              <a:rPr lang="it-IT" sz="2800" dirty="0">
                <a:solidFill>
                  <a:schemeClr val="tx1"/>
                </a:solidFill>
                <a:latin typeface="Baskerville Old Face" pitchFamily="18" charset="0"/>
              </a:rPr>
              <a:t> nostri predecessori, da quando i re cominciarono ad essere nominati nella nostra stirpe dei Longobardi, così come lo abbiamo appreso tramite gli anziani </a:t>
            </a:r>
            <a:r>
              <a:rPr lang="it-IT" sz="2800" i="1" dirty="0">
                <a:solidFill>
                  <a:schemeClr val="tx1"/>
                </a:solidFill>
                <a:latin typeface="Baskerville Old Face" pitchFamily="18" charset="0"/>
              </a:rPr>
              <a:t>(segue l’elenco dei re)</a:t>
            </a:r>
            <a:r>
              <a:rPr lang="it-IT" sz="2800" dirty="0">
                <a:solidFill>
                  <a:schemeClr val="tx1"/>
                </a:solidFill>
                <a:latin typeface="Baskerville Old Face" pitchFamily="18" charset="0"/>
              </a:rPr>
              <a:t>.</a:t>
            </a:r>
          </a:p>
          <a:p>
            <a:endParaRPr lang="it-IT" sz="2800" b="1" dirty="0">
              <a:effectLst>
                <a:outerShdw blurRad="38100" dist="38100" dir="2700000" algn="tl">
                  <a:srgbClr val="000000"/>
                </a:outerShdw>
              </a:effectLst>
              <a:latin typeface="Georgia" pitchFamily="18" charset="0"/>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Tree>
    <p:extLst>
      <p:ext uri="{BB962C8B-B14F-4D97-AF65-F5344CB8AC3E}">
        <p14:creationId xmlns:p14="http://schemas.microsoft.com/office/powerpoint/2010/main" val="413292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151765"/>
            <a:ext cx="6120680" cy="720080"/>
          </a:xfrm>
        </p:spPr>
        <p:style>
          <a:lnRef idx="0">
            <a:schemeClr val="accent1"/>
          </a:lnRef>
          <a:fillRef idx="3">
            <a:schemeClr val="accent1"/>
          </a:fillRef>
          <a:effectRef idx="3">
            <a:schemeClr val="accent1"/>
          </a:effectRef>
          <a:fontRef idx="minor">
            <a:schemeClr val="lt1"/>
          </a:fontRef>
        </p:style>
        <p:txBody>
          <a:bodyPr>
            <a:normAutofit/>
          </a:bodyPr>
          <a:lstStyle/>
          <a:p>
            <a:r>
              <a:rPr lang="it-IT" sz="2700" dirty="0">
                <a:solidFill>
                  <a:schemeClr val="tx2"/>
                </a:solidFill>
                <a:latin typeface="Arial Rounded MT Bold" pitchFamily="34" charset="0"/>
              </a:rPr>
              <a:t>I Longobardi in Italia (VI-VII sec.)</a:t>
            </a:r>
            <a:endParaRPr lang="it-IT" sz="2700" dirty="0">
              <a:solidFill>
                <a:schemeClr val="tx2"/>
              </a:solidFill>
              <a:latin typeface="Arial Rounded MT Bold" pitchFamily="34" charset="0"/>
              <a:ea typeface="+mn-ea"/>
              <a:cs typeface="+mn-cs"/>
            </a:endParaRPr>
          </a:p>
        </p:txBody>
      </p:sp>
      <p:sp>
        <p:nvSpPr>
          <p:cNvPr id="3" name="Sottotitolo 2"/>
          <p:cNvSpPr>
            <a:spLocks noGrp="1"/>
          </p:cNvSpPr>
          <p:nvPr>
            <p:ph type="subTitle" idx="1"/>
          </p:nvPr>
        </p:nvSpPr>
        <p:spPr>
          <a:xfrm>
            <a:off x="107504" y="980728"/>
            <a:ext cx="9036496" cy="5877272"/>
          </a:xfrm>
        </p:spPr>
        <p:txBody>
          <a:bodyPr>
            <a:normAutofit fontScale="92500" lnSpcReduction="20000"/>
          </a:bodyPr>
          <a:lstStyle/>
          <a:p>
            <a:r>
              <a:rPr lang="it-IT" sz="2800" b="1" dirty="0">
                <a:effectLst>
                  <a:outerShdw blurRad="38100" dist="38100" dir="2700000" algn="tl">
                    <a:srgbClr val="000000"/>
                  </a:outerShdw>
                </a:effectLst>
                <a:latin typeface="Georgia" pitchFamily="18" charset="0"/>
              </a:rPr>
              <a:t>Un mito </a:t>
            </a:r>
            <a:r>
              <a:rPr lang="it-IT" sz="2800" b="1" dirty="0" err="1">
                <a:effectLst>
                  <a:outerShdw blurRad="38100" dist="38100" dir="2700000" algn="tl">
                    <a:srgbClr val="000000"/>
                  </a:outerShdw>
                </a:effectLst>
                <a:latin typeface="Georgia" pitchFamily="18" charset="0"/>
              </a:rPr>
              <a:t>fondativo</a:t>
            </a:r>
            <a:r>
              <a:rPr lang="it-IT" sz="2800" b="1" dirty="0">
                <a:effectLst>
                  <a:outerShdw blurRad="38100" dist="38100" dir="2700000" algn="tl">
                    <a:srgbClr val="000000"/>
                  </a:outerShdw>
                </a:effectLst>
                <a:latin typeface="Georgia" pitchFamily="18" charset="0"/>
              </a:rPr>
              <a:t>: </a:t>
            </a:r>
            <a:br>
              <a:rPr lang="it-IT" sz="2800" b="1" dirty="0">
                <a:effectLst>
                  <a:outerShdw blurRad="38100" dist="38100" dir="2700000" algn="tl">
                    <a:srgbClr val="000000"/>
                  </a:outerShdw>
                </a:effectLst>
                <a:latin typeface="Georgia" pitchFamily="18" charset="0"/>
              </a:rPr>
            </a:br>
            <a:r>
              <a:rPr lang="it-IT" sz="2800" b="1" dirty="0">
                <a:effectLst>
                  <a:outerShdw blurRad="38100" dist="38100" dir="2700000" algn="tl">
                    <a:srgbClr val="000000"/>
                  </a:outerShdw>
                </a:effectLst>
                <a:latin typeface="Georgia" pitchFamily="18" charset="0"/>
              </a:rPr>
              <a:t>i Longobardi secondo Paolo Diacono</a:t>
            </a:r>
          </a:p>
          <a:p>
            <a:pPr algn="l"/>
            <a:r>
              <a:rPr lang="it-IT" sz="2800" dirty="0">
                <a:solidFill>
                  <a:schemeClr val="tx1"/>
                </a:solidFill>
                <a:latin typeface="Baskerville Old Face" pitchFamily="18" charset="0"/>
              </a:rPr>
              <a:t>Racconta la tradizione antica una favola ridicola: cioè che i Vandali, recatisi da </a:t>
            </a:r>
            <a:r>
              <a:rPr lang="it-IT" sz="2800" dirty="0" err="1">
                <a:solidFill>
                  <a:schemeClr val="tx1"/>
                </a:solidFill>
                <a:latin typeface="Baskerville Old Face" pitchFamily="18" charset="0"/>
              </a:rPr>
              <a:t>Wodan</a:t>
            </a:r>
            <a:r>
              <a:rPr lang="it-IT" sz="2800" dirty="0">
                <a:solidFill>
                  <a:schemeClr val="tx1"/>
                </a:solidFill>
                <a:latin typeface="Baskerville Old Face" pitchFamily="18" charset="0"/>
              </a:rPr>
              <a:t>, gli avrebbero chiesto la vittoria sui </a:t>
            </a:r>
            <a:r>
              <a:rPr lang="it-IT" sz="2800" dirty="0" err="1">
                <a:solidFill>
                  <a:schemeClr val="tx1"/>
                </a:solidFill>
                <a:latin typeface="Baskerville Old Face" pitchFamily="18" charset="0"/>
              </a:rPr>
              <a:t>Vinnili</a:t>
            </a:r>
            <a:r>
              <a:rPr lang="it-IT" sz="2800" dirty="0">
                <a:solidFill>
                  <a:schemeClr val="tx1"/>
                </a:solidFill>
                <a:latin typeface="Baskerville Old Face" pitchFamily="18" charset="0"/>
              </a:rPr>
              <a:t>; egli avrebbe risposto che avrebbe dato la vittoria a quelli che per primi avesse visto al sorgere del sole. Si dice che allora Gambara andasse da </a:t>
            </a:r>
            <a:r>
              <a:rPr lang="it-IT" sz="2800" dirty="0" err="1">
                <a:solidFill>
                  <a:schemeClr val="tx1"/>
                </a:solidFill>
                <a:latin typeface="Baskerville Old Face" pitchFamily="18" charset="0"/>
              </a:rPr>
              <a:t>Frea</a:t>
            </a:r>
            <a:r>
              <a:rPr lang="it-IT" sz="2800" dirty="0">
                <a:solidFill>
                  <a:schemeClr val="tx1"/>
                </a:solidFill>
                <a:latin typeface="Baskerville Old Face" pitchFamily="18" charset="0"/>
              </a:rPr>
              <a:t>, la moglie di </a:t>
            </a:r>
            <a:r>
              <a:rPr lang="it-IT" sz="2800" dirty="0" err="1">
                <a:solidFill>
                  <a:schemeClr val="tx1"/>
                </a:solidFill>
                <a:latin typeface="Baskerville Old Face" pitchFamily="18" charset="0"/>
              </a:rPr>
              <a:t>Godan</a:t>
            </a:r>
            <a:r>
              <a:rPr lang="it-IT" sz="2800" dirty="0">
                <a:solidFill>
                  <a:schemeClr val="tx1"/>
                </a:solidFill>
                <a:latin typeface="Baskerville Old Face" pitchFamily="18" charset="0"/>
              </a:rPr>
              <a:t>, chiedendo la vittoria per i </a:t>
            </a:r>
            <a:r>
              <a:rPr lang="it-IT" sz="2800" dirty="0" err="1">
                <a:solidFill>
                  <a:schemeClr val="tx1"/>
                </a:solidFill>
                <a:latin typeface="Baskerville Old Face" pitchFamily="18" charset="0"/>
              </a:rPr>
              <a:t>Vinnili</a:t>
            </a:r>
            <a:r>
              <a:rPr lang="it-IT" sz="2800" dirty="0">
                <a:solidFill>
                  <a:schemeClr val="tx1"/>
                </a:solidFill>
                <a:latin typeface="Baskerville Old Face" pitchFamily="18" charset="0"/>
              </a:rPr>
              <a:t>, e </a:t>
            </a:r>
            <a:r>
              <a:rPr lang="it-IT" sz="2800" dirty="0" err="1">
                <a:solidFill>
                  <a:schemeClr val="tx1"/>
                </a:solidFill>
                <a:latin typeface="Baskerville Old Face" pitchFamily="18" charset="0"/>
              </a:rPr>
              <a:t>Frea</a:t>
            </a:r>
            <a:r>
              <a:rPr lang="it-IT" sz="2800" dirty="0">
                <a:solidFill>
                  <a:schemeClr val="tx1"/>
                </a:solidFill>
                <a:latin typeface="Baskerville Old Face" pitchFamily="18" charset="0"/>
              </a:rPr>
              <a:t> le suggerisse che le donne dei </a:t>
            </a:r>
            <a:r>
              <a:rPr lang="it-IT" sz="2800" dirty="0" err="1">
                <a:solidFill>
                  <a:schemeClr val="tx1"/>
                </a:solidFill>
                <a:latin typeface="Baskerville Old Face" pitchFamily="18" charset="0"/>
              </a:rPr>
              <a:t>Vinnili</a:t>
            </a:r>
            <a:r>
              <a:rPr lang="it-IT" sz="2800" dirty="0">
                <a:solidFill>
                  <a:schemeClr val="tx1"/>
                </a:solidFill>
                <a:latin typeface="Baskerville Old Face" pitchFamily="18" charset="0"/>
              </a:rPr>
              <a:t> si sistemassero i capelli sciolti intorno al viso così da farli sembrare barbe e appena giorno si presentassero insieme agli uomini e si disponessero, per farsi vedere anch’esse da </a:t>
            </a:r>
            <a:r>
              <a:rPr lang="it-IT" sz="2800" dirty="0" err="1">
                <a:solidFill>
                  <a:schemeClr val="tx1"/>
                </a:solidFill>
                <a:latin typeface="Baskerville Old Face" pitchFamily="18" charset="0"/>
              </a:rPr>
              <a:t>Godan</a:t>
            </a:r>
            <a:r>
              <a:rPr lang="it-IT" sz="2800" dirty="0">
                <a:solidFill>
                  <a:schemeClr val="tx1"/>
                </a:solidFill>
                <a:latin typeface="Baskerville Old Face" pitchFamily="18" charset="0"/>
              </a:rPr>
              <a:t>, da quella parte dove egli era solito guardare dalla finestra verso oriente. E così si dice che fosse fatto. E </a:t>
            </a:r>
            <a:r>
              <a:rPr lang="it-IT" sz="2800" dirty="0" err="1">
                <a:solidFill>
                  <a:schemeClr val="tx1"/>
                </a:solidFill>
                <a:latin typeface="Baskerville Old Face" pitchFamily="18" charset="0"/>
              </a:rPr>
              <a:t>Godan</a:t>
            </a:r>
            <a:r>
              <a:rPr lang="it-IT" sz="2800" dirty="0">
                <a:solidFill>
                  <a:schemeClr val="tx1"/>
                </a:solidFill>
                <a:latin typeface="Baskerville Old Face" pitchFamily="18" charset="0"/>
              </a:rPr>
              <a:t>, al sorgere del sole, vedendole, avrebbe detto: ‘Chi sono questi lunghe-barbe?’. Allora </a:t>
            </a:r>
            <a:r>
              <a:rPr lang="it-IT" sz="2800" dirty="0" err="1">
                <a:solidFill>
                  <a:schemeClr val="tx1"/>
                </a:solidFill>
                <a:latin typeface="Baskerville Old Face" pitchFamily="18" charset="0"/>
              </a:rPr>
              <a:t>Frea</a:t>
            </a:r>
            <a:r>
              <a:rPr lang="it-IT" sz="2800" dirty="0">
                <a:solidFill>
                  <a:schemeClr val="tx1"/>
                </a:solidFill>
                <a:latin typeface="Baskerville Old Face" pitchFamily="18" charset="0"/>
              </a:rPr>
              <a:t> gli avrebbe suggerito di donare la vittoria a quelli cui aveva attribuito il nome. E così </a:t>
            </a:r>
            <a:r>
              <a:rPr lang="it-IT" sz="2800" dirty="0" err="1">
                <a:solidFill>
                  <a:schemeClr val="tx1"/>
                </a:solidFill>
                <a:latin typeface="Baskerville Old Face" pitchFamily="18" charset="0"/>
              </a:rPr>
              <a:t>Godan</a:t>
            </a:r>
            <a:r>
              <a:rPr lang="it-IT" sz="2800" dirty="0">
                <a:solidFill>
                  <a:schemeClr val="tx1"/>
                </a:solidFill>
                <a:latin typeface="Baskerville Old Face" pitchFamily="18" charset="0"/>
              </a:rPr>
              <a:t> avrebbe concesso la vittoria ai </a:t>
            </a:r>
            <a:r>
              <a:rPr lang="it-IT" sz="2800" dirty="0" err="1">
                <a:solidFill>
                  <a:schemeClr val="tx1"/>
                </a:solidFill>
                <a:latin typeface="Baskerville Old Face" pitchFamily="18" charset="0"/>
              </a:rPr>
              <a:t>Vinnili</a:t>
            </a:r>
            <a:r>
              <a:rPr lang="it-IT" sz="2800" dirty="0">
                <a:solidFill>
                  <a:schemeClr val="tx1"/>
                </a:solidFill>
                <a:latin typeface="Baskerville Old Face" pitchFamily="18" charset="0"/>
              </a:rPr>
              <a:t>. Queste sono cose degne di riso e prive di qualsiasi valore. La vittoria non è stata infatti assegnata al potere degli uomini, ma al contrario è amministrata dal cielo.</a:t>
            </a:r>
            <a:endParaRPr lang="it-IT" sz="2800" dirty="0">
              <a:solidFill>
                <a:schemeClr val="tx1"/>
              </a:solidFill>
              <a:latin typeface="Baskerville Old Face" pitchFamily="18" charset="0"/>
              <a:cs typeface="David" pitchFamily="34" charset="-79"/>
            </a:endParaRPr>
          </a:p>
          <a:p>
            <a:endParaRPr lang="it-IT" sz="2800" b="1" dirty="0">
              <a:effectLst>
                <a:outerShdw blurRad="38100" dist="38100" dir="2700000" algn="tl">
                  <a:srgbClr val="000000"/>
                </a:outerShdw>
              </a:effectLst>
              <a:latin typeface="Georgia" pitchFamily="18" charset="0"/>
            </a:endParaRPr>
          </a:p>
        </p:txBody>
      </p:sp>
      <p:sp>
        <p:nvSpPr>
          <p:cNvPr id="5" name="CasellaDiTesto 4"/>
          <p:cNvSpPr txBox="1"/>
          <p:nvPr/>
        </p:nvSpPr>
        <p:spPr>
          <a:xfrm>
            <a:off x="7236296" y="188640"/>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spTree>
    <p:extLst>
      <p:ext uri="{BB962C8B-B14F-4D97-AF65-F5344CB8AC3E}">
        <p14:creationId xmlns:p14="http://schemas.microsoft.com/office/powerpoint/2010/main" val="291352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79512" y="1196752"/>
            <a:ext cx="8568952" cy="2808312"/>
          </a:xfrm>
        </p:spPr>
        <p:txBody>
          <a:bodyPr>
            <a:normAutofit fontScale="62500" lnSpcReduction="20000"/>
          </a:bodyPr>
          <a:lstStyle/>
          <a:p>
            <a:r>
              <a:rPr lang="it-IT" sz="4500" b="1" dirty="0">
                <a:effectLst>
                  <a:outerShdw blurRad="38100" dist="38100" dir="2700000" algn="tl">
                    <a:srgbClr val="000000"/>
                  </a:outerShdw>
                </a:effectLst>
                <a:latin typeface="Georgia" pitchFamily="18" charset="0"/>
              </a:rPr>
              <a:t>«I Longobardi in Italia. </a:t>
            </a:r>
          </a:p>
          <a:p>
            <a:r>
              <a:rPr lang="it-IT" sz="4500" b="1" dirty="0">
                <a:effectLst>
                  <a:outerShdw blurRad="38100" dist="38100" dir="2700000" algn="tl">
                    <a:srgbClr val="000000"/>
                  </a:outerShdw>
                </a:effectLst>
                <a:latin typeface="Georgia" pitchFamily="18" charset="0"/>
              </a:rPr>
              <a:t>I luoghi del potere (568-774 d.C.)»</a:t>
            </a:r>
          </a:p>
          <a:p>
            <a:endParaRPr lang="it-IT" dirty="0">
              <a:solidFill>
                <a:schemeClr val="tx2"/>
              </a:solidFill>
              <a:latin typeface="Arial Rounded MT Bold" pitchFamily="34" charset="0"/>
            </a:endParaRPr>
          </a:p>
          <a:p>
            <a:r>
              <a:rPr lang="it-IT" dirty="0">
                <a:solidFill>
                  <a:schemeClr val="tx2"/>
                </a:solidFill>
                <a:latin typeface="Arial Rounded MT Bold" pitchFamily="34" charset="0"/>
              </a:rPr>
              <a:t> (nome ufficiale dato dall’UNESCO ai sette gruppi monumentali costituiscono il Sito UNESCO diffuso in più luoghi) </a:t>
            </a:r>
          </a:p>
          <a:p>
            <a:r>
              <a:rPr lang="it-IT" dirty="0">
                <a:solidFill>
                  <a:schemeClr val="tx2"/>
                </a:solidFill>
                <a:latin typeface="Arial Rounded MT Bold" pitchFamily="34" charset="0"/>
              </a:rPr>
              <a:t>Associazione «Italia </a:t>
            </a:r>
            <a:r>
              <a:rPr lang="it-IT" dirty="0" err="1">
                <a:solidFill>
                  <a:schemeClr val="tx2"/>
                </a:solidFill>
                <a:latin typeface="Arial Rounded MT Bold" pitchFamily="34" charset="0"/>
              </a:rPr>
              <a:t>Langobardorum</a:t>
            </a:r>
            <a:r>
              <a:rPr lang="it-IT" dirty="0">
                <a:solidFill>
                  <a:schemeClr val="tx2"/>
                </a:solidFill>
                <a:latin typeface="Arial Rounded MT Bold" pitchFamily="34" charset="0"/>
              </a:rPr>
              <a:t>»</a:t>
            </a:r>
          </a:p>
          <a:p>
            <a:r>
              <a:rPr lang="it-IT" dirty="0">
                <a:solidFill>
                  <a:schemeClr val="tx2"/>
                </a:solidFill>
                <a:latin typeface="Arial Rounded MT Bold" pitchFamily="34" charset="0"/>
                <a:hlinkClick r:id="rId2"/>
              </a:rPr>
              <a:t>https://longobardinitalia.it/</a:t>
            </a:r>
            <a:r>
              <a:rPr lang="it-IT" dirty="0">
                <a:solidFill>
                  <a:schemeClr val="tx2"/>
                </a:solidFill>
                <a:latin typeface="Arial Rounded MT Bold" pitchFamily="34" charset="0"/>
              </a:rPr>
              <a:t> </a:t>
            </a:r>
          </a:p>
        </p:txBody>
      </p:sp>
      <p:sp>
        <p:nvSpPr>
          <p:cNvPr id="7" name="Titolo 1"/>
          <p:cNvSpPr txBox="1">
            <a:spLocks/>
          </p:cNvSpPr>
          <p:nvPr/>
        </p:nvSpPr>
        <p:spPr>
          <a:xfrm>
            <a:off x="179512" y="188640"/>
            <a:ext cx="6480720" cy="64633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a:spcBef>
                <a:spcPct val="0"/>
              </a:spcBef>
              <a:defRPr/>
            </a:pPr>
            <a:r>
              <a:rPr lang="it-IT" sz="2700" dirty="0">
                <a:solidFill>
                  <a:srgbClr val="1F497D"/>
                </a:solidFill>
                <a:latin typeface="Arial Rounded MT Bold" pitchFamily="34" charset="0"/>
              </a:rPr>
              <a:t>3. I Longobardi in Italia (VI-VII sec.)</a:t>
            </a:r>
          </a:p>
        </p:txBody>
      </p:sp>
      <p:sp>
        <p:nvSpPr>
          <p:cNvPr id="8" name="CasellaDiTesto 7"/>
          <p:cNvSpPr txBox="1"/>
          <p:nvPr/>
        </p:nvSpPr>
        <p:spPr>
          <a:xfrm>
            <a:off x="6876256" y="188640"/>
            <a:ext cx="21602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MATERIALI </a:t>
            </a:r>
            <a:r>
              <a:rPr lang="it-IT" dirty="0" err="1">
                <a:solidFill>
                  <a:prstClr val="black"/>
                </a:solidFill>
              </a:rPr>
              <a:t>DI</a:t>
            </a:r>
            <a:r>
              <a:rPr lang="it-IT" dirty="0">
                <a:solidFill>
                  <a:prstClr val="black"/>
                </a:solidFill>
              </a:rPr>
              <a:t> APPROFONDIMENTO</a:t>
            </a:r>
          </a:p>
        </p:txBody>
      </p:sp>
      <p:pic>
        <p:nvPicPr>
          <p:cNvPr id="4098" name="Picture 2" descr="http://www.geometriefluide.com/foto/PIC2336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17032"/>
            <a:ext cx="4464496" cy="276293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FB3C880A-50E8-4F3D-246F-226D317D01E7}"/>
              </a:ext>
            </a:extLst>
          </p:cNvPr>
          <p:cNvSpPr txBox="1"/>
          <p:nvPr/>
        </p:nvSpPr>
        <p:spPr>
          <a:xfrm>
            <a:off x="5364088" y="4596184"/>
            <a:ext cx="3672408" cy="1200329"/>
          </a:xfrm>
          <a:prstGeom prst="rect">
            <a:avLst/>
          </a:prstGeom>
          <a:noFill/>
        </p:spPr>
        <p:txBody>
          <a:bodyPr wrap="square">
            <a:spAutoFit/>
          </a:bodyPr>
          <a:lstStyle/>
          <a:p>
            <a:r>
              <a:rPr lang="it-IT"/>
              <a:t>I Longobardi </a:t>
            </a:r>
            <a:r>
              <a:rPr lang="it-IT" dirty="0"/>
              <a:t>- Viaggio nella bellezza (documentario RAI) https://www.youtube.com/watch?v=s7-UH2mvMmA</a:t>
            </a:r>
          </a:p>
        </p:txBody>
      </p:sp>
    </p:spTree>
    <p:extLst>
      <p:ext uri="{BB962C8B-B14F-4D97-AF65-F5344CB8AC3E}">
        <p14:creationId xmlns:p14="http://schemas.microsoft.com/office/powerpoint/2010/main" val="115471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260648"/>
            <a:ext cx="8352928" cy="158417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it-IT" sz="4200" dirty="0">
                <a:solidFill>
                  <a:schemeClr val="tx2"/>
                </a:solidFill>
                <a:latin typeface="Arial Rounded MT Bold" pitchFamily="34" charset="0"/>
                <a:ea typeface="+mn-ea"/>
                <a:cs typeface="+mn-cs"/>
              </a:rPr>
              <a:t>L’Europa dei Franchi </a:t>
            </a:r>
            <a:br>
              <a:rPr lang="it-IT" sz="4200" dirty="0">
                <a:solidFill>
                  <a:schemeClr val="tx2"/>
                </a:solidFill>
                <a:latin typeface="Arial Rounded MT Bold" pitchFamily="34" charset="0"/>
                <a:ea typeface="+mn-ea"/>
                <a:cs typeface="+mn-cs"/>
              </a:rPr>
            </a:br>
            <a:r>
              <a:rPr lang="it-IT" sz="4200" dirty="0">
                <a:solidFill>
                  <a:schemeClr val="tx2"/>
                </a:solidFill>
                <a:latin typeface="Arial Rounded MT Bold" pitchFamily="34" charset="0"/>
                <a:ea typeface="+mn-ea"/>
                <a:cs typeface="+mn-cs"/>
              </a:rPr>
              <a:t>e l’impero carolingio (secoli VII</a:t>
            </a:r>
            <a:r>
              <a:rPr lang="it-IT" sz="4200" dirty="0">
                <a:solidFill>
                  <a:schemeClr val="tx2"/>
                </a:solidFill>
                <a:latin typeface="Arial Rounded MT Bold" pitchFamily="34" charset="0"/>
              </a:rPr>
              <a:t>I-IX)</a:t>
            </a:r>
            <a:endParaRPr lang="it-IT" sz="4000" dirty="0">
              <a:solidFill>
                <a:schemeClr val="tx2"/>
              </a:solidFill>
              <a:latin typeface="Arial Rounded MT Bold" pitchFamily="34" charset="0"/>
              <a:ea typeface="+mn-ea"/>
              <a:cs typeface="+mn-cs"/>
            </a:endParaRPr>
          </a:p>
        </p:txBody>
      </p:sp>
      <p:sp>
        <p:nvSpPr>
          <p:cNvPr id="5" name="CasellaDiTesto 4"/>
          <p:cNvSpPr txBox="1"/>
          <p:nvPr/>
        </p:nvSpPr>
        <p:spPr>
          <a:xfrm>
            <a:off x="467544" y="2060848"/>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TEMI E QUESTIONI</a:t>
            </a:r>
          </a:p>
        </p:txBody>
      </p:sp>
      <p:sp>
        <p:nvSpPr>
          <p:cNvPr id="10" name="CasellaDiTesto 9"/>
          <p:cNvSpPr txBox="1"/>
          <p:nvPr/>
        </p:nvSpPr>
        <p:spPr>
          <a:xfrm>
            <a:off x="2483768" y="2060848"/>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CARTE</a:t>
            </a:r>
          </a:p>
          <a:p>
            <a:r>
              <a:rPr lang="it-IT" dirty="0">
                <a:solidFill>
                  <a:prstClr val="black"/>
                </a:solidFill>
              </a:rPr>
              <a:t>GEOGRAFICHEI</a:t>
            </a:r>
          </a:p>
        </p:txBody>
      </p:sp>
      <p:sp>
        <p:nvSpPr>
          <p:cNvPr id="11" name="CasellaDiTesto 10"/>
          <p:cNvSpPr txBox="1"/>
          <p:nvPr/>
        </p:nvSpPr>
        <p:spPr>
          <a:xfrm>
            <a:off x="6588224" y="2060848"/>
            <a:ext cx="21602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MATERIALI </a:t>
            </a:r>
            <a:r>
              <a:rPr lang="it-IT" dirty="0" err="1">
                <a:solidFill>
                  <a:prstClr val="black"/>
                </a:solidFill>
              </a:rPr>
              <a:t>DI</a:t>
            </a:r>
            <a:r>
              <a:rPr lang="it-IT" dirty="0">
                <a:solidFill>
                  <a:prstClr val="black"/>
                </a:solidFill>
              </a:rPr>
              <a:t> APPROFONDIMENTO</a:t>
            </a:r>
          </a:p>
        </p:txBody>
      </p:sp>
      <p:sp>
        <p:nvSpPr>
          <p:cNvPr id="12" name="CasellaDiTesto 11"/>
          <p:cNvSpPr txBox="1"/>
          <p:nvPr/>
        </p:nvSpPr>
        <p:spPr>
          <a:xfrm>
            <a:off x="4572000" y="2060848"/>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solidFill>
                  <a:prstClr val="black"/>
                </a:solidFill>
              </a:rPr>
              <a:t>FONTI STORICHE</a:t>
            </a:r>
          </a:p>
        </p:txBody>
      </p:sp>
      <p:pic>
        <p:nvPicPr>
          <p:cNvPr id="3" name="Picture 2" descr="http://upload.wikimedia.org/wikipedia/commons/7/70/Carolin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1741" y="2897430"/>
            <a:ext cx="4439766" cy="39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6738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1924</Words>
  <Application>Microsoft Office PowerPoint</Application>
  <PresentationFormat>Presentazione su schermo (4:3)</PresentationFormat>
  <Paragraphs>192</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Arial Rounded MT Bold</vt:lpstr>
      <vt:lpstr>Baskerville Old Face</vt:lpstr>
      <vt:lpstr>Calibri</vt:lpstr>
      <vt:lpstr>Georgia</vt:lpstr>
      <vt:lpstr>Wingdings</vt:lpstr>
      <vt:lpstr>Tema di Office</vt:lpstr>
      <vt:lpstr>I Longobardi in Italia  (secoli VI-VIII)</vt:lpstr>
      <vt:lpstr>Presentazione standard di PowerPoint</vt:lpstr>
      <vt:lpstr>Presentazione standard di PowerPoint</vt:lpstr>
      <vt:lpstr>I Longobardi in Italia (VI-VII sec.)</vt:lpstr>
      <vt:lpstr>I Longobardi in Italia (VI-VII sec.)</vt:lpstr>
      <vt:lpstr>I Longobardi in Italia (VI-VII sec.)</vt:lpstr>
      <vt:lpstr>I Longobardi in Italia (VI-VII sec.)</vt:lpstr>
      <vt:lpstr>Presentazione standard di PowerPoint</vt:lpstr>
      <vt:lpstr>L’Europa dei Franchi  e l’impero carolingio (secoli VIII-IX)</vt:lpstr>
      <vt:lpstr>L’Europa dei Franchi  e l’impero carolingio (secoli VIII-IX)</vt:lpstr>
      <vt:lpstr>Presentazione standard di PowerPoint</vt:lpstr>
      <vt:lpstr>L’Europa dei Franchi  e l’impero carolingio (secoli VIII-IX)</vt:lpstr>
      <vt:lpstr>Presentazione standard di PowerPoint</vt:lpstr>
      <vt:lpstr>Presentazione standard di PowerPoint</vt:lpstr>
      <vt:lpstr>L’Europa dei Franchi  e l’impero carolingio (secoli VIII-IX)</vt:lpstr>
      <vt:lpstr>Presentazione standard di PowerPoint</vt:lpstr>
      <vt:lpstr>L’Europa dei Franchi  e l’impero carolingio (secoli VIII-IX)</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Dalle migrazioni di popoli  ai regni romano-barbarici</dc:title>
  <dc:creator>lucia</dc:creator>
  <cp:lastModifiedBy>Francesco Pirani</cp:lastModifiedBy>
  <cp:revision>58</cp:revision>
  <dcterms:created xsi:type="dcterms:W3CDTF">2014-10-13T13:41:09Z</dcterms:created>
  <dcterms:modified xsi:type="dcterms:W3CDTF">2024-10-22T07:51:24Z</dcterms:modified>
</cp:coreProperties>
</file>