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6" r:id="rId2"/>
    <p:sldId id="275" r:id="rId3"/>
    <p:sldId id="274" r:id="rId4"/>
    <p:sldId id="257" r:id="rId5"/>
    <p:sldId id="269" r:id="rId6"/>
    <p:sldId id="259" r:id="rId7"/>
    <p:sldId id="258" r:id="rId8"/>
    <p:sldId id="270" r:id="rId9"/>
    <p:sldId id="260" r:id="rId10"/>
    <p:sldId id="267" r:id="rId11"/>
    <p:sldId id="271" r:id="rId12"/>
    <p:sldId id="261" r:id="rId13"/>
    <p:sldId id="268" r:id="rId14"/>
    <p:sldId id="26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A7A0-F7E6-44DD-8425-9C05E725DFB2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4661-D05C-48D8-9D57-362A06C06D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CD716-374A-4C78-A2FC-A0A5EEAB2D97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8299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9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10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66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11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61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FB86F-B542-4CDC-BB68-CEB316FE48F7}" type="slidenum">
              <a:rPr lang="it-IT" smtClean="0">
                <a:latin typeface="Times New Roman"/>
              </a:rPr>
              <a:pPr/>
              <a:t>12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B33408-BF49-4BEC-9F41-90AACC6774AB}" type="slidenum">
              <a:rPr lang="it-IT" altLang="it-IT" sz="1200"/>
              <a:pPr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46242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88046-0EB7-4376-AD7D-055478BFDCE0}" type="slidenum">
              <a:rPr lang="it-IT" smtClean="0">
                <a:latin typeface="Times New Roman"/>
              </a:rPr>
              <a:pPr/>
              <a:t>14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42A2-5CA9-4F1E-BFE1-87259D680D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01/10/2024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76996"/>
            <a:ext cx="2594248" cy="1582621"/>
          </a:xfrm>
        </p:spPr>
        <p:txBody>
          <a:bodyPr vert="horz" lIns="45720" tIns="45720" rIns="45720" bIns="45720" anchor="b">
            <a:noAutofit/>
          </a:bodyPr>
          <a:lstStyle/>
          <a:p>
            <a:r>
              <a:rPr lang="it-IT" altLang="it-IT" sz="3200" dirty="0"/>
              <a:t>Corso di storia medievale</a:t>
            </a:r>
            <a:br>
              <a:rPr lang="it-IT" altLang="it-IT" sz="3200" dirty="0"/>
            </a:br>
            <a:r>
              <a:rPr lang="it-IT" altLang="it-IT" sz="3200" dirty="0" err="1"/>
              <a:t>a.a</a:t>
            </a:r>
            <a:r>
              <a:rPr lang="it-IT" altLang="it-IT" sz="3200" dirty="0"/>
              <a:t>. 2024-25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09600" y="5157192"/>
            <a:ext cx="3746376" cy="2179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008" rIns="45720" bIns="45720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3"/>
              </a:buClr>
              <a:buSzPct val="95000"/>
            </a:pPr>
            <a:r>
              <a:rPr kumimoji="0" lang="it-IT" altLang="it-IT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Parte introduttiva</a:t>
            </a:r>
          </a:p>
        </p:txBody>
      </p:sp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4E131844-AE31-16D7-3607-6A5C8B203D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852" r="-1" b="-1"/>
          <a:stretch/>
        </p:blipFill>
        <p:spPr>
          <a:xfrm rot="420000">
            <a:off x="3700913" y="1406632"/>
            <a:ext cx="4389932" cy="37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00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09600"/>
            <a:ext cx="8568952" cy="65916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La natura e l’uso delle fonti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524" y="1484784"/>
            <a:ext cx="856895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Qualche distinzione concettuale: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Traccia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qualunque ‘segno’ lasciato dall’uomo nel corso del tempo.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Fonte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utilizzo della traccia da parte dello storico per ricostruire il passato.</a:t>
            </a:r>
          </a:p>
        </p:txBody>
      </p:sp>
      <p:sp>
        <p:nvSpPr>
          <p:cNvPr id="10" name="Freccia bidirezionale orizzontale 9"/>
          <p:cNvSpPr/>
          <p:nvPr/>
        </p:nvSpPr>
        <p:spPr>
          <a:xfrm>
            <a:off x="4644008" y="5157192"/>
            <a:ext cx="130005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1FB975-9EF3-4E11-820D-1ECED478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94" y="3569620"/>
            <a:ext cx="2179250" cy="3175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892D92-DC1D-4062-9497-206ED5D4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4219286"/>
            <a:ext cx="4068452" cy="23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229600" cy="1143000"/>
          </a:xfrm>
        </p:spPr>
        <p:txBody>
          <a:bodyPr anchor="b">
            <a:normAutofit/>
          </a:bodyPr>
          <a:lstStyle/>
          <a:p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La natura e l’uso delle fonti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 lvl="8">
              <a:lnSpc>
                <a:spcPct val="90000"/>
              </a:lnSpc>
              <a:buNone/>
            </a:pPr>
            <a:endParaRPr lang="it-IT" sz="2400" dirty="0"/>
          </a:p>
          <a:p>
            <a:pPr>
              <a:lnSpc>
                <a:spcPct val="90000"/>
              </a:lnSpc>
              <a:buNone/>
            </a:pPr>
            <a:r>
              <a:rPr lang="it-IT" sz="2400" dirty="0"/>
              <a:t>Le fonti: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esistono solo in quanto lo storico le interpreta e le fa </a:t>
            </a:r>
            <a:r>
              <a:rPr lang="it-IT" sz="2400" b="1" dirty="0"/>
              <a:t>parlare</a:t>
            </a:r>
            <a:r>
              <a:rPr lang="it-IT" sz="2400" dirty="0"/>
              <a:t>, altrimenti sono condannate a restare mute (Bloch, 1945)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sono </a:t>
            </a:r>
            <a:r>
              <a:rPr lang="it-IT" sz="2400" b="1" dirty="0"/>
              <a:t>dinamiche</a:t>
            </a:r>
            <a:r>
              <a:rPr lang="it-IT" sz="2400" dirty="0"/>
              <a:t>, cioè cambiano in relazione ai fini dichiarati della ricerca storica intrapresa  (</a:t>
            </a:r>
            <a:r>
              <a:rPr lang="it-IT" sz="2400" dirty="0" err="1"/>
              <a:t>Topolski</a:t>
            </a:r>
            <a:r>
              <a:rPr lang="it-IT" sz="2400" dirty="0"/>
              <a:t>, 1977)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B50788-E3DB-C336-33D8-80DBCC8A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" b="14066"/>
          <a:stretch/>
        </p:blipFill>
        <p:spPr>
          <a:xfrm>
            <a:off x="4648200" y="1920085"/>
            <a:ext cx="4038600" cy="443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99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975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Georgia" pitchFamily="18" charset="0"/>
              </a:rPr>
              <a:t>Tipologia delle fonti</a:t>
            </a:r>
            <a:endParaRPr lang="it-IT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2348880"/>
            <a:ext cx="4534272" cy="3108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b="1" dirty="0">
                <a:latin typeface="Garamond" pitchFamily="18" charset="0"/>
              </a:rPr>
              <a:t>FONTI SCRITTE</a:t>
            </a:r>
          </a:p>
          <a:p>
            <a:endParaRPr lang="it-IT" sz="32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ICONICHE</a:t>
            </a:r>
          </a:p>
          <a:p>
            <a:pPr marL="0" indent="0">
              <a:buNone/>
            </a:pPr>
            <a:endParaRPr lang="it-IT" sz="32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MATERIALI</a:t>
            </a:r>
          </a:p>
          <a:p>
            <a:pPr marL="0" indent="0">
              <a:buNone/>
            </a:pPr>
            <a:endParaRPr lang="it-IT" sz="2800" b="1" dirty="0">
              <a:latin typeface="Garamond" pitchFamily="18" charset="0"/>
            </a:endParaRPr>
          </a:p>
          <a:p>
            <a:pPr marL="0" indent="0">
              <a:buNone/>
            </a:pPr>
            <a:endParaRPr lang="it-IT" sz="2800" dirty="0">
              <a:latin typeface="Garamond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F3F0FD-9132-44C6-B64C-A1005468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1" y="2348880"/>
            <a:ext cx="2664296" cy="3108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98415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Le fonti e le capacità informative</a:t>
            </a:r>
            <a:endParaRPr lang="it-IT" altLang="it-IT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28801"/>
            <a:ext cx="8062664" cy="4467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it-IT" altLang="it-IT" sz="2400" dirty="0">
                <a:latin typeface="Georgia" panose="02040502050405020303" pitchFamily="18" charset="0"/>
              </a:rPr>
              <a:t>	</a:t>
            </a:r>
            <a:r>
              <a:rPr lang="it-IT" altLang="it-IT" sz="3200" b="1" dirty="0">
                <a:latin typeface="Garamond" panose="02020404030301010803" pitchFamily="18" charset="0"/>
              </a:rPr>
              <a:t>Le informazioni veicolate da una fonte sono condizionate dalla sua: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origine</a:t>
            </a:r>
            <a:r>
              <a:rPr lang="it-IT" altLang="it-IT" sz="3200" b="1" dirty="0">
                <a:latin typeface="Garamond" panose="02020404030301010803" pitchFamily="18" charset="0"/>
              </a:rPr>
              <a:t> (dirette o indirette)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finalità</a:t>
            </a:r>
            <a:r>
              <a:rPr lang="it-IT" altLang="it-IT" sz="3200" b="1" dirty="0">
                <a:latin typeface="Garamond" panose="02020404030301010803" pitchFamily="18" charset="0"/>
              </a:rPr>
              <a:t> (intenzionali o preterintenzionali)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conservazione</a:t>
            </a:r>
            <a:r>
              <a:rPr lang="it-IT" altLang="it-IT" sz="3200" b="1" dirty="0">
                <a:latin typeface="Garamond" panose="02020404030301010803" pitchFamily="18" charset="0"/>
              </a:rPr>
              <a:t> e </a:t>
            </a:r>
            <a:r>
              <a:rPr lang="it-IT" altLang="it-IT" sz="3200" b="1" u="sng" dirty="0">
                <a:latin typeface="Garamond" panose="02020404030301010803" pitchFamily="18" charset="0"/>
              </a:rPr>
              <a:t>tradizione</a:t>
            </a:r>
            <a:r>
              <a:rPr lang="it-IT" altLang="it-IT" sz="3200" b="1" dirty="0">
                <a:latin typeface="Garamond" panose="02020404030301010803" pitchFamily="18" charset="0"/>
              </a:rPr>
              <a:t> 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forma e organizzazione dei contenuti </a:t>
            </a:r>
            <a:endParaRPr lang="it-IT" altLang="it-IT" sz="3200" b="1" dirty="0">
              <a:latin typeface="Garamond" panose="02020404030301010803" pitchFamily="18" charset="0"/>
            </a:endParaRP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diffusione cronologica e geografica </a:t>
            </a:r>
            <a:r>
              <a:rPr lang="it-IT" altLang="it-IT" sz="3200" b="1" dirty="0">
                <a:latin typeface="Garamond" panose="02020404030301010803" pitchFamily="18" charset="0"/>
              </a:rPr>
              <a:t>(</a:t>
            </a:r>
            <a:r>
              <a:rPr lang="it-IT" altLang="it-IT" sz="3200" dirty="0">
                <a:latin typeface="Garamond" panose="02020404030301010803" pitchFamily="18" charset="0"/>
              </a:rPr>
              <a:t>si delinea un </a:t>
            </a:r>
            <a:r>
              <a:rPr lang="it-IT" altLang="it-IT" sz="3200" b="1" dirty="0">
                <a:latin typeface="Garamond" panose="02020404030301010803" pitchFamily="18" charset="0"/>
              </a:rPr>
              <a:t>‘panorama delle fonti’ - 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dirty="0" err="1">
                <a:latin typeface="Garamond" panose="02020404030301010803" pitchFamily="18" charset="0"/>
              </a:rPr>
              <a:t>Cammarosano</a:t>
            </a:r>
            <a:r>
              <a:rPr lang="it-IT" altLang="it-IT" sz="3200" dirty="0">
                <a:latin typeface="Garamond" panose="02020404030301010803" pitchFamily="18" charset="0"/>
              </a:rPr>
              <a:t> 1990</a:t>
            </a:r>
            <a:r>
              <a:rPr lang="it-IT" altLang="it-IT" sz="3200" b="1" dirty="0">
                <a:latin typeface="Garamond" panose="02020404030301010803" pitchFamily="18" charset="0"/>
              </a:rPr>
              <a:t>)</a:t>
            </a:r>
          </a:p>
          <a:p>
            <a:endParaRPr lang="it-IT" altLang="it-IT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910431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0F6FC6"/>
                </a:solidFill>
                <a:latin typeface="Georgia" pitchFamily="18" charset="0"/>
              </a:rPr>
              <a:t>Le </a:t>
            </a:r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fonti e le capacità informative</a:t>
            </a:r>
            <a:endParaRPr lang="it-I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76" y="1916832"/>
            <a:ext cx="7918648" cy="537492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3200" b="1" dirty="0">
                <a:latin typeface="Garamond" pitchFamily="18" charset="0"/>
              </a:rPr>
              <a:t>Le fonti si offrono allo sguardo dello storico:</a:t>
            </a:r>
          </a:p>
          <a:p>
            <a:r>
              <a:rPr lang="it-IT" sz="3200" b="1" i="1" dirty="0">
                <a:latin typeface="Garamond" pitchFamily="18" charset="0"/>
              </a:rPr>
              <a:t>sempre</a:t>
            </a:r>
            <a:r>
              <a:rPr lang="it-IT" sz="3200" b="1" dirty="0">
                <a:latin typeface="Garamond" pitchFamily="18" charset="0"/>
              </a:rPr>
              <a:t> in modo frammentario;</a:t>
            </a:r>
          </a:p>
          <a:p>
            <a:r>
              <a:rPr lang="it-IT" sz="3200" b="1" i="1" dirty="0">
                <a:latin typeface="Garamond" pitchFamily="18" charset="0"/>
              </a:rPr>
              <a:t>spesso</a:t>
            </a:r>
            <a:r>
              <a:rPr lang="it-IT" sz="3200" b="1" dirty="0">
                <a:latin typeface="Garamond" pitchFamily="18" charset="0"/>
              </a:rPr>
              <a:t> avulse dal contesto che le ha originate;</a:t>
            </a:r>
          </a:p>
          <a:p>
            <a:r>
              <a:rPr lang="it-IT" sz="3200" b="1" i="1" dirty="0">
                <a:latin typeface="Garamond" pitchFamily="18" charset="0"/>
              </a:rPr>
              <a:t>frequentemente</a:t>
            </a:r>
            <a:r>
              <a:rPr lang="it-IT" sz="3200" b="1" dirty="0">
                <a:latin typeface="Garamond" pitchFamily="18" charset="0"/>
              </a:rPr>
              <a:t> alterate rispetto alla loro fisionomia originaria;</a:t>
            </a:r>
          </a:p>
          <a:p>
            <a:r>
              <a:rPr lang="it-IT" sz="3200" b="1" i="1" dirty="0">
                <a:latin typeface="Garamond" pitchFamily="18" charset="0"/>
              </a:rPr>
              <a:t>a volte</a:t>
            </a:r>
            <a:r>
              <a:rPr lang="it-IT" sz="3200" b="1" dirty="0">
                <a:latin typeface="Garamond" pitchFamily="18" charset="0"/>
              </a:rPr>
              <a:t> (non di rado) falsificate.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47FBD2-E65C-AA39-9D00-FE50179C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76773"/>
            <a:ext cx="4185982" cy="25202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4B49318-3BB7-FEF6-0666-71D61830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1" y="4005066"/>
            <a:ext cx="4757669" cy="26642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69D60E-AC79-DCC7-A14F-53194085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49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97688"/>
            <a:ext cx="3600400" cy="739836"/>
          </a:xfrm>
        </p:spPr>
        <p:txBody>
          <a:bodyPr anchor="b">
            <a:noAutofit/>
          </a:bodyPr>
          <a:lstStyle/>
          <a:p>
            <a:r>
              <a:rPr lang="it-IT" sz="3200" b="1" dirty="0"/>
              <a:t>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1C8BBD-2AC3-C96A-64E1-27F5AA06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5527">
            <a:off x="370310" y="2095357"/>
            <a:ext cx="3554610" cy="30408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063E2-7F04-487A-BEFA-0AE2010E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406"/>
          <a:stretch/>
        </p:blipFill>
        <p:spPr>
          <a:xfrm rot="420000">
            <a:off x="4058865" y="1751264"/>
            <a:ext cx="4010901" cy="3415223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9343422-86A2-B543-146A-5CA0DFCB1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5104257"/>
            <a:ext cx="2313423" cy="12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it-IT" b="1" dirty="0"/>
              <a:t>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6FF4EB-5ED2-4CD8-8C2F-AF1245BA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7778"/>
            <a:ext cx="8229600" cy="2839210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950AB5-F769-D2F1-8AF6-3860F088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003" y="4509120"/>
            <a:ext cx="21526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736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I</a:t>
            </a:r>
            <a: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 “luogo comune medioevo” </a:t>
            </a:r>
            <a:b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it-IT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(Sergi)</a:t>
            </a:r>
            <a:endParaRPr lang="it-IT" sz="3200" dirty="0">
              <a:latin typeface="Georgia" panose="02040502050405020303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6231" y="2983352"/>
            <a:ext cx="44457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“ALTROVE”</a:t>
            </a:r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1403648" y="3645024"/>
            <a:ext cx="926976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771800" y="3573016"/>
            <a:ext cx="720080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660232" y="4653136"/>
            <a:ext cx="24837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IDENTITARIA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Stati nazionali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territori presunti (Padania)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città medievali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giochi 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79838" y="5157788"/>
            <a:ext cx="647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-</a:t>
            </a:r>
            <a:endParaRPr lang="it-IT" sz="2800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5816116" y="2958409"/>
            <a:ext cx="22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“PREMESSA”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H="1">
            <a:off x="2248126" y="1878289"/>
            <a:ext cx="165618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5436096" y="1863472"/>
            <a:ext cx="108012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H="1">
            <a:off x="5436096" y="3501008"/>
            <a:ext cx="1046163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6948264" y="3501008"/>
            <a:ext cx="101917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635896" y="30962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</a:rPr>
              <a:t>rispetto all’oggi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95736" y="4581128"/>
            <a:ext cx="25202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NEGATIVO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peste e carestia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fame e povertà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superstizione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caccia alle streghe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integralismo religioso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4581128"/>
            <a:ext cx="225888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POSITIVO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valori cavallereschi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dame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integrità nella fede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audacia e coraggio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amor cortese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44008" y="4653137"/>
            <a:ext cx="21518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GENERICA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Europa cristiana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moneta unica (euro)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grandi cattedrali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pensiero cristiano</a:t>
            </a:r>
          </a:p>
        </p:txBody>
      </p:sp>
    </p:spTree>
    <p:extLst>
      <p:ext uri="{BB962C8B-B14F-4D97-AF65-F5344CB8AC3E}">
        <p14:creationId xmlns:p14="http://schemas.microsoft.com/office/powerpoint/2010/main" val="6621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I.2. L’idea di medioevo: la genesi storica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cultura ‘umanistica’ in Italia nel ‘400 (Leonardo Bruni, Flavio Biondo):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tempestas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</a:p>
          <a:p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   idea 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fortemente negativa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fondata soprattutto sulla valutazione degli elementi artistici e letterari.</a:t>
            </a:r>
          </a:p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comparsa del termine nella manualistica: il </a:t>
            </a:r>
            <a:r>
              <a:rPr lang="it-IT" sz="2800" b="1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medium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b="1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aevum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di G.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Horn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(1666);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Ch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Keller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Historia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medii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(1688).</a:t>
            </a:r>
          </a:p>
          <a:p>
            <a:pPr>
              <a:buNone/>
            </a:pPr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il medioevo è un </a:t>
            </a:r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periodo storico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(non più connotato in modo negativo) che segue l’epoca antica e precede quella attuale (moderna, da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modo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= ora, adesso).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39952" y="234888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170947" y="44371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vert="horz" lIns="0" rIns="0" bIns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3200" dirty="0"/>
              <a:t>II. La periodizzazione del medioevo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200" y="2351507"/>
            <a:ext cx="4038600" cy="44348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2800" dirty="0"/>
              <a:t>Termini e concetti base:</a:t>
            </a:r>
          </a:p>
          <a:p>
            <a:pPr>
              <a:spcBef>
                <a:spcPct val="20000"/>
              </a:spcBef>
            </a:pP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periodizzare</a:t>
            </a: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datare</a:t>
            </a: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  <a:endParaRPr lang="it-IT" sz="2800" dirty="0"/>
          </a:p>
        </p:txBody>
      </p:sp>
      <p:pic>
        <p:nvPicPr>
          <p:cNvPr id="1026" name="Picture 2" descr="Risultati immagini per lamina di agilul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279302"/>
            <a:ext cx="4038600" cy="17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partizioni ‘interne’ al medioevo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(schema in F. Senatore, </a:t>
            </a:r>
            <a:r>
              <a:rPr lang="it-IT" sz="2000" i="1" dirty="0"/>
              <a:t>Medioevo, Istruzioni per l’uso</a:t>
            </a:r>
            <a:r>
              <a:rPr lang="it-IT" sz="2000" dirty="0"/>
              <a:t>, Milano 2008, p. 28) </a:t>
            </a:r>
          </a:p>
        </p:txBody>
      </p:sp>
      <p:pic>
        <p:nvPicPr>
          <p:cNvPr id="11267" name="Picture 12" descr="C:\Documents and Settings\Compaq_Proprietario\Documenti\Immagini\Correzione Correzione Correzione img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65223"/>
            <a:ext cx="8229600" cy="3929634"/>
          </a:xfrm>
          <a:noFill/>
        </p:spPr>
      </p:pic>
    </p:spTree>
    <p:extLst>
      <p:ext uri="{BB962C8B-B14F-4D97-AF65-F5344CB8AC3E}">
        <p14:creationId xmlns:p14="http://schemas.microsoft.com/office/powerpoint/2010/main" val="376181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65916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III. Le fonti per la storia medievale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7" y="1700808"/>
            <a:ext cx="8007951" cy="44644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476</Words>
  <Application>Microsoft Office PowerPoint</Application>
  <PresentationFormat>Presentazione su schermo (4:3)</PresentationFormat>
  <Paragraphs>83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Constantia</vt:lpstr>
      <vt:lpstr>Garamond</vt:lpstr>
      <vt:lpstr>Georgia</vt:lpstr>
      <vt:lpstr>Times New Roman</vt:lpstr>
      <vt:lpstr>Wingdings 2</vt:lpstr>
      <vt:lpstr>Equinozio</vt:lpstr>
      <vt:lpstr>Corso di storia medievale a.a. 2024-25</vt:lpstr>
      <vt:lpstr>I. L’idea di medioevo</vt:lpstr>
      <vt:lpstr>L’idea di medioevo</vt:lpstr>
      <vt:lpstr>L’idea di medioevo</vt:lpstr>
      <vt:lpstr> Il “luogo comune medioevo”  (Sergi)</vt:lpstr>
      <vt:lpstr>I.2. L’idea di medioevo: la genesi storica</vt:lpstr>
      <vt:lpstr>II. La periodizzazione del medioevo  </vt:lpstr>
      <vt:lpstr>Le partizioni ‘interne’ al medioevo  (schema in F. Senatore, Medioevo, Istruzioni per l’uso, Milano 2008, p. 28) </vt:lpstr>
      <vt:lpstr>III. Le fonti per la storia medievale</vt:lpstr>
      <vt:lpstr>La natura e l’uso delle fonti</vt:lpstr>
      <vt:lpstr>La natura e l’uso delle fonti</vt:lpstr>
      <vt:lpstr>Tipologia delle fonti</vt:lpstr>
      <vt:lpstr>Le fonti e le capacità informative</vt:lpstr>
      <vt:lpstr>Le fonti e le capacità informative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L’idea di medioevo</dc:title>
  <dc:creator>lucia</dc:creator>
  <cp:lastModifiedBy>Francesco Pirani</cp:lastModifiedBy>
  <cp:revision>63</cp:revision>
  <dcterms:created xsi:type="dcterms:W3CDTF">2013-01-08T15:25:50Z</dcterms:created>
  <dcterms:modified xsi:type="dcterms:W3CDTF">2024-10-01T08:55:35Z</dcterms:modified>
</cp:coreProperties>
</file>