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1" r:id="rId10"/>
    <p:sldId id="292" r:id="rId11"/>
    <p:sldId id="293" r:id="rId12"/>
    <p:sldId id="262" r:id="rId13"/>
    <p:sldId id="263" r:id="rId14"/>
    <p:sldId id="264" r:id="rId15"/>
    <p:sldId id="265" r:id="rId16"/>
    <p:sldId id="268" r:id="rId17"/>
    <p:sldId id="266" r:id="rId18"/>
    <p:sldId id="267"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9" r:id="rId35"/>
    <p:sldId id="290" r:id="rId36"/>
    <p:sldId id="285" r:id="rId37"/>
    <p:sldId id="291" r:id="rId38"/>
    <p:sldId id="286" r:id="rId39"/>
    <p:sldId id="287" r:id="rId40"/>
    <p:sldId id="288"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2" autoAdjust="0"/>
    <p:restoredTop sz="94660"/>
  </p:normalViewPr>
  <p:slideViewPr>
    <p:cSldViewPr snapToGrid="0">
      <p:cViewPr varScale="1">
        <p:scale>
          <a:sx n="85" d="100"/>
          <a:sy n="85" d="100"/>
        </p:scale>
        <p:origin x="54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913795" y="2912232"/>
            <a:ext cx="5107208"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912232"/>
            <a:ext cx="5095357"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5/3/2023</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315DF8-971C-C758-7005-FD75C01C07A2}"/>
              </a:ext>
            </a:extLst>
          </p:cNvPr>
          <p:cNvSpPr>
            <a:spLocks noGrp="1"/>
          </p:cNvSpPr>
          <p:nvPr>
            <p:ph type="ctrTitle"/>
          </p:nvPr>
        </p:nvSpPr>
        <p:spPr/>
        <p:txBody>
          <a:bodyPr/>
          <a:lstStyle/>
          <a:p>
            <a:r>
              <a:rPr lang="it-IT" dirty="0"/>
              <a:t>I disturbi del tono dell’umore</a:t>
            </a:r>
          </a:p>
        </p:txBody>
      </p:sp>
      <p:sp>
        <p:nvSpPr>
          <p:cNvPr id="3" name="Sottotitolo 2">
            <a:extLst>
              <a:ext uri="{FF2B5EF4-FFF2-40B4-BE49-F238E27FC236}">
                <a16:creationId xmlns:a16="http://schemas.microsoft.com/office/drawing/2014/main" id="{1FFE2129-8E4B-6B62-9412-395BDBCECEEE}"/>
              </a:ext>
            </a:extLst>
          </p:cNvPr>
          <p:cNvSpPr>
            <a:spLocks noGrp="1"/>
          </p:cNvSpPr>
          <p:nvPr>
            <p:ph type="subTitle" idx="1"/>
          </p:nvPr>
        </p:nvSpPr>
        <p:spPr/>
        <p:txBody>
          <a:bodyPr/>
          <a:lstStyle/>
          <a:p>
            <a:r>
              <a:rPr lang="it-IT" dirty="0"/>
              <a:t>DOTT.SSA GIORGIA DI MASSIMO</a:t>
            </a:r>
          </a:p>
          <a:p>
            <a:r>
              <a:rPr lang="it-IT" dirty="0"/>
              <a:t>UNIMC, 4 MAGGIO 2023</a:t>
            </a:r>
          </a:p>
        </p:txBody>
      </p:sp>
    </p:spTree>
    <p:extLst>
      <p:ext uri="{BB962C8B-B14F-4D97-AF65-F5344CB8AC3E}">
        <p14:creationId xmlns:p14="http://schemas.microsoft.com/office/powerpoint/2010/main" val="2442000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CBDB33-9EDA-DDDB-F1BC-3FE77B9BE4C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0D38FBE-D97A-3679-FCC4-0A76AE620068}"/>
              </a:ext>
            </a:extLst>
          </p:cNvPr>
          <p:cNvSpPr>
            <a:spLocks noGrp="1"/>
          </p:cNvSpPr>
          <p:nvPr>
            <p:ph idx="1"/>
          </p:nvPr>
        </p:nvSpPr>
        <p:spPr/>
        <p:txBody>
          <a:bodyPr/>
          <a:lstStyle/>
          <a:p>
            <a:r>
              <a:rPr lang="it-IT" dirty="0"/>
              <a:t>Per il D. Depressivo Maggiore, la prevalenza è tra l’1.8 e il 2.5% in età prepubere e tra il 2.9 e il 4.7% negli adolescenti</a:t>
            </a:r>
          </a:p>
          <a:p>
            <a:r>
              <a:rPr lang="it-IT" dirty="0"/>
              <a:t>Il rapporto maschi-femmine è 1:1 in età prescolare e scolare; 1:2 negli adolescenti</a:t>
            </a:r>
          </a:p>
          <a:p>
            <a:pPr algn="just"/>
            <a:r>
              <a:rPr lang="it-IT" dirty="0"/>
              <a:t>Le cause della depressione non sono ben definite. Possiamo indicare quelli che vengono ipotizzati essere fattori di rischio, perché risultano frequentemente associati, ma il cui ruolo risulta ancora mal definito: </a:t>
            </a:r>
          </a:p>
        </p:txBody>
      </p:sp>
    </p:spTree>
    <p:extLst>
      <p:ext uri="{BB962C8B-B14F-4D97-AF65-F5344CB8AC3E}">
        <p14:creationId xmlns:p14="http://schemas.microsoft.com/office/powerpoint/2010/main" val="1597451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930253-BCE6-8484-D584-845137A196C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EF9FB46-3481-9456-F08B-28E5333A7502}"/>
              </a:ext>
            </a:extLst>
          </p:cNvPr>
          <p:cNvSpPr>
            <a:spLocks noGrp="1"/>
          </p:cNvSpPr>
          <p:nvPr>
            <p:ph idx="1"/>
          </p:nvPr>
        </p:nvSpPr>
        <p:spPr/>
        <p:txBody>
          <a:bodyPr/>
          <a:lstStyle/>
          <a:p>
            <a:pPr algn="just">
              <a:buFontTx/>
              <a:buChar char="-"/>
            </a:pPr>
            <a:r>
              <a:rPr lang="it-IT" dirty="0"/>
              <a:t>Famigliarità: nei gemelli monozigoti, valori di concordanza del 65%; nei dizigoti del 15% circa. I figli con un genitori affetto presentano </a:t>
            </a:r>
            <a:r>
              <a:rPr lang="it-IT" dirty="0" err="1"/>
              <a:t>presentano</a:t>
            </a:r>
            <a:r>
              <a:rPr lang="it-IT" dirty="0"/>
              <a:t> un rischio di tre volte superiore di manifestare un episodio depressivo rispetto alla popolazione generale; inoltre, più precoce è l’esordio della depressione del genitore, maggiore è il rischio che il figlio presenti depressione in età evolutiva. I valori di prevalenza tra ascendenti e collaterali variano dal 20 al 46% </a:t>
            </a:r>
          </a:p>
          <a:p>
            <a:pPr marL="0" indent="0" algn="just">
              <a:buNone/>
            </a:pPr>
            <a:endParaRPr lang="it-IT" dirty="0"/>
          </a:p>
        </p:txBody>
      </p:sp>
    </p:spTree>
    <p:extLst>
      <p:ext uri="{BB962C8B-B14F-4D97-AF65-F5344CB8AC3E}">
        <p14:creationId xmlns:p14="http://schemas.microsoft.com/office/powerpoint/2010/main" val="1336580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360445-C7D0-BD77-F8EE-C1D99BD2713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7AF27AD-B42E-909A-EF12-0587EDC5636A}"/>
              </a:ext>
            </a:extLst>
          </p:cNvPr>
          <p:cNvSpPr>
            <a:spLocks noGrp="1"/>
          </p:cNvSpPr>
          <p:nvPr>
            <p:ph idx="1"/>
          </p:nvPr>
        </p:nvSpPr>
        <p:spPr/>
        <p:txBody>
          <a:bodyPr>
            <a:normAutofit/>
          </a:bodyPr>
          <a:lstStyle/>
          <a:p>
            <a:pPr algn="just">
              <a:buFontTx/>
              <a:buChar char="-"/>
            </a:pPr>
            <a:r>
              <a:rPr lang="it-IT" dirty="0"/>
              <a:t>Disordini neurobiologici: vi sono dati che indicano una disfunzione dei sistemi regolatori noradrenergico e serotoninergico. In particolare, la serotonina è implicata nella regolazione di molti di quei processi che risultano alterati nel paziente depresso, come il sonno, l’appetito, l’attività motoria ecc. Il funzionamento dei farmaci antidepressivi SSRI (inibitori selettivi della ricaptazione della serotonina), fornisce dati a sostegno dell’ipotesi serotoninergica</a:t>
            </a:r>
          </a:p>
        </p:txBody>
      </p:sp>
    </p:spTree>
    <p:extLst>
      <p:ext uri="{BB962C8B-B14F-4D97-AF65-F5344CB8AC3E}">
        <p14:creationId xmlns:p14="http://schemas.microsoft.com/office/powerpoint/2010/main" val="809452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B07DEE-28BD-AC3C-03EC-55528C28068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A2BC0CD-4E81-1E0E-FF16-71CD92D31F36}"/>
              </a:ext>
            </a:extLst>
          </p:cNvPr>
          <p:cNvSpPr>
            <a:spLocks noGrp="1"/>
          </p:cNvSpPr>
          <p:nvPr>
            <p:ph idx="1"/>
          </p:nvPr>
        </p:nvSpPr>
        <p:spPr/>
        <p:txBody>
          <a:bodyPr/>
          <a:lstStyle/>
          <a:p>
            <a:pPr algn="just">
              <a:buFontTx/>
              <a:buChar char="-"/>
            </a:pPr>
            <a:r>
              <a:rPr lang="it-IT" dirty="0"/>
              <a:t>Situazioni famigliari inadeguate: nelle famiglie di bambini affetti è osservata maggiore frequenza di conflitti intra-famigliari, situazioni di abuso, rifiuto, problemi di comunicazione, atteggiamenti educativi improntati alla direttività e alla scarsa capacità di ascolto e di sostegno ai problemi del bambino</a:t>
            </a:r>
          </a:p>
          <a:p>
            <a:pPr marL="0" indent="0" algn="just">
              <a:buNone/>
            </a:pPr>
            <a:endParaRPr lang="it-IT" dirty="0"/>
          </a:p>
          <a:p>
            <a:endParaRPr lang="it-IT" dirty="0"/>
          </a:p>
        </p:txBody>
      </p:sp>
    </p:spTree>
    <p:extLst>
      <p:ext uri="{BB962C8B-B14F-4D97-AF65-F5344CB8AC3E}">
        <p14:creationId xmlns:p14="http://schemas.microsoft.com/office/powerpoint/2010/main" val="1061040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A71BC8-D707-3D1F-FE54-D4B3C7FBCA0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E096E02-8EDF-0628-BA2A-DCCAA9E11C1B}"/>
              </a:ext>
            </a:extLst>
          </p:cNvPr>
          <p:cNvSpPr>
            <a:spLocks noGrp="1"/>
          </p:cNvSpPr>
          <p:nvPr>
            <p:ph idx="1"/>
          </p:nvPr>
        </p:nvSpPr>
        <p:spPr/>
        <p:txBody>
          <a:bodyPr/>
          <a:lstStyle/>
          <a:p>
            <a:pPr algn="just">
              <a:buFontTx/>
              <a:buChar char="-"/>
            </a:pPr>
            <a:r>
              <a:rPr lang="it-IT" dirty="0"/>
              <a:t>Eventi stressanti: in circa il 70% dei soggetti, l’episodio depressivo è preceduto da un evento stressante: separazioni prolungate dai genitori, divorzio dei genitori, morte di uno dei genitori o di persona significativa per il bambino, malattia dei genitori, malattia del bambino con ospedalizzazione</a:t>
            </a:r>
          </a:p>
          <a:p>
            <a:pPr marL="0" indent="0" algn="just">
              <a:buNone/>
            </a:pPr>
            <a:endParaRPr lang="it-IT" dirty="0"/>
          </a:p>
        </p:txBody>
      </p:sp>
    </p:spTree>
    <p:extLst>
      <p:ext uri="{BB962C8B-B14F-4D97-AF65-F5344CB8AC3E}">
        <p14:creationId xmlns:p14="http://schemas.microsoft.com/office/powerpoint/2010/main" val="346798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0D685D-ABE4-097C-CD65-F670E231473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8F3341E-78C2-9543-0AC4-8DABCF894680}"/>
              </a:ext>
            </a:extLst>
          </p:cNvPr>
          <p:cNvSpPr>
            <a:spLocks noGrp="1"/>
          </p:cNvSpPr>
          <p:nvPr>
            <p:ph idx="1"/>
          </p:nvPr>
        </p:nvSpPr>
        <p:spPr/>
        <p:txBody>
          <a:bodyPr/>
          <a:lstStyle/>
          <a:p>
            <a:pPr algn="just"/>
            <a:r>
              <a:rPr lang="it-IT" dirty="0"/>
              <a:t>Nel complesso, la depressione, come tutti i quadri clinici complessi, è un disturbo psicopatologico a patogenesi multifattoriale, la cui espressività è legata ad interrelazioni ancora mal definite tra fattori neurobiologici e fattori ambientali</a:t>
            </a:r>
          </a:p>
          <a:p>
            <a:pPr algn="just"/>
            <a:r>
              <a:rPr lang="it-IT" dirty="0"/>
              <a:t>Esperienze dolorose esistenziali, esperienze stressanti, soprattutto se vissute in epoche precoci dello sviluppo, determinerebbero una sorta di vulnerabilità del soggetto, a causa di eventi neurobiologici che si vanno a tradurre in modifiche strutturali encefaliche (tracce dell’avvenuta esperienza)</a:t>
            </a:r>
          </a:p>
        </p:txBody>
      </p:sp>
    </p:spTree>
    <p:extLst>
      <p:ext uri="{BB962C8B-B14F-4D97-AF65-F5344CB8AC3E}">
        <p14:creationId xmlns:p14="http://schemas.microsoft.com/office/powerpoint/2010/main" val="2800605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14D5C2-0424-DF15-D034-CF3FACC15C4D}"/>
              </a:ext>
            </a:extLst>
          </p:cNvPr>
          <p:cNvSpPr>
            <a:spLocks noGrp="1"/>
          </p:cNvSpPr>
          <p:nvPr>
            <p:ph type="title"/>
          </p:nvPr>
        </p:nvSpPr>
        <p:spPr/>
        <p:txBody>
          <a:bodyPr/>
          <a:lstStyle/>
          <a:p>
            <a:r>
              <a:rPr lang="it-IT" dirty="0"/>
              <a:t>clinica</a:t>
            </a:r>
          </a:p>
        </p:txBody>
      </p:sp>
      <p:sp>
        <p:nvSpPr>
          <p:cNvPr id="3" name="Segnaposto contenuto 2">
            <a:extLst>
              <a:ext uri="{FF2B5EF4-FFF2-40B4-BE49-F238E27FC236}">
                <a16:creationId xmlns:a16="http://schemas.microsoft.com/office/drawing/2014/main" id="{9913F797-9250-E2AB-5799-4FF4D7447CC2}"/>
              </a:ext>
            </a:extLst>
          </p:cNvPr>
          <p:cNvSpPr>
            <a:spLocks noGrp="1"/>
          </p:cNvSpPr>
          <p:nvPr>
            <p:ph idx="1"/>
          </p:nvPr>
        </p:nvSpPr>
        <p:spPr/>
        <p:txBody>
          <a:bodyPr>
            <a:normAutofit lnSpcReduction="10000"/>
          </a:bodyPr>
          <a:lstStyle/>
          <a:p>
            <a:r>
              <a:rPr lang="it-IT" dirty="0"/>
              <a:t>L’elemento caratterizzante è la deflessione del tono dell’umore (mi sento triste, mi sento senza speranza, mi sento giù …)</a:t>
            </a:r>
          </a:p>
          <a:p>
            <a:pPr algn="just"/>
            <a:r>
              <a:rPr lang="it-IT" dirty="0"/>
              <a:t>Nelle situazioni in cui il soggetto non è in grado di verbalizzare il suo stato, il tono dell’umore si manifesta generalmente attraverso un’espressione di tristezza: povertà di mimica, sguardo inespressivo, rarità o assenza di sorriso, pianto…</a:t>
            </a:r>
          </a:p>
          <a:p>
            <a:pPr algn="just"/>
            <a:r>
              <a:rPr lang="it-IT" dirty="0"/>
              <a:t>Vi è perdita di interessi. Il soggetto appare incapace di provare piacere per tutte o quasi le attività, anche per quelle che solitamente ama</a:t>
            </a:r>
          </a:p>
          <a:p>
            <a:pPr algn="just"/>
            <a:r>
              <a:rPr lang="it-IT" dirty="0"/>
              <a:t>Sono ridotti i livelli di attività, in termini di scarsa iniziativa, inibizione, rallentamento motorio</a:t>
            </a:r>
          </a:p>
        </p:txBody>
      </p:sp>
    </p:spTree>
    <p:extLst>
      <p:ext uri="{BB962C8B-B14F-4D97-AF65-F5344CB8AC3E}">
        <p14:creationId xmlns:p14="http://schemas.microsoft.com/office/powerpoint/2010/main" val="288393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413E0D-74CD-CD56-098F-174B7EE8A99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58D6599-3BD4-8127-711A-3864C91132D5}"/>
              </a:ext>
            </a:extLst>
          </p:cNvPr>
          <p:cNvSpPr>
            <a:spLocks noGrp="1"/>
          </p:cNvSpPr>
          <p:nvPr>
            <p:ph idx="1"/>
          </p:nvPr>
        </p:nvSpPr>
        <p:spPr/>
        <p:txBody>
          <a:bodyPr/>
          <a:lstStyle/>
          <a:p>
            <a:pPr algn="just"/>
            <a:r>
              <a:rPr lang="it-IT" dirty="0"/>
              <a:t>A volte le alterazioni dell’attività sono caratterizzate da comportamenti ipercinetici e condotte aggressive (stato misto)</a:t>
            </a:r>
          </a:p>
          <a:p>
            <a:pPr algn="just"/>
            <a:r>
              <a:rPr lang="it-IT" dirty="0"/>
              <a:t>I sintomi detti hanno importanti ripercussioni sulla qualità dell’interazione sociale: i bambini depressi tendono ad evitare le occasioni di incontro con gli altri, assumono atteggiamenti passivi, tendono ad essere ritirati e ad isolarsi</a:t>
            </a:r>
          </a:p>
          <a:p>
            <a:pPr algn="just"/>
            <a:r>
              <a:rPr lang="it-IT" dirty="0"/>
              <a:t>A scuola il bambino non mostra interesse a condividere esperienze, se ne sta da solo nel suo banco. Il rendimento scolastico risente di tale situazione: il bambino manifesta disturbi di memoria, difficoltà di attenzione e concentrazione (sintomi cognitivi)</a:t>
            </a:r>
          </a:p>
        </p:txBody>
      </p:sp>
    </p:spTree>
    <p:extLst>
      <p:ext uri="{BB962C8B-B14F-4D97-AF65-F5344CB8AC3E}">
        <p14:creationId xmlns:p14="http://schemas.microsoft.com/office/powerpoint/2010/main" val="136041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C617E9-5C05-2A39-E9FA-BF61B77617B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679F510-4A6F-DB55-0FDB-1EC7A85A09FF}"/>
              </a:ext>
            </a:extLst>
          </p:cNvPr>
          <p:cNvSpPr>
            <a:spLocks noGrp="1"/>
          </p:cNvSpPr>
          <p:nvPr>
            <p:ph idx="1"/>
          </p:nvPr>
        </p:nvSpPr>
        <p:spPr/>
        <p:txBody>
          <a:bodyPr/>
          <a:lstStyle/>
          <a:p>
            <a:pPr algn="just"/>
            <a:r>
              <a:rPr lang="it-IT" dirty="0"/>
              <a:t>Sono presenti sentimenti di autosvalutazione e insicurezza, con calo dell’autostima. Il bambino vive sentimenti di insuccesso che può saper verbalizzare o meno (riferisce di sentirsi stupido o inutile o incapace oppure evita il confronto e rifiuta di fare compiti che in altre situazioni ha dimostrato di saper fare)</a:t>
            </a:r>
          </a:p>
          <a:p>
            <a:pPr algn="just"/>
            <a:r>
              <a:rPr lang="it-IT" dirty="0"/>
              <a:t>Spesso è presente senso di colpa. Anche questo, come il sentimento di autosvalutazione, risulta essere eccessivo ed inappropriato (fino al delirio)</a:t>
            </a:r>
          </a:p>
          <a:p>
            <a:pPr algn="just"/>
            <a:r>
              <a:rPr lang="it-IT" dirty="0"/>
              <a:t>Disturbi somatici: eccessiva faticabilità, mancanza di energia, riduzione dei livelli di attività, alterazioni del ritmo sonno-veglia (difficoltà di addormentamento, frequenti risvegli </a:t>
            </a:r>
            <a:r>
              <a:rPr lang="it-IT" dirty="0" err="1"/>
              <a:t>ecc</a:t>
            </a:r>
            <a:r>
              <a:rPr lang="it-IT" dirty="0"/>
              <a:t>), calo dell’ appetito, dolori vaghi (testa, stomaco, gambe…)</a:t>
            </a:r>
          </a:p>
        </p:txBody>
      </p:sp>
    </p:spTree>
    <p:extLst>
      <p:ext uri="{BB962C8B-B14F-4D97-AF65-F5344CB8AC3E}">
        <p14:creationId xmlns:p14="http://schemas.microsoft.com/office/powerpoint/2010/main" val="4047224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227441-8616-D35E-FA11-CC09067B194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03FDE78-0555-F353-B0F8-95CFA55C8B91}"/>
              </a:ext>
            </a:extLst>
          </p:cNvPr>
          <p:cNvSpPr>
            <a:spLocks noGrp="1"/>
          </p:cNvSpPr>
          <p:nvPr>
            <p:ph idx="1"/>
          </p:nvPr>
        </p:nvSpPr>
        <p:spPr/>
        <p:txBody>
          <a:bodyPr>
            <a:normAutofit lnSpcReduction="10000"/>
          </a:bodyPr>
          <a:lstStyle/>
          <a:p>
            <a:pPr algn="just"/>
            <a:r>
              <a:rPr lang="it-IT" dirty="0"/>
              <a:t>Possono essere presenti pensieri di morte, ideazione </a:t>
            </a:r>
            <a:r>
              <a:rPr lang="it-IT" dirty="0" err="1"/>
              <a:t>suicidiaria</a:t>
            </a:r>
            <a:r>
              <a:rPr lang="it-IT" dirty="0"/>
              <a:t>, tentativi di suicidio, anche in età evolutiva. Il suicidio è raro prima dei 10 anni, mentre diviene più frequente tra gli adolescenti</a:t>
            </a:r>
          </a:p>
          <a:p>
            <a:pPr algn="just"/>
            <a:r>
              <a:rPr lang="it-IT" dirty="0"/>
              <a:t>Il momento peggiore della giornata è in genere la mattina, mentre la sera vi è un leggero miglioramento</a:t>
            </a:r>
          </a:p>
          <a:p>
            <a:r>
              <a:rPr lang="it-IT" dirty="0"/>
              <a:t>I disturbi d’ansia sono frequentemente associati al D. Depressivo</a:t>
            </a:r>
          </a:p>
          <a:p>
            <a:pPr algn="just"/>
            <a:r>
              <a:rPr lang="it-IT" dirty="0"/>
              <a:t>In casi di particolare gravità, si sviluppano sintomi </a:t>
            </a:r>
            <a:r>
              <a:rPr lang="it-IT" dirty="0" err="1"/>
              <a:t>spicotici</a:t>
            </a:r>
            <a:r>
              <a:rPr lang="it-IT" dirty="0"/>
              <a:t> in corso si episodio depressivo (depressione psicotica): il paziente può cioè manifestare deliri in genere a carattere di rovina, di colpa o di tipo ipocondriaco</a:t>
            </a:r>
          </a:p>
        </p:txBody>
      </p:sp>
    </p:spTree>
    <p:extLst>
      <p:ext uri="{BB962C8B-B14F-4D97-AF65-F5344CB8AC3E}">
        <p14:creationId xmlns:p14="http://schemas.microsoft.com/office/powerpoint/2010/main" val="680872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49E92-830C-9D5C-36AB-2347F4D58DA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0E32F78-A533-9BB7-136D-59BB62809256}"/>
              </a:ext>
            </a:extLst>
          </p:cNvPr>
          <p:cNvSpPr>
            <a:spLocks noGrp="1"/>
          </p:cNvSpPr>
          <p:nvPr>
            <p:ph idx="1"/>
          </p:nvPr>
        </p:nvSpPr>
        <p:spPr/>
        <p:txBody>
          <a:bodyPr/>
          <a:lstStyle/>
          <a:p>
            <a:pPr algn="just"/>
            <a:r>
              <a:rPr lang="it-IT" dirty="0"/>
              <a:t>I principali disturbi del tono dell’umore sono la Depressione Maggiore e il Disturbo Bipolare</a:t>
            </a:r>
          </a:p>
          <a:p>
            <a:pPr algn="just"/>
            <a:r>
              <a:rPr lang="it-IT" dirty="0"/>
              <a:t>L’ UMORE può essere definito come una tonalità emotiva di fondo, che ha una certa durata nel tempo, nasce in genere in maniera spontanea, permea in maniera diffusa tutto il modo di essere del soggetto, connotando il suo atteggiamento, i suoi livelli di attività motoria e le sue modalità di rapportarsi</a:t>
            </a:r>
          </a:p>
          <a:p>
            <a:pPr algn="just"/>
            <a:r>
              <a:rPr lang="it-IT" dirty="0"/>
              <a:t>L’UMORE colora di sé tutta la vita dell’individuo, costituendo una sorta di griglia percettiva ed elaborativa con cui si dà significato alla realtà</a:t>
            </a:r>
          </a:p>
        </p:txBody>
      </p:sp>
    </p:spTree>
    <p:extLst>
      <p:ext uri="{BB962C8B-B14F-4D97-AF65-F5344CB8AC3E}">
        <p14:creationId xmlns:p14="http://schemas.microsoft.com/office/powerpoint/2010/main" val="2747731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75D8E3-F2AB-BF34-06D2-A15356ECDCB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381A821-4990-9D20-B59C-3D490E709218}"/>
              </a:ext>
            </a:extLst>
          </p:cNvPr>
          <p:cNvSpPr>
            <a:spLocks noGrp="1"/>
          </p:cNvSpPr>
          <p:nvPr>
            <p:ph idx="1"/>
          </p:nvPr>
        </p:nvSpPr>
        <p:spPr/>
        <p:txBody>
          <a:bodyPr>
            <a:normAutofit lnSpcReduction="10000"/>
          </a:bodyPr>
          <a:lstStyle/>
          <a:p>
            <a:pPr algn="just"/>
            <a:r>
              <a:rPr lang="it-IT" dirty="0"/>
              <a:t>Per quanto riguarda le differenti fasce di età, possiamo dire che la sintomatologia depressiva assume differenti modalità espressive in rapporto al livello di maturazione del bambino:</a:t>
            </a:r>
          </a:p>
          <a:p>
            <a:pPr algn="just">
              <a:buFontTx/>
              <a:buChar char="-"/>
            </a:pPr>
            <a:r>
              <a:rPr lang="it-IT" dirty="0"/>
              <a:t>Nei primi due anni di vita, in relazione alla presenza di modalità reattive primitive e alla povertà dell’ espressione verbale, le manifestazioni depressive vengono espresse essenzialmente a livello comportamentale attraverso il pianto frequente, la riduzione dei livelli di attività, irritabilità, scarso interesse per l’ambiente e gli stimoli, scarsa curiosità con attività ludiche ridotte, alterazioni del ritmo sonno-veglia, basso peso per l’età, alterazioni del comportamento alimentare, ritardo o regressione psicomotoria</a:t>
            </a:r>
          </a:p>
          <a:p>
            <a:pPr algn="just">
              <a:buFontTx/>
              <a:buChar char="-"/>
            </a:pPr>
            <a:endParaRPr lang="it-IT" dirty="0"/>
          </a:p>
        </p:txBody>
      </p:sp>
    </p:spTree>
    <p:extLst>
      <p:ext uri="{BB962C8B-B14F-4D97-AF65-F5344CB8AC3E}">
        <p14:creationId xmlns:p14="http://schemas.microsoft.com/office/powerpoint/2010/main" val="2722684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09D90D-B666-3998-88AC-758ECCA8FD2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A4620C9-4224-5BF9-E455-F19E6FDCD216}"/>
              </a:ext>
            </a:extLst>
          </p:cNvPr>
          <p:cNvSpPr>
            <a:spLocks noGrp="1"/>
          </p:cNvSpPr>
          <p:nvPr>
            <p:ph idx="1"/>
          </p:nvPr>
        </p:nvSpPr>
        <p:spPr/>
        <p:txBody>
          <a:bodyPr/>
          <a:lstStyle/>
          <a:p>
            <a:pPr algn="just">
              <a:buFontTx/>
              <a:buChar char="-"/>
            </a:pPr>
            <a:r>
              <a:rPr lang="it-IT" dirty="0"/>
              <a:t>A partire dai 3-4 anni, le manifestazioni depressive, </a:t>
            </a:r>
            <a:r>
              <a:rPr lang="it-IT" dirty="0" err="1"/>
              <a:t>oltrechè</a:t>
            </a:r>
            <a:r>
              <a:rPr lang="it-IT" dirty="0"/>
              <a:t> sul piano comportamentale, vengono espresse anche a livello fantasmatico, con i giochi o i disegni. Possono emergere nel disegno fantasie di morte, bassi livelli di autostima, sentimenti di perdita o abbandono, sensi di colpa, sentimenti di non essere amato o rifiutato.  Vi possono essere lamentele somatiche (dolori addominali </a:t>
            </a:r>
            <a:r>
              <a:rPr lang="it-IT" dirty="0" err="1"/>
              <a:t>ecc</a:t>
            </a:r>
            <a:r>
              <a:rPr lang="it-IT" dirty="0"/>
              <a:t>), ansia da separazione, rifiuto scolastico, fenomeni regressivi (perdita controllo sfinterico, ritorno uso del ciuccio </a:t>
            </a:r>
            <a:r>
              <a:rPr lang="it-IT" dirty="0" err="1"/>
              <a:t>ecc</a:t>
            </a:r>
            <a:r>
              <a:rPr lang="it-IT" dirty="0"/>
              <a:t>), inappetenza, selettività alimentare, tendenza a ritirarsi, riduzione interesse per il gioco</a:t>
            </a:r>
          </a:p>
        </p:txBody>
      </p:sp>
    </p:spTree>
    <p:extLst>
      <p:ext uri="{BB962C8B-B14F-4D97-AF65-F5344CB8AC3E}">
        <p14:creationId xmlns:p14="http://schemas.microsoft.com/office/powerpoint/2010/main" val="3810864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5B8612-9930-A812-EF5A-EBBBD76C8B8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80DECFD-59D5-336A-28B1-8EA972EE2FE1}"/>
              </a:ext>
            </a:extLst>
          </p:cNvPr>
          <p:cNvSpPr>
            <a:spLocks noGrp="1"/>
          </p:cNvSpPr>
          <p:nvPr>
            <p:ph idx="1"/>
          </p:nvPr>
        </p:nvSpPr>
        <p:spPr/>
        <p:txBody>
          <a:bodyPr/>
          <a:lstStyle/>
          <a:p>
            <a:pPr algn="just"/>
            <a:r>
              <a:rPr lang="it-IT" dirty="0"/>
              <a:t>Con l’inizio dell’adolescenza, il soggetto acquisisce capacità di introspezione e consapevolezza dei propri sentimenti (di colpa, di insicurezza </a:t>
            </a:r>
            <a:r>
              <a:rPr lang="it-IT" dirty="0" err="1"/>
              <a:t>ecc</a:t>
            </a:r>
            <a:r>
              <a:rPr lang="it-IT" dirty="0"/>
              <a:t>) per cui le manifestazioni depressive vengono espresse anche sul piano della verbalizzazione. Possono essere presenti apatia e irritabilità, abbandono di attività ed interessi abituali e piacevoli (sport, musica, attività di gruppo </a:t>
            </a:r>
            <a:r>
              <a:rPr lang="it-IT" dirty="0" err="1"/>
              <a:t>ecc</a:t>
            </a:r>
            <a:r>
              <a:rPr lang="it-IT" dirty="0"/>
              <a:t>), isolamento sociale, calo del rendimento scolastico, lamentele somatiche (cefalea, dolori addominali, dolori diffusi…)</a:t>
            </a:r>
          </a:p>
          <a:p>
            <a:endParaRPr lang="it-IT" dirty="0"/>
          </a:p>
        </p:txBody>
      </p:sp>
    </p:spTree>
    <p:extLst>
      <p:ext uri="{BB962C8B-B14F-4D97-AF65-F5344CB8AC3E}">
        <p14:creationId xmlns:p14="http://schemas.microsoft.com/office/powerpoint/2010/main" val="2527210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DC3AC2-11FD-84FF-96BF-07A6D5CC160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61C0A13-513F-9E12-43CA-138288AEE63C}"/>
              </a:ext>
            </a:extLst>
          </p:cNvPr>
          <p:cNvSpPr>
            <a:spLocks noGrp="1"/>
          </p:cNvSpPr>
          <p:nvPr>
            <p:ph idx="1"/>
          </p:nvPr>
        </p:nvSpPr>
        <p:spPr/>
        <p:txBody>
          <a:bodyPr/>
          <a:lstStyle/>
          <a:p>
            <a:pPr algn="just"/>
            <a:r>
              <a:rPr lang="it-IT" dirty="0"/>
              <a:t>La diagnosi non è sempre agevole, sia perché la sintomatologia può essere spesso subdola e mal definita, sia per l’incapacità del bambino di verbalizzare i propri stati d’animo</a:t>
            </a:r>
          </a:p>
          <a:p>
            <a:pPr algn="just"/>
            <a:r>
              <a:rPr lang="it-IT" dirty="0"/>
              <a:t>È essenziale la raccolta anamnestica (caratteristiche dei sintomi, caratteristiche dell’ambiente significativo, presenza di eventi stressanti (lutti, malattie…))</a:t>
            </a:r>
          </a:p>
          <a:p>
            <a:pPr algn="just"/>
            <a:r>
              <a:rPr lang="it-IT" dirty="0"/>
              <a:t>È essenziale l’osservazione diretta del bambino (scarsa disponibilità allo scambio relazionale, povertà espressiva della postura e della mimica, povertà dell’eloquio, scarsa iniziativa nello scambio verbale, scarso interesse verso l’ambiente…) e l’ accesso ai suoi contenuti di pensiero</a:t>
            </a:r>
          </a:p>
        </p:txBody>
      </p:sp>
    </p:spTree>
    <p:extLst>
      <p:ext uri="{BB962C8B-B14F-4D97-AF65-F5344CB8AC3E}">
        <p14:creationId xmlns:p14="http://schemas.microsoft.com/office/powerpoint/2010/main" val="2246557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C5DF90-F8DB-F90F-B37D-DB9F3256BA2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FE9E15C-73C3-6417-0E90-2B9DB8D4A128}"/>
              </a:ext>
            </a:extLst>
          </p:cNvPr>
          <p:cNvSpPr>
            <a:spLocks noGrp="1"/>
          </p:cNvSpPr>
          <p:nvPr>
            <p:ph idx="1"/>
          </p:nvPr>
        </p:nvSpPr>
        <p:spPr/>
        <p:txBody>
          <a:bodyPr/>
          <a:lstStyle/>
          <a:p>
            <a:pPr algn="just"/>
            <a:r>
              <a:rPr lang="it-IT" dirty="0"/>
              <a:t>Per la diagnosi, ci si può avvalere del gioco e del disegno, che permettono di cogliere aspetti relativi al modo interno del bambino, in termini di sentimenti di inadeguatezza, scarsa autostima, eventuale ideazione </a:t>
            </a:r>
            <a:r>
              <a:rPr lang="it-IT" dirty="0" err="1"/>
              <a:t>suicidiaria</a:t>
            </a:r>
            <a:r>
              <a:rPr lang="it-IT" dirty="0"/>
              <a:t>…</a:t>
            </a:r>
          </a:p>
          <a:p>
            <a:pPr algn="just"/>
            <a:r>
              <a:rPr lang="it-IT" dirty="0"/>
              <a:t>Possono essere usati poi specifici strumenti di valutazione (questionari, reattivi proiettivi (favole della DUSS, Rorschach </a:t>
            </a:r>
            <a:r>
              <a:rPr lang="it-IT" dirty="0" err="1"/>
              <a:t>ecc</a:t>
            </a:r>
            <a:r>
              <a:rPr lang="it-IT" dirty="0"/>
              <a:t>)</a:t>
            </a:r>
          </a:p>
        </p:txBody>
      </p:sp>
    </p:spTree>
    <p:extLst>
      <p:ext uri="{BB962C8B-B14F-4D97-AF65-F5344CB8AC3E}">
        <p14:creationId xmlns:p14="http://schemas.microsoft.com/office/powerpoint/2010/main" val="1977908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73C97B-2D7E-5262-9B60-5505A9C819A7}"/>
              </a:ext>
            </a:extLst>
          </p:cNvPr>
          <p:cNvSpPr>
            <a:spLocks noGrp="1"/>
          </p:cNvSpPr>
          <p:nvPr>
            <p:ph type="title"/>
          </p:nvPr>
        </p:nvSpPr>
        <p:spPr/>
        <p:txBody>
          <a:bodyPr/>
          <a:lstStyle/>
          <a:p>
            <a:r>
              <a:rPr lang="it-IT" dirty="0"/>
              <a:t>terapia</a:t>
            </a:r>
          </a:p>
        </p:txBody>
      </p:sp>
      <p:sp>
        <p:nvSpPr>
          <p:cNvPr id="3" name="Segnaposto contenuto 2">
            <a:extLst>
              <a:ext uri="{FF2B5EF4-FFF2-40B4-BE49-F238E27FC236}">
                <a16:creationId xmlns:a16="http://schemas.microsoft.com/office/drawing/2014/main" id="{4AF9DA4D-5132-CB85-2BB0-C122264AEC79}"/>
              </a:ext>
            </a:extLst>
          </p:cNvPr>
          <p:cNvSpPr>
            <a:spLocks noGrp="1"/>
          </p:cNvSpPr>
          <p:nvPr>
            <p:ph idx="1"/>
          </p:nvPr>
        </p:nvSpPr>
        <p:spPr/>
        <p:txBody>
          <a:bodyPr/>
          <a:lstStyle/>
          <a:p>
            <a:pPr algn="just"/>
            <a:r>
              <a:rPr lang="it-IT" dirty="0"/>
              <a:t>La terapia, come per tutti i disturbi psicopatologici dell’età evolutiva, non deve limitarsi alla cura del sintomo, ma deve mirare anche al riequilibrio del contesto relazionale del bambino</a:t>
            </a:r>
          </a:p>
          <a:p>
            <a:pPr algn="just"/>
            <a:r>
              <a:rPr lang="it-IT" dirty="0"/>
              <a:t>Gli interventi sono di tipo:</a:t>
            </a:r>
          </a:p>
          <a:p>
            <a:pPr algn="just">
              <a:buFontTx/>
              <a:buChar char="-"/>
            </a:pPr>
            <a:r>
              <a:rPr lang="it-IT" dirty="0"/>
              <a:t>psicoeducativo: incontri con il soggetto e con i genitori per facilitare condizioni di vita che consentano lo sviluppo di sentimenti di fiducia e maggiori livelli di autostima. Si definiscono esperienze da attivare (sport </a:t>
            </a:r>
            <a:r>
              <a:rPr lang="it-IT" dirty="0" err="1"/>
              <a:t>ecc</a:t>
            </a:r>
            <a:r>
              <a:rPr lang="it-IT" dirty="0"/>
              <a:t>) e anche atteggiamenti affettivo-pedagogici</a:t>
            </a:r>
          </a:p>
          <a:p>
            <a:pPr marL="0" indent="0" algn="just">
              <a:buNone/>
            </a:pPr>
            <a:endParaRPr lang="it-IT" dirty="0"/>
          </a:p>
        </p:txBody>
      </p:sp>
    </p:spTree>
    <p:extLst>
      <p:ext uri="{BB962C8B-B14F-4D97-AF65-F5344CB8AC3E}">
        <p14:creationId xmlns:p14="http://schemas.microsoft.com/office/powerpoint/2010/main" val="1526874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147DF7-C1E5-8407-0993-C6794850EF9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38CF8B4-A3BB-21AF-E64E-7BEFC5ECBFA0}"/>
              </a:ext>
            </a:extLst>
          </p:cNvPr>
          <p:cNvSpPr>
            <a:spLocks noGrp="1"/>
          </p:cNvSpPr>
          <p:nvPr>
            <p:ph idx="1"/>
          </p:nvPr>
        </p:nvSpPr>
        <p:spPr/>
        <p:txBody>
          <a:bodyPr/>
          <a:lstStyle/>
          <a:p>
            <a:pPr algn="just">
              <a:buFontTx/>
              <a:buChar char="-"/>
            </a:pPr>
            <a:r>
              <a:rPr lang="it-IT" dirty="0"/>
              <a:t>Interventi psicoterapeutici: possono essere a vario indirizzo (psicodinamico, cognitivo-comportamentale …)</a:t>
            </a:r>
          </a:p>
          <a:p>
            <a:pPr algn="just">
              <a:buFontTx/>
              <a:buChar char="-"/>
            </a:pPr>
            <a:r>
              <a:rPr lang="it-IT" dirty="0"/>
              <a:t>Interventi farmacologici: in rapporto all’età del soggetto, al tipo e all’intensità della sintomatologia, alla presenza di comorbidità. Tra i farmaci più utilizzati ricordiamo gli SSRI, che agiscono sul sistema serotoninergico in maniera selettiva, con riduzione degli effetti collaterali che erano invece associati ad un’altra classe di antidepressivi più usata in passato (triciclici). La latenza di azione è lunga, di qualche settimana.  Possono essere usati in alcune situazioni anche gli stabilizzanti del tono dell’umore</a:t>
            </a:r>
          </a:p>
        </p:txBody>
      </p:sp>
    </p:spTree>
    <p:extLst>
      <p:ext uri="{BB962C8B-B14F-4D97-AF65-F5344CB8AC3E}">
        <p14:creationId xmlns:p14="http://schemas.microsoft.com/office/powerpoint/2010/main" val="3139424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89F538-3D7A-4C58-4C16-AA0C5250D0DE}"/>
              </a:ext>
            </a:extLst>
          </p:cNvPr>
          <p:cNvSpPr>
            <a:spLocks noGrp="1"/>
          </p:cNvSpPr>
          <p:nvPr>
            <p:ph type="title"/>
          </p:nvPr>
        </p:nvSpPr>
        <p:spPr/>
        <p:txBody>
          <a:bodyPr/>
          <a:lstStyle/>
          <a:p>
            <a:r>
              <a:rPr lang="it-IT" dirty="0"/>
              <a:t>prognosi</a:t>
            </a:r>
          </a:p>
        </p:txBody>
      </p:sp>
      <p:sp>
        <p:nvSpPr>
          <p:cNvPr id="3" name="Segnaposto contenuto 2">
            <a:extLst>
              <a:ext uri="{FF2B5EF4-FFF2-40B4-BE49-F238E27FC236}">
                <a16:creationId xmlns:a16="http://schemas.microsoft.com/office/drawing/2014/main" id="{96508D26-2964-CFBB-41CF-3C80CDECC0AD}"/>
              </a:ext>
            </a:extLst>
          </p:cNvPr>
          <p:cNvSpPr>
            <a:spLocks noGrp="1"/>
          </p:cNvSpPr>
          <p:nvPr>
            <p:ph idx="1"/>
          </p:nvPr>
        </p:nvSpPr>
        <p:spPr/>
        <p:txBody>
          <a:bodyPr/>
          <a:lstStyle/>
          <a:p>
            <a:pPr algn="just"/>
            <a:r>
              <a:rPr lang="it-IT" dirty="0"/>
              <a:t>Spesso l’episodio depressivo maggiore tende a risolversi nel giro di qualche mese e resta un episodio unico nella vita del soggetto</a:t>
            </a:r>
          </a:p>
          <a:p>
            <a:pPr algn="just"/>
            <a:r>
              <a:rPr lang="it-IT" dirty="0"/>
              <a:t>Altre volte (50%) , si possono verificare recidive più o meno frequenti e più o meno lunghe. Vi può essere una ciclicità, con periodi di depressione alternati ad altri di benessere</a:t>
            </a:r>
          </a:p>
          <a:p>
            <a:pPr algn="just"/>
            <a:r>
              <a:rPr lang="it-IT" dirty="0"/>
              <a:t>Nel 30% dei soggetti l’episodio depressivo non guarisce del tutto e permane una depressione residua (persistenza di alcuni sintomi)</a:t>
            </a:r>
          </a:p>
        </p:txBody>
      </p:sp>
    </p:spTree>
    <p:extLst>
      <p:ext uri="{BB962C8B-B14F-4D97-AF65-F5344CB8AC3E}">
        <p14:creationId xmlns:p14="http://schemas.microsoft.com/office/powerpoint/2010/main" val="2156582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856ECC-142D-8D2A-EE52-1D4414574B4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FE0C7F9-6B32-3BAD-B727-99EB663957AB}"/>
              </a:ext>
            </a:extLst>
          </p:cNvPr>
          <p:cNvSpPr>
            <a:spLocks noGrp="1"/>
          </p:cNvSpPr>
          <p:nvPr>
            <p:ph idx="1"/>
          </p:nvPr>
        </p:nvSpPr>
        <p:spPr/>
        <p:txBody>
          <a:bodyPr/>
          <a:lstStyle/>
          <a:p>
            <a:pPr algn="just"/>
            <a:r>
              <a:rPr lang="it-IT" dirty="0"/>
              <a:t>Per quanto riguarda i soggetti in età evolutiva, il rischio non è rappresentato solo dalla persistenza o dalla ricorrenza di forme depressive; si è osservato che, soprattutto per quanto riguarda forme ad insorgenza molto precoce, frequente è lo svilupparsi, a lungo termine, di quadri psicopatologi diversi dalla depressione (D. Bipolare, D. da uso di sostanze, D. personalità </a:t>
            </a:r>
            <a:r>
              <a:rPr lang="it-IT" dirty="0" err="1"/>
              <a:t>ecc</a:t>
            </a:r>
            <a:r>
              <a:rPr lang="it-IT" dirty="0"/>
              <a:t>) </a:t>
            </a:r>
          </a:p>
          <a:p>
            <a:endParaRPr lang="it-IT" dirty="0"/>
          </a:p>
        </p:txBody>
      </p:sp>
    </p:spTree>
    <p:extLst>
      <p:ext uri="{BB962C8B-B14F-4D97-AF65-F5344CB8AC3E}">
        <p14:creationId xmlns:p14="http://schemas.microsoft.com/office/powerpoint/2010/main" val="155030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87A953-7D95-D373-7AF7-35925AEA417F}"/>
              </a:ext>
            </a:extLst>
          </p:cNvPr>
          <p:cNvSpPr>
            <a:spLocks noGrp="1"/>
          </p:cNvSpPr>
          <p:nvPr>
            <p:ph type="title"/>
          </p:nvPr>
        </p:nvSpPr>
        <p:spPr/>
        <p:txBody>
          <a:bodyPr/>
          <a:lstStyle/>
          <a:p>
            <a:r>
              <a:rPr lang="it-IT" dirty="0"/>
              <a:t>Disturbo bipolare</a:t>
            </a:r>
          </a:p>
        </p:txBody>
      </p:sp>
      <p:sp>
        <p:nvSpPr>
          <p:cNvPr id="3" name="Segnaposto contenuto 2">
            <a:extLst>
              <a:ext uri="{FF2B5EF4-FFF2-40B4-BE49-F238E27FC236}">
                <a16:creationId xmlns:a16="http://schemas.microsoft.com/office/drawing/2014/main" id="{AABD55B7-DD56-9463-818B-3A0A3D602F13}"/>
              </a:ext>
            </a:extLst>
          </p:cNvPr>
          <p:cNvSpPr>
            <a:spLocks noGrp="1"/>
          </p:cNvSpPr>
          <p:nvPr>
            <p:ph idx="1"/>
          </p:nvPr>
        </p:nvSpPr>
        <p:spPr/>
        <p:txBody>
          <a:bodyPr/>
          <a:lstStyle/>
          <a:p>
            <a:pPr algn="just"/>
            <a:r>
              <a:rPr lang="it-IT" dirty="0"/>
              <a:t>Il disturbo bipolare è una condizione nella quale episodi di depressione si alternano ad episodi di mania/ipomania </a:t>
            </a:r>
          </a:p>
          <a:p>
            <a:pPr algn="just"/>
            <a:r>
              <a:rPr lang="it-IT" dirty="0"/>
              <a:t>Durante l’episodio maniacale il soggetto si trova in uno stato di esaltazione, ha sconfinata fiducia in se stesso, è eccitato ed instancabile, pieno di idee ed iniziative, dorme molto poco, è disinibito. Manca inoltre di autocritica, può spendere somme folli, fare debiti, correre pericoli, litigare per futili motivi</a:t>
            </a:r>
          </a:p>
          <a:p>
            <a:pPr algn="just"/>
            <a:r>
              <a:rPr lang="it-IT" dirty="0"/>
              <a:t>La prevalenza di tale disturbo prima dei 18 anni va dall’1 al 2%  </a:t>
            </a:r>
          </a:p>
        </p:txBody>
      </p:sp>
    </p:spTree>
    <p:extLst>
      <p:ext uri="{BB962C8B-B14F-4D97-AF65-F5344CB8AC3E}">
        <p14:creationId xmlns:p14="http://schemas.microsoft.com/office/powerpoint/2010/main" val="2905417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BEA357-6CE4-64C6-C8CF-DBD4AB60247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4FE4CFB-3426-1280-B2FA-DFCD1B8671CF}"/>
              </a:ext>
            </a:extLst>
          </p:cNvPr>
          <p:cNvSpPr>
            <a:spLocks noGrp="1"/>
          </p:cNvSpPr>
          <p:nvPr>
            <p:ph idx="1"/>
          </p:nvPr>
        </p:nvSpPr>
        <p:spPr/>
        <p:txBody>
          <a:bodyPr/>
          <a:lstStyle/>
          <a:p>
            <a:pPr algn="just"/>
            <a:r>
              <a:rPr lang="it-IT" dirty="0"/>
              <a:t>I disturbi dell’umore sono caratterizzati da oscillazioni in difetto o in eccesso rispetto all’asse timico:</a:t>
            </a:r>
          </a:p>
          <a:p>
            <a:pPr marL="0" indent="0" algn="just">
              <a:buNone/>
            </a:pPr>
            <a:r>
              <a:rPr lang="it-IT" dirty="0"/>
              <a:t>- Flessione del tono dell’umore: è caratterizzata da una situazione in cui il soggetto vive un profondo senso di tristezza, di dolore e talvolta, di angoscia e disperazione. I processi di pensiero sono rallentati e i contenuti sono incentrati su tematiche di perdita, di indegnità, di colpa. Sul piano somatico, tali vissuti si traducono in un senso di malessere diffuso, astenia, rallentamento psicomotorio. </a:t>
            </a:r>
          </a:p>
        </p:txBody>
      </p:sp>
    </p:spTree>
    <p:extLst>
      <p:ext uri="{BB962C8B-B14F-4D97-AF65-F5344CB8AC3E}">
        <p14:creationId xmlns:p14="http://schemas.microsoft.com/office/powerpoint/2010/main" val="282183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765807-7332-ED8E-3E76-749D81FB689E}"/>
              </a:ext>
            </a:extLst>
          </p:cNvPr>
          <p:cNvSpPr>
            <a:spLocks noGrp="1"/>
          </p:cNvSpPr>
          <p:nvPr>
            <p:ph type="title"/>
          </p:nvPr>
        </p:nvSpPr>
        <p:spPr/>
        <p:txBody>
          <a:bodyPr/>
          <a:lstStyle/>
          <a:p>
            <a:r>
              <a:rPr lang="it-IT" dirty="0"/>
              <a:t>Disturbo bipolare 1</a:t>
            </a:r>
          </a:p>
        </p:txBody>
      </p:sp>
      <p:sp>
        <p:nvSpPr>
          <p:cNvPr id="3" name="Segnaposto contenuto 2">
            <a:extLst>
              <a:ext uri="{FF2B5EF4-FFF2-40B4-BE49-F238E27FC236}">
                <a16:creationId xmlns:a16="http://schemas.microsoft.com/office/drawing/2014/main" id="{EF729CAF-B932-B248-214A-D5F9F205CA2F}"/>
              </a:ext>
            </a:extLst>
          </p:cNvPr>
          <p:cNvSpPr>
            <a:spLocks noGrp="1"/>
          </p:cNvSpPr>
          <p:nvPr>
            <p:ph idx="1"/>
          </p:nvPr>
        </p:nvSpPr>
        <p:spPr/>
        <p:txBody>
          <a:bodyPr>
            <a:normAutofit/>
          </a:bodyPr>
          <a:lstStyle/>
          <a:p>
            <a:pPr algn="just"/>
            <a:r>
              <a:rPr lang="it-IT" dirty="0"/>
              <a:t>Si caratterizza per la presenza di almeno un episodio MANIACALE nella storia del soggetto </a:t>
            </a:r>
          </a:p>
          <a:p>
            <a:pPr algn="just"/>
            <a:r>
              <a:rPr lang="it-IT" dirty="0"/>
              <a:t>L’episodio maniacale presenta le seguenti caratteristiche: </a:t>
            </a:r>
          </a:p>
          <a:p>
            <a:pPr algn="just">
              <a:buFontTx/>
              <a:buChar char="-"/>
            </a:pPr>
            <a:r>
              <a:rPr lang="it-IT" dirty="0"/>
              <a:t>umore anormalmente e persistentemente elevato, espanso o irritabile e aumento anomalo e persistente di attività o dell’energia per almeno 1 settimana</a:t>
            </a:r>
          </a:p>
          <a:p>
            <a:pPr algn="just">
              <a:buFontTx/>
              <a:buChar char="-"/>
            </a:pPr>
            <a:r>
              <a:rPr lang="it-IT" dirty="0"/>
              <a:t>Durante questo periodo i soggetti manifestano almeno tre dei seguenti sintomi, che rappresentano un cambiamento evidente rispetto al comportamento abituale:   </a:t>
            </a:r>
          </a:p>
          <a:p>
            <a:pPr marL="0" indent="0" algn="just">
              <a:buNone/>
            </a:pPr>
            <a:endParaRPr lang="it-IT" dirty="0"/>
          </a:p>
        </p:txBody>
      </p:sp>
    </p:spTree>
    <p:extLst>
      <p:ext uri="{BB962C8B-B14F-4D97-AF65-F5344CB8AC3E}">
        <p14:creationId xmlns:p14="http://schemas.microsoft.com/office/powerpoint/2010/main" val="4210643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CFABB0-E448-8551-DC6F-D0162806C46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52B0DD3-0CA0-66CD-83C4-73748C486E76}"/>
              </a:ext>
            </a:extLst>
          </p:cNvPr>
          <p:cNvSpPr>
            <a:spLocks noGrp="1"/>
          </p:cNvSpPr>
          <p:nvPr>
            <p:ph idx="1"/>
          </p:nvPr>
        </p:nvSpPr>
        <p:spPr/>
        <p:txBody>
          <a:bodyPr/>
          <a:lstStyle/>
          <a:p>
            <a:pPr marL="0" indent="0">
              <a:buNone/>
            </a:pPr>
            <a:r>
              <a:rPr lang="it-IT" dirty="0"/>
              <a:t>1) autostima ipertrofica o grandiosità</a:t>
            </a:r>
          </a:p>
          <a:p>
            <a:pPr marL="0" indent="0">
              <a:buNone/>
            </a:pPr>
            <a:r>
              <a:rPr lang="it-IT" dirty="0"/>
              <a:t>2) diminuito bisogno di sonno</a:t>
            </a:r>
          </a:p>
          <a:p>
            <a:pPr marL="0" indent="0">
              <a:buNone/>
            </a:pPr>
            <a:r>
              <a:rPr lang="it-IT" dirty="0"/>
              <a:t>3) maggiore loquacità del solito o spinta continua a parlare</a:t>
            </a:r>
          </a:p>
          <a:p>
            <a:pPr marL="0" indent="0">
              <a:buNone/>
            </a:pPr>
            <a:r>
              <a:rPr lang="it-IT" dirty="0"/>
              <a:t>4) Fuga delle idee o esperienza che i pensieri si succedano rapidamente</a:t>
            </a:r>
          </a:p>
          <a:p>
            <a:pPr marL="0" indent="0">
              <a:buNone/>
            </a:pPr>
            <a:r>
              <a:rPr lang="it-IT" dirty="0"/>
              <a:t>5) Distraibilità</a:t>
            </a:r>
          </a:p>
          <a:p>
            <a:pPr marL="0" indent="0">
              <a:buNone/>
            </a:pPr>
            <a:r>
              <a:rPr lang="it-IT" dirty="0"/>
              <a:t>6) Aumento dell’attività finalizzata (sociale, lavorativa, scolastica, sessuale) o agitazione psicomotoria (attività immotivata non finalizzata) </a:t>
            </a:r>
          </a:p>
        </p:txBody>
      </p:sp>
    </p:spTree>
    <p:extLst>
      <p:ext uri="{BB962C8B-B14F-4D97-AF65-F5344CB8AC3E}">
        <p14:creationId xmlns:p14="http://schemas.microsoft.com/office/powerpoint/2010/main" val="25907224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40F86-84A6-10BE-4C4F-AA4441D6FA0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83E4D83-EF9C-F251-AA39-B360369DF589}"/>
              </a:ext>
            </a:extLst>
          </p:cNvPr>
          <p:cNvSpPr>
            <a:spLocks noGrp="1"/>
          </p:cNvSpPr>
          <p:nvPr>
            <p:ph idx="1"/>
          </p:nvPr>
        </p:nvSpPr>
        <p:spPr/>
        <p:txBody>
          <a:bodyPr>
            <a:normAutofit lnSpcReduction="10000"/>
          </a:bodyPr>
          <a:lstStyle/>
          <a:p>
            <a:pPr marL="0" indent="0" algn="just">
              <a:buNone/>
            </a:pPr>
            <a:r>
              <a:rPr lang="it-IT" dirty="0"/>
              <a:t>7) Coinvolgimento in attività che hanno un alto potenziale di conseguenze dannose (acquisti incontrollati, promiscuità sessuale, investimenti finanziari avventati…)</a:t>
            </a:r>
          </a:p>
          <a:p>
            <a:pPr algn="just">
              <a:buFontTx/>
              <a:buChar char="-"/>
            </a:pPr>
            <a:r>
              <a:rPr lang="it-IT" dirty="0"/>
              <a:t>Inoltre l’alterazione dell’umore è sufficientemente grave da causare una marcata compromissione del funzionamento globale o da richiedere ospedalizzazione per prevenire danni a sé o ad altri, oppure vi sono manifestazioni psicotiche (deliri di grandezza/onnipotenza…)</a:t>
            </a:r>
          </a:p>
          <a:p>
            <a:pPr algn="just">
              <a:buFontTx/>
              <a:buChar char="-"/>
            </a:pPr>
            <a:r>
              <a:rPr lang="it-IT" dirty="0"/>
              <a:t>L’episodio maniacale può essere preceduto o seguito da episodi ipomaniacali o episodi depressivi </a:t>
            </a:r>
          </a:p>
          <a:p>
            <a:pPr marL="0" indent="0" algn="just">
              <a:buNone/>
            </a:pPr>
            <a:r>
              <a:rPr lang="it-IT" dirty="0"/>
              <a:t>Una persona in stato maniacale necessita spesso di ricovero in ambito ospedaliero</a:t>
            </a:r>
          </a:p>
          <a:p>
            <a:pPr marL="0" indent="0" algn="just">
              <a:buNone/>
            </a:pPr>
            <a:endParaRPr lang="it-IT" dirty="0"/>
          </a:p>
          <a:p>
            <a:pPr algn="just">
              <a:buFontTx/>
              <a:buChar char="-"/>
            </a:pPr>
            <a:endParaRPr lang="it-IT" dirty="0"/>
          </a:p>
        </p:txBody>
      </p:sp>
    </p:spTree>
    <p:extLst>
      <p:ext uri="{BB962C8B-B14F-4D97-AF65-F5344CB8AC3E}">
        <p14:creationId xmlns:p14="http://schemas.microsoft.com/office/powerpoint/2010/main" val="24525996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6467E3-BB3C-5DAC-30F3-7382CCEA100B}"/>
              </a:ext>
            </a:extLst>
          </p:cNvPr>
          <p:cNvSpPr>
            <a:spLocks noGrp="1"/>
          </p:cNvSpPr>
          <p:nvPr>
            <p:ph type="title"/>
          </p:nvPr>
        </p:nvSpPr>
        <p:spPr/>
        <p:txBody>
          <a:bodyPr/>
          <a:lstStyle/>
          <a:p>
            <a:r>
              <a:rPr lang="it-IT" dirty="0"/>
              <a:t>Il disturbo bipolare II</a:t>
            </a:r>
          </a:p>
        </p:txBody>
      </p:sp>
      <p:sp>
        <p:nvSpPr>
          <p:cNvPr id="3" name="Segnaposto contenuto 2">
            <a:extLst>
              <a:ext uri="{FF2B5EF4-FFF2-40B4-BE49-F238E27FC236}">
                <a16:creationId xmlns:a16="http://schemas.microsoft.com/office/drawing/2014/main" id="{CD6D7B09-FF44-E935-1446-45E66C7E12E7}"/>
              </a:ext>
            </a:extLst>
          </p:cNvPr>
          <p:cNvSpPr>
            <a:spLocks noGrp="1"/>
          </p:cNvSpPr>
          <p:nvPr>
            <p:ph idx="1"/>
          </p:nvPr>
        </p:nvSpPr>
        <p:spPr/>
        <p:txBody>
          <a:bodyPr/>
          <a:lstStyle/>
          <a:p>
            <a:pPr algn="just"/>
            <a:r>
              <a:rPr lang="it-IT" dirty="0"/>
              <a:t>Il D. Bipolare tipo II si caratterizza per la presenza di almeno un episodio IPOMANIACALE nella vita del soggetto e di almeno un episodio depressivo</a:t>
            </a:r>
          </a:p>
          <a:p>
            <a:pPr algn="just"/>
            <a:r>
              <a:rPr lang="it-IT" dirty="0"/>
              <a:t>L’episodio ipomaniacale ha le seguenti caratteristiche: </a:t>
            </a:r>
          </a:p>
          <a:p>
            <a:pPr algn="just">
              <a:buFontTx/>
              <a:buChar char="-"/>
            </a:pPr>
            <a:r>
              <a:rPr lang="it-IT" dirty="0"/>
              <a:t>Umore anormalmente e persistentemente elevato, espanso o irritabile e aumento anomalo e persistente dell’attività o dell’energia, della durata di almeno 4 giorni consecutivi</a:t>
            </a:r>
          </a:p>
          <a:p>
            <a:pPr algn="just">
              <a:buFontTx/>
              <a:buChar char="-"/>
            </a:pPr>
            <a:r>
              <a:rPr lang="it-IT" dirty="0"/>
              <a:t>Devono essere presenti 3 o più dei 7 sintomi già elencati per l’episodio maniacale </a:t>
            </a:r>
          </a:p>
        </p:txBody>
      </p:sp>
    </p:spTree>
    <p:extLst>
      <p:ext uri="{BB962C8B-B14F-4D97-AF65-F5344CB8AC3E}">
        <p14:creationId xmlns:p14="http://schemas.microsoft.com/office/powerpoint/2010/main" val="22102637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959AC2-C568-AA31-BF51-83D42C6AB87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FF9B85A-4561-4F57-5EA0-75259D1C3B15}"/>
              </a:ext>
            </a:extLst>
          </p:cNvPr>
          <p:cNvSpPr>
            <a:spLocks noGrp="1"/>
          </p:cNvSpPr>
          <p:nvPr>
            <p:ph idx="1"/>
          </p:nvPr>
        </p:nvSpPr>
        <p:spPr/>
        <p:txBody>
          <a:bodyPr/>
          <a:lstStyle/>
          <a:p>
            <a:pPr algn="just"/>
            <a:r>
              <a:rPr lang="it-IT" dirty="0"/>
              <a:t>L’episodio è associato a un cambiamento inequivocabile del soggetto, che non è caratteristico dell’individuo quando è asintomatico</a:t>
            </a:r>
          </a:p>
          <a:p>
            <a:pPr algn="just"/>
            <a:r>
              <a:rPr lang="it-IT" dirty="0"/>
              <a:t>L’episodio non è sufficientemente grave da causare una marcata compromissione del funzionamento sociale o lavorativo o da richiedere ospedalizzazione</a:t>
            </a:r>
          </a:p>
          <a:p>
            <a:pPr algn="just"/>
            <a:r>
              <a:rPr lang="it-IT" dirty="0"/>
              <a:t>Se sono presenti sintomi psicotici, l’episodio è per definizione di tipo maniacale</a:t>
            </a:r>
          </a:p>
          <a:p>
            <a:pPr algn="just"/>
            <a:r>
              <a:rPr lang="it-IT" dirty="0"/>
              <a:t>L’episodio non è attribuibile all’azione di una sostanza d’abuso o di un farmaco</a:t>
            </a:r>
          </a:p>
        </p:txBody>
      </p:sp>
    </p:spTree>
    <p:extLst>
      <p:ext uri="{BB962C8B-B14F-4D97-AF65-F5344CB8AC3E}">
        <p14:creationId xmlns:p14="http://schemas.microsoft.com/office/powerpoint/2010/main" val="36484866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25EF73-CDA5-CED8-1236-4866379A440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0163CF0-E0C4-F52A-5A25-8CBFE1F566AD}"/>
              </a:ext>
            </a:extLst>
          </p:cNvPr>
          <p:cNvSpPr>
            <a:spLocks noGrp="1"/>
          </p:cNvSpPr>
          <p:nvPr>
            <p:ph idx="1"/>
          </p:nvPr>
        </p:nvSpPr>
        <p:spPr>
          <a:xfrm>
            <a:off x="913795" y="2167781"/>
            <a:ext cx="10353762" cy="3695136"/>
          </a:xfrm>
        </p:spPr>
        <p:txBody>
          <a:bodyPr/>
          <a:lstStyle/>
          <a:p>
            <a:pPr algn="just"/>
            <a:r>
              <a:rPr lang="it-IT" dirty="0"/>
              <a:t>Per quanto riguarda il D. Bipolare vi è forte riscontro di famigliarità, che fa pensare a  forte componente genetica. I bambini con genitori affetti presentano un rischio 10 volte superiore di sviluppare il disturbo</a:t>
            </a:r>
          </a:p>
          <a:p>
            <a:pPr algn="just"/>
            <a:r>
              <a:rPr lang="it-IT" dirty="0"/>
              <a:t>Alcuni fattori ambientali possono favorire o scatenare la malattia, come ad esempio l’uso di alcuni farmaci: antidepressivi (viraggio allo stato maniacale), corticosteroidi …</a:t>
            </a:r>
          </a:p>
          <a:p>
            <a:pPr algn="just"/>
            <a:r>
              <a:rPr lang="it-IT" dirty="0"/>
              <a:t>I criteri diagnostici abitualmente usati per gli adulti risultano poco applicabili in età evolutiva per la variabilità e la scarsa definizione dei sintomi</a:t>
            </a:r>
          </a:p>
        </p:txBody>
      </p:sp>
    </p:spTree>
    <p:extLst>
      <p:ext uri="{BB962C8B-B14F-4D97-AF65-F5344CB8AC3E}">
        <p14:creationId xmlns:p14="http://schemas.microsoft.com/office/powerpoint/2010/main" val="4771170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CD555B-B30A-AA28-C964-6F6E6C876FB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9087AAA-B5E3-04E2-6C08-608B3609CC0B}"/>
              </a:ext>
            </a:extLst>
          </p:cNvPr>
          <p:cNvSpPr>
            <a:spLocks noGrp="1"/>
          </p:cNvSpPr>
          <p:nvPr>
            <p:ph idx="1"/>
          </p:nvPr>
        </p:nvSpPr>
        <p:spPr/>
        <p:txBody>
          <a:bodyPr/>
          <a:lstStyle/>
          <a:p>
            <a:pPr algn="just">
              <a:buFontTx/>
              <a:buChar char="-"/>
            </a:pPr>
            <a:r>
              <a:rPr lang="it-IT" dirty="0"/>
              <a:t>In generale possiamo dire che, in età evolutiva:</a:t>
            </a:r>
          </a:p>
          <a:p>
            <a:pPr algn="just">
              <a:buFontTx/>
              <a:buChar char="-"/>
            </a:pPr>
            <a:r>
              <a:rPr lang="it-IT" dirty="0"/>
              <a:t>Prevale l’irritabilità rispetto all’euforia, che comunque si associa a elementi di grandiosità</a:t>
            </a:r>
          </a:p>
          <a:p>
            <a:pPr algn="just">
              <a:buFontTx/>
              <a:buChar char="-"/>
            </a:pPr>
            <a:r>
              <a:rPr lang="it-IT" dirty="0"/>
              <a:t>Ciclicità giornaliera. Nel bambino cioè, il criterio temporale dell’episodio è meno definito, ma possono essere considerate oscillazioni giornaliere (3-4 cicli/die), per un periodo sufficientemente lungo</a:t>
            </a:r>
          </a:p>
          <a:p>
            <a:pPr algn="just">
              <a:buFontTx/>
              <a:buChar char="-"/>
            </a:pPr>
            <a:r>
              <a:rPr lang="it-IT" dirty="0"/>
              <a:t>Sono presenti disturbi del sonno e marcata distraibilità</a:t>
            </a:r>
          </a:p>
          <a:p>
            <a:pPr>
              <a:buFontTx/>
              <a:buChar char="-"/>
            </a:pPr>
            <a:endParaRPr lang="it-IT" dirty="0"/>
          </a:p>
        </p:txBody>
      </p:sp>
    </p:spTree>
    <p:extLst>
      <p:ext uri="{BB962C8B-B14F-4D97-AF65-F5344CB8AC3E}">
        <p14:creationId xmlns:p14="http://schemas.microsoft.com/office/powerpoint/2010/main" val="11022260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6E1511-DA45-AFBF-DFC0-41A4C0EC65E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09EF47F-1B59-928A-86A5-B83C652632B1}"/>
              </a:ext>
            </a:extLst>
          </p:cNvPr>
          <p:cNvSpPr>
            <a:spLocks noGrp="1"/>
          </p:cNvSpPr>
          <p:nvPr>
            <p:ph idx="1"/>
          </p:nvPr>
        </p:nvSpPr>
        <p:spPr/>
        <p:txBody>
          <a:bodyPr/>
          <a:lstStyle/>
          <a:p>
            <a:pPr algn="just"/>
            <a:r>
              <a:rPr lang="it-IT" dirty="0"/>
              <a:t>La diagnosi è di tipo longitudinale e quindi bisogno sempre verificare se il soggetto abbia manifestato, nel corso della sua vita, episodi di tipo opposto a quello che stiamo osservando </a:t>
            </a:r>
          </a:p>
          <a:p>
            <a:pPr algn="just"/>
            <a:r>
              <a:rPr lang="it-IT" dirty="0"/>
              <a:t>Va escluso l’uso di sostanze che potrebbero indurre quadri che possono mimare stati maniacali/ipomaniacali</a:t>
            </a:r>
          </a:p>
          <a:p>
            <a:pPr algn="just"/>
            <a:r>
              <a:rPr lang="it-IT" dirty="0"/>
              <a:t>Per quanto riguarda la terapia farmacologica, usati sono gli stabilizzanti del tono dell’umore (Carbonato di Litio, </a:t>
            </a:r>
            <a:r>
              <a:rPr lang="it-IT" dirty="0" err="1"/>
              <a:t>Valproato</a:t>
            </a:r>
            <a:r>
              <a:rPr lang="it-IT" dirty="0"/>
              <a:t>…) e gli antipsicotici di nuova generazione (</a:t>
            </a:r>
            <a:r>
              <a:rPr lang="it-IT" dirty="0" err="1"/>
              <a:t>Aripiprazolo</a:t>
            </a:r>
            <a:r>
              <a:rPr lang="it-IT" dirty="0"/>
              <a:t>, </a:t>
            </a:r>
            <a:r>
              <a:rPr lang="it-IT" dirty="0" err="1"/>
              <a:t>Olanzapina</a:t>
            </a:r>
            <a:r>
              <a:rPr lang="it-IT" dirty="0"/>
              <a:t> </a:t>
            </a:r>
            <a:r>
              <a:rPr lang="it-IT" dirty="0" err="1"/>
              <a:t>ecc</a:t>
            </a:r>
            <a:r>
              <a:rPr lang="it-IT" dirty="0"/>
              <a:t>) </a:t>
            </a:r>
          </a:p>
        </p:txBody>
      </p:sp>
    </p:spTree>
    <p:extLst>
      <p:ext uri="{BB962C8B-B14F-4D97-AF65-F5344CB8AC3E}">
        <p14:creationId xmlns:p14="http://schemas.microsoft.com/office/powerpoint/2010/main" val="2534030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EC0374-0CF3-0169-E886-E8BD83529E1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5C4820F-F99B-ADD9-CF8B-83DED0C684EB}"/>
              </a:ext>
            </a:extLst>
          </p:cNvPr>
          <p:cNvSpPr>
            <a:spLocks noGrp="1"/>
          </p:cNvSpPr>
          <p:nvPr>
            <p:ph idx="1"/>
          </p:nvPr>
        </p:nvSpPr>
        <p:spPr/>
        <p:txBody>
          <a:bodyPr/>
          <a:lstStyle/>
          <a:p>
            <a:pPr algn="just">
              <a:buFontTx/>
              <a:buChar char="-"/>
            </a:pPr>
            <a:r>
              <a:rPr lang="it-IT" dirty="0"/>
              <a:t>Elevazione del tono dell’umore: configura una situazione opposta alla precedente. Essa è caratterizzata da un senso di benessere ed euforia, che può arrivare fono all’esaltazione marcata con eccitamento e agitazione psicomotoria. I processi mentali sono particolarmente vivaci e fluenti, con accelerazione, fino alla fuga delle idee. I contenuti del pensiero sono centrati su idee di onnipotenza  e di grandezza. Sul piano somatico, i livelli di attività motoria sono molto elevati; la mimica è marcata e vivace</a:t>
            </a:r>
          </a:p>
          <a:p>
            <a:pPr marL="0" indent="0" algn="just">
              <a:buNone/>
            </a:pPr>
            <a:endParaRPr lang="it-IT" dirty="0"/>
          </a:p>
        </p:txBody>
      </p:sp>
    </p:spTree>
    <p:extLst>
      <p:ext uri="{BB962C8B-B14F-4D97-AF65-F5344CB8AC3E}">
        <p14:creationId xmlns:p14="http://schemas.microsoft.com/office/powerpoint/2010/main" val="1764625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FEF0BA-D3AD-29F5-DDAB-8558292B228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25EE0E8-D453-A083-868F-A07272E0CD95}"/>
              </a:ext>
            </a:extLst>
          </p:cNvPr>
          <p:cNvSpPr>
            <a:spLocks noGrp="1"/>
          </p:cNvSpPr>
          <p:nvPr>
            <p:ph idx="1"/>
          </p:nvPr>
        </p:nvSpPr>
        <p:spPr/>
        <p:txBody>
          <a:bodyPr/>
          <a:lstStyle/>
          <a:p>
            <a:pPr algn="just">
              <a:buFontTx/>
              <a:buChar char="-"/>
            </a:pPr>
            <a:r>
              <a:rPr lang="it-IT" dirty="0"/>
              <a:t>Stato misto: contemporanea presenza, nello stesso soggetto e nello stesso momento, di sintomi depressivi ed eccitativi. Ad esempio, accanto all’agitazione psicomotoria e all’accelerazione </a:t>
            </a:r>
            <a:r>
              <a:rPr lang="it-IT" dirty="0" err="1"/>
              <a:t>ideica</a:t>
            </a:r>
            <a:r>
              <a:rPr lang="it-IT" dirty="0"/>
              <a:t> è presente umore depresso o irritabile; oppure, accanto ad accelerazione </a:t>
            </a:r>
            <a:r>
              <a:rPr lang="it-IT" dirty="0" err="1"/>
              <a:t>ideica</a:t>
            </a:r>
            <a:r>
              <a:rPr lang="it-IT" dirty="0"/>
              <a:t>, è presente inibizione motoria o sono presenti sentimenti di colpa/vergogna/svalutazione; oppure, accanto a rallentamento </a:t>
            </a:r>
            <a:r>
              <a:rPr lang="it-IT" dirty="0" err="1"/>
              <a:t>ideico</a:t>
            </a:r>
            <a:r>
              <a:rPr lang="it-IT" dirty="0"/>
              <a:t>, è presente umore euforico/irritabilità con esplosioni di aggressività. Secondo il DSM-5 la diagnosi di episodio con caratteristiche miste può essere fatta se, in corso di diagnosi di un episodio affettivo (depressivo, maniacale, ipomaniacale), possono essere rivenuti almeno tre sintomi </a:t>
            </a:r>
            <a:r>
              <a:rPr lang="it-IT" dirty="0" err="1"/>
              <a:t>contropolari</a:t>
            </a:r>
            <a:r>
              <a:rPr lang="it-IT" dirty="0"/>
              <a:t> </a:t>
            </a:r>
          </a:p>
        </p:txBody>
      </p:sp>
    </p:spTree>
    <p:extLst>
      <p:ext uri="{BB962C8B-B14F-4D97-AF65-F5344CB8AC3E}">
        <p14:creationId xmlns:p14="http://schemas.microsoft.com/office/powerpoint/2010/main" val="265854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415504-8E22-980E-D326-7C60A08168A2}"/>
              </a:ext>
            </a:extLst>
          </p:cNvPr>
          <p:cNvSpPr>
            <a:spLocks noGrp="1"/>
          </p:cNvSpPr>
          <p:nvPr>
            <p:ph type="title"/>
          </p:nvPr>
        </p:nvSpPr>
        <p:spPr/>
        <p:txBody>
          <a:bodyPr/>
          <a:lstStyle/>
          <a:p>
            <a:r>
              <a:rPr lang="it-IT" dirty="0"/>
              <a:t>Disturbo depressivo maggiore</a:t>
            </a:r>
          </a:p>
        </p:txBody>
      </p:sp>
      <p:sp>
        <p:nvSpPr>
          <p:cNvPr id="3" name="Segnaposto contenuto 2">
            <a:extLst>
              <a:ext uri="{FF2B5EF4-FFF2-40B4-BE49-F238E27FC236}">
                <a16:creationId xmlns:a16="http://schemas.microsoft.com/office/drawing/2014/main" id="{8AD9E5F3-F2E7-C458-F42F-63116AF65B36}"/>
              </a:ext>
            </a:extLst>
          </p:cNvPr>
          <p:cNvSpPr>
            <a:spLocks noGrp="1"/>
          </p:cNvSpPr>
          <p:nvPr>
            <p:ph idx="1"/>
          </p:nvPr>
        </p:nvSpPr>
        <p:spPr/>
        <p:txBody>
          <a:bodyPr>
            <a:normAutofit/>
          </a:bodyPr>
          <a:lstStyle/>
          <a:p>
            <a:pPr algn="just"/>
            <a:r>
              <a:rPr lang="it-IT" dirty="0"/>
              <a:t>Si tratta di un quadro clinico caratterizzato dalla presenza di un episodio depressivo,  (ci anche essere ricorrenza)</a:t>
            </a:r>
          </a:p>
          <a:p>
            <a:pPr algn="just"/>
            <a:r>
              <a:rPr lang="it-IT" dirty="0"/>
              <a:t>Gli episodi depressivi sono intesi come periodi di almeno due settimane durante i quali si verificano almeno 5 dei seguenti sintomi: </a:t>
            </a:r>
          </a:p>
          <a:p>
            <a:pPr algn="just">
              <a:buFontTx/>
              <a:buChar char="-"/>
            </a:pPr>
            <a:r>
              <a:rPr lang="it-IT" dirty="0"/>
              <a:t>deflessione del tono dell’umore (criterio obbligatoriamente presente) per la maggior parte del giorno (sentirsi triste/vuoto/disperato)</a:t>
            </a:r>
          </a:p>
          <a:p>
            <a:pPr algn="just">
              <a:buFontTx/>
              <a:buChar char="-"/>
            </a:pPr>
            <a:r>
              <a:rPr lang="it-IT" dirty="0"/>
              <a:t>perdita di interesse o di piacere per quasi tutte le attività (anche quelle abitualmente amate) (criterio obbligatoriamente presente)</a:t>
            </a:r>
          </a:p>
        </p:txBody>
      </p:sp>
    </p:spTree>
    <p:extLst>
      <p:ext uri="{BB962C8B-B14F-4D97-AF65-F5344CB8AC3E}">
        <p14:creationId xmlns:p14="http://schemas.microsoft.com/office/powerpoint/2010/main" val="281022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4BD85F-6032-593F-B1C5-ECE96819FFD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4633481-8210-04C6-C01E-44DB15E86AD8}"/>
              </a:ext>
            </a:extLst>
          </p:cNvPr>
          <p:cNvSpPr>
            <a:spLocks noGrp="1"/>
          </p:cNvSpPr>
          <p:nvPr>
            <p:ph idx="1"/>
          </p:nvPr>
        </p:nvSpPr>
        <p:spPr/>
        <p:txBody>
          <a:bodyPr/>
          <a:lstStyle/>
          <a:p>
            <a:pPr algn="just">
              <a:buFontTx/>
              <a:buChar char="-"/>
            </a:pPr>
            <a:r>
              <a:rPr lang="it-IT" dirty="0"/>
              <a:t>Significativa perdita di peso (non dovuta a dieta) o aumento di peso oppure diminuzione o aumento dell’appetito quasi tutti i giorni</a:t>
            </a:r>
          </a:p>
          <a:p>
            <a:pPr algn="just">
              <a:buFontTx/>
              <a:buChar char="-"/>
            </a:pPr>
            <a:r>
              <a:rPr lang="it-IT" dirty="0"/>
              <a:t>Insonnia o ipersonnia quasi tutti i giorni</a:t>
            </a:r>
          </a:p>
          <a:p>
            <a:pPr algn="just">
              <a:buFontTx/>
              <a:buChar char="-"/>
            </a:pPr>
            <a:r>
              <a:rPr lang="it-IT" dirty="0"/>
              <a:t>Agitazione o rallentamento psicomotorio quasi tutti i giorni (osservabile dagli altri)</a:t>
            </a:r>
          </a:p>
          <a:p>
            <a:pPr algn="just">
              <a:buFontTx/>
              <a:buChar char="-"/>
            </a:pPr>
            <a:r>
              <a:rPr lang="it-IT" dirty="0"/>
              <a:t>Faticabilità o mancanza di energia quasi tutti i giorni</a:t>
            </a:r>
          </a:p>
          <a:p>
            <a:pPr algn="just">
              <a:buFontTx/>
              <a:buChar char="-"/>
            </a:pPr>
            <a:r>
              <a:rPr lang="it-IT" dirty="0"/>
              <a:t>Sentimenti di autosvalutazione o di colpa eccessivi o inappropriati (che possono essere deliranti)</a:t>
            </a:r>
          </a:p>
        </p:txBody>
      </p:sp>
    </p:spTree>
    <p:extLst>
      <p:ext uri="{BB962C8B-B14F-4D97-AF65-F5344CB8AC3E}">
        <p14:creationId xmlns:p14="http://schemas.microsoft.com/office/powerpoint/2010/main" val="499281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719475-6545-E7F6-88E0-73758CE6991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7151CB7-77C5-70BF-5B7C-31802CB88B4F}"/>
              </a:ext>
            </a:extLst>
          </p:cNvPr>
          <p:cNvSpPr>
            <a:spLocks noGrp="1"/>
          </p:cNvSpPr>
          <p:nvPr>
            <p:ph idx="1"/>
          </p:nvPr>
        </p:nvSpPr>
        <p:spPr/>
        <p:txBody>
          <a:bodyPr/>
          <a:lstStyle/>
          <a:p>
            <a:pPr>
              <a:buFontTx/>
              <a:buChar char="-"/>
            </a:pPr>
            <a:r>
              <a:rPr lang="it-IT" dirty="0"/>
              <a:t>Ridotta capacità di pensare o concentrarsi, o indecisione</a:t>
            </a:r>
          </a:p>
          <a:p>
            <a:pPr>
              <a:buFontTx/>
              <a:buChar char="-"/>
            </a:pPr>
            <a:r>
              <a:rPr lang="it-IT" dirty="0"/>
              <a:t>Pensieri ricorrenti di morte, ricorrente ideazione </a:t>
            </a:r>
            <a:r>
              <a:rPr lang="it-IT" dirty="0" err="1"/>
              <a:t>suicidiaria</a:t>
            </a:r>
            <a:r>
              <a:rPr lang="it-IT" dirty="0"/>
              <a:t>, tentativi di suicidio</a:t>
            </a:r>
          </a:p>
          <a:p>
            <a:r>
              <a:rPr lang="it-IT" dirty="0"/>
              <a:t>i sintomi causano disagio significativo o compromissione del funzionamento in ambito lavorativo, sociale, scolastico </a:t>
            </a:r>
            <a:r>
              <a:rPr lang="it-IT" dirty="0" err="1"/>
              <a:t>ecc</a:t>
            </a:r>
            <a:endParaRPr lang="it-IT" dirty="0"/>
          </a:p>
          <a:p>
            <a:r>
              <a:rPr lang="it-IT" dirty="0"/>
              <a:t>I sintomi non sono dovuti all’azione di una sostanza d’abuso o ad </a:t>
            </a:r>
            <a:r>
              <a:rPr lang="it-IT"/>
              <a:t>altra condizione medica</a:t>
            </a:r>
            <a:endParaRPr lang="it-IT" dirty="0"/>
          </a:p>
          <a:p>
            <a:pPr marL="0" indent="0">
              <a:buNone/>
            </a:pPr>
            <a:endParaRPr lang="it-IT" dirty="0"/>
          </a:p>
        </p:txBody>
      </p:sp>
    </p:spTree>
    <p:extLst>
      <p:ext uri="{BB962C8B-B14F-4D97-AF65-F5344CB8AC3E}">
        <p14:creationId xmlns:p14="http://schemas.microsoft.com/office/powerpoint/2010/main" val="538566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BFE845-7380-A570-BBB4-11CAA9F954B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A1F8A09-3A74-A834-1EDF-328424E7352C}"/>
              </a:ext>
            </a:extLst>
          </p:cNvPr>
          <p:cNvSpPr>
            <a:spLocks noGrp="1"/>
          </p:cNvSpPr>
          <p:nvPr>
            <p:ph idx="1"/>
          </p:nvPr>
        </p:nvSpPr>
        <p:spPr/>
        <p:txBody>
          <a:bodyPr/>
          <a:lstStyle/>
          <a:p>
            <a:pPr algn="just"/>
            <a:r>
              <a:rPr lang="it-IT" dirty="0"/>
              <a:t>Per quanto riguarda l’età evolutiva, possono configurarsi costellazioni di comportamenti espressivi di una condizione di qualità depressiva; quella depressiva può essere un’esperienza percepita ed agita, ma che, in rapporto all’età, non risulta adeguatamente sistematizzata in termini cognitivi</a:t>
            </a:r>
          </a:p>
          <a:p>
            <a:pPr algn="just"/>
            <a:r>
              <a:rPr lang="it-IT" dirty="0"/>
              <a:t>Il bambino infatti, non sempre riesce ad accedere ad un’esperienza autoriflessiva di sé e dei propri stati mentali, ma ciò non significa che egli non possa andare incontro a disordini che si traducono in dinamiche depressive, le quali vengono agite sul piano somatico e comportamentale</a:t>
            </a:r>
          </a:p>
        </p:txBody>
      </p:sp>
    </p:spTree>
    <p:extLst>
      <p:ext uri="{BB962C8B-B14F-4D97-AF65-F5344CB8AC3E}">
        <p14:creationId xmlns:p14="http://schemas.microsoft.com/office/powerpoint/2010/main" val="29839655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6D8C60"/>
      </a:dk2>
      <a:lt2>
        <a:srgbClr val="B1D7A1"/>
      </a:lt2>
      <a:accent1>
        <a:srgbClr val="81B992"/>
      </a:accent1>
      <a:accent2>
        <a:srgbClr val="9ABC65"/>
      </a:accent2>
      <a:accent3>
        <a:srgbClr val="BDB564"/>
      </a:accent3>
      <a:accent4>
        <a:srgbClr val="BD8964"/>
      </a:accent4>
      <a:accent5>
        <a:srgbClr val="BD6466"/>
      </a:accent5>
      <a:accent6>
        <a:srgbClr val="64A4BD"/>
      </a:accent6>
      <a:hlink>
        <a:srgbClr val="8CCC71"/>
      </a:hlink>
      <a:folHlink>
        <a:srgbClr val="A4C795"/>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4539428D-6454-4FE6-B992-2D59F0AC2F8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927C932-CF77-45D8-BA97-1388A27FC8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5D5FE3-6139-4AE0-967A-7BC17C60F0DA}">
  <ds:schemaRefs>
    <ds:schemaRef ds:uri="http://schemas.microsoft.com/sharepoint/v3/contenttype/forms"/>
  </ds:schemaRefs>
</ds:datastoreItem>
</file>

<file path=customXml/itemProps3.xml><?xml version="1.0" encoding="utf-8"?>
<ds:datastoreItem xmlns:ds="http://schemas.openxmlformats.org/officeDocument/2006/customXml" ds:itemID="{AB933F88-913E-4E3B-BAFE-5B27B349A9F5}">
  <ds:schemaRefs>
    <ds:schemaRef ds:uri="0ab757e4-817a-4a67-9072-6cceeaf2ea91"/>
    <ds:schemaRef ds:uri="http://schemas.microsoft.com/office/infopath/2007/PartnerControls"/>
    <ds:schemaRef ds:uri="http://schemas.openxmlformats.org/package/2006/metadata/core-properties"/>
    <ds:schemaRef ds:uri="http://purl.org/dc/terms/"/>
    <ds:schemaRef ds:uri="http://schemas.microsoft.com/office/2006/documentManagement/types"/>
    <ds:schemaRef ds:uri="http://purl.org/dc/dcmitype/"/>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TM04033921[[fn=Damascato]]</Template>
  <TotalTime>459</TotalTime>
  <Words>2987</Words>
  <Application>Microsoft Office PowerPoint</Application>
  <PresentationFormat>Widescreen</PresentationFormat>
  <Paragraphs>108</Paragraphs>
  <Slides>37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37</vt:i4>
      </vt:variant>
    </vt:vector>
  </HeadingPairs>
  <TitlesOfParts>
    <vt:vector size="41" baseType="lpstr">
      <vt:lpstr>Arial</vt:lpstr>
      <vt:lpstr>Bookman Old Style</vt:lpstr>
      <vt:lpstr>Rockwell</vt:lpstr>
      <vt:lpstr>Damask</vt:lpstr>
      <vt:lpstr>I disturbi del tono dell’umore</vt:lpstr>
      <vt:lpstr>Presentazione standard di PowerPoint</vt:lpstr>
      <vt:lpstr>Presentazione standard di PowerPoint</vt:lpstr>
      <vt:lpstr>Presentazione standard di PowerPoint</vt:lpstr>
      <vt:lpstr>Presentazione standard di PowerPoint</vt:lpstr>
      <vt:lpstr>Disturbo depressivo maggiore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clinica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terapia</vt:lpstr>
      <vt:lpstr>Presentazione standard di PowerPoint</vt:lpstr>
      <vt:lpstr>prognosi</vt:lpstr>
      <vt:lpstr>Presentazione standard di PowerPoint</vt:lpstr>
      <vt:lpstr>Disturbo bipolare</vt:lpstr>
      <vt:lpstr>Disturbo bipolare 1</vt:lpstr>
      <vt:lpstr>Presentazione standard di PowerPoint</vt:lpstr>
      <vt:lpstr>Presentazione standard di PowerPoint</vt:lpstr>
      <vt:lpstr>Il disturbo bipolare II</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disturbi del tono dell’umore</dc:title>
  <dc:creator>giorgia.dimassimo@unimc.it</dc:creator>
  <cp:lastModifiedBy>giorgia.dimassimo@unimc.it</cp:lastModifiedBy>
  <cp:revision>2</cp:revision>
  <dcterms:created xsi:type="dcterms:W3CDTF">2023-05-02T19:20:44Z</dcterms:created>
  <dcterms:modified xsi:type="dcterms:W3CDTF">2023-05-03T14:26:49Z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