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3" r:id="rId4"/>
    <p:sldId id="264" r:id="rId5"/>
    <p:sldId id="265" r:id="rId6"/>
    <p:sldId id="266" r:id="rId7"/>
    <p:sldId id="267" r:id="rId8"/>
    <p:sldId id="276" r:id="rId9"/>
    <p:sldId id="278" r:id="rId10"/>
    <p:sldId id="277" r:id="rId11"/>
    <p:sldId id="302" r:id="rId12"/>
    <p:sldId id="268" r:id="rId13"/>
    <p:sldId id="269" r:id="rId14"/>
    <p:sldId id="270" r:id="rId15"/>
    <p:sldId id="271" r:id="rId16"/>
    <p:sldId id="272" r:id="rId17"/>
    <p:sldId id="273" r:id="rId18"/>
    <p:sldId id="274" r:id="rId19"/>
    <p:sldId id="275" r:id="rId20"/>
    <p:sldId id="279" r:id="rId21"/>
    <p:sldId id="280" r:id="rId22"/>
    <p:sldId id="281" r:id="rId23"/>
    <p:sldId id="282" r:id="rId24"/>
    <p:sldId id="283" r:id="rId25"/>
    <p:sldId id="284" r:id="rId26"/>
    <p:sldId id="285" r:id="rId27"/>
    <p:sldId id="287" r:id="rId28"/>
    <p:sldId id="286" r:id="rId29"/>
    <p:sldId id="288" r:id="rId30"/>
    <p:sldId id="289" r:id="rId31"/>
    <p:sldId id="291" r:id="rId32"/>
    <p:sldId id="292" r:id="rId33"/>
    <p:sldId id="290" r:id="rId34"/>
    <p:sldId id="293" r:id="rId35"/>
    <p:sldId id="294" r:id="rId36"/>
    <p:sldId id="295" r:id="rId37"/>
    <p:sldId id="296" r:id="rId38"/>
    <p:sldId id="297" r:id="rId39"/>
    <p:sldId id="298" r:id="rId40"/>
    <p:sldId id="299" r:id="rId41"/>
    <p:sldId id="300" r:id="rId42"/>
    <p:sldId id="301"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5/3/2023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5/3/2023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8A87A34-81AB-432B-8DAE-1953F412C126}" type="datetimeFigureOut">
              <a:rPr lang="en-US" dirty="0"/>
              <a:t>5/3/2023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913795" y="2912232"/>
            <a:ext cx="5107208"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912232"/>
            <a:ext cx="5095357"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5/3/2023</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514805-C291-701A-9AF1-D4E2047E806C}"/>
              </a:ext>
            </a:extLst>
          </p:cNvPr>
          <p:cNvSpPr>
            <a:spLocks noGrp="1"/>
          </p:cNvSpPr>
          <p:nvPr>
            <p:ph type="ctrTitle"/>
          </p:nvPr>
        </p:nvSpPr>
        <p:spPr/>
        <p:txBody>
          <a:bodyPr/>
          <a:lstStyle/>
          <a:p>
            <a:r>
              <a:rPr lang="it-IT" dirty="0"/>
              <a:t>I disturbi della comunicazione</a:t>
            </a:r>
          </a:p>
        </p:txBody>
      </p:sp>
      <p:sp>
        <p:nvSpPr>
          <p:cNvPr id="3" name="Sottotitolo 2">
            <a:extLst>
              <a:ext uri="{FF2B5EF4-FFF2-40B4-BE49-F238E27FC236}">
                <a16:creationId xmlns:a16="http://schemas.microsoft.com/office/drawing/2014/main" id="{25AE6F53-3F53-C7AA-5903-D236DF0E9738}"/>
              </a:ext>
            </a:extLst>
          </p:cNvPr>
          <p:cNvSpPr>
            <a:spLocks noGrp="1"/>
          </p:cNvSpPr>
          <p:nvPr>
            <p:ph type="subTitle" idx="1"/>
          </p:nvPr>
        </p:nvSpPr>
        <p:spPr/>
        <p:txBody>
          <a:bodyPr/>
          <a:lstStyle/>
          <a:p>
            <a:r>
              <a:rPr lang="it-IT" dirty="0"/>
              <a:t>DOTT.SSA GIORGIA DI MASSIMO</a:t>
            </a:r>
          </a:p>
          <a:p>
            <a:r>
              <a:rPr lang="it-IT" dirty="0"/>
              <a:t>UNIMC, 4 MAGGIO 2023</a:t>
            </a:r>
          </a:p>
        </p:txBody>
      </p:sp>
    </p:spTree>
    <p:extLst>
      <p:ext uri="{BB962C8B-B14F-4D97-AF65-F5344CB8AC3E}">
        <p14:creationId xmlns:p14="http://schemas.microsoft.com/office/powerpoint/2010/main" val="2563888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10DA09-CC3D-2AE8-6764-02A6ECFF6321}"/>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32CB4871-2DEE-25B2-CF73-DB97B48FFA01}"/>
              </a:ext>
            </a:extLst>
          </p:cNvPr>
          <p:cNvSpPr>
            <a:spLocks noGrp="1"/>
          </p:cNvSpPr>
          <p:nvPr>
            <p:ph idx="1"/>
          </p:nvPr>
        </p:nvSpPr>
        <p:spPr/>
        <p:txBody>
          <a:bodyPr/>
          <a:lstStyle/>
          <a:p>
            <a:pPr algn="just"/>
            <a:r>
              <a:rPr lang="it-IT" dirty="0"/>
              <a:t>Per quanto riguarda una lesione riguardante l’area di Broca (area verbo-motoria), situata nel lobo frontale dell’emisfero dominate (in genere il sinistro), si  osserva la perdita della capacità di formulare verbalmente un pensiero: il soggetto, pur non avendo alcuna paralisi della muscolatura </a:t>
            </a:r>
            <a:r>
              <a:rPr lang="it-IT" dirty="0" err="1"/>
              <a:t>bucco</a:t>
            </a:r>
            <a:r>
              <a:rPr lang="it-IT" dirty="0"/>
              <a:t>-fonatoria, non riesce ad esprimersi verbalmente </a:t>
            </a:r>
          </a:p>
          <a:p>
            <a:pPr algn="just"/>
            <a:r>
              <a:rPr lang="it-IT" dirty="0"/>
              <a:t>Oggi si ritiene che sia riduttivo pensare solo in termini di «</a:t>
            </a:r>
            <a:r>
              <a:rPr lang="it-IT" dirty="0" err="1"/>
              <a:t>localizzazionismo</a:t>
            </a:r>
            <a:r>
              <a:rPr lang="it-IT" dirty="0"/>
              <a:t>» di funzioni. In effetti, per l’organizzazione del linguaggio e, più in generale, per tutte le funzioni complesse, l’encefalo partecipa non solo con centri specifici, ma nella sua globalità</a:t>
            </a:r>
          </a:p>
          <a:p>
            <a:pPr algn="just"/>
            <a:endParaRPr lang="it-IT" dirty="0"/>
          </a:p>
        </p:txBody>
      </p:sp>
    </p:spTree>
    <p:extLst>
      <p:ext uri="{BB962C8B-B14F-4D97-AF65-F5344CB8AC3E}">
        <p14:creationId xmlns:p14="http://schemas.microsoft.com/office/powerpoint/2010/main" val="398285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76DD88-5CCC-21A2-47B4-5A2FCE935241}"/>
              </a:ext>
            </a:extLst>
          </p:cNvPr>
          <p:cNvSpPr>
            <a:spLocks noGrp="1"/>
          </p:cNvSpPr>
          <p:nvPr>
            <p:ph type="title"/>
          </p:nvPr>
        </p:nvSpPr>
        <p:spPr/>
        <p:txBody>
          <a:bodyPr/>
          <a:lstStyle/>
          <a:p>
            <a:endParaRPr lang="it-IT"/>
          </a:p>
        </p:txBody>
      </p:sp>
      <p:pic>
        <p:nvPicPr>
          <p:cNvPr id="1026" name="Picture 2" descr="Afasia: caratteristiche e classificazione del disturbo del linguaggio -  Esneca">
            <a:extLst>
              <a:ext uri="{FF2B5EF4-FFF2-40B4-BE49-F238E27FC236}">
                <a16:creationId xmlns:a16="http://schemas.microsoft.com/office/drawing/2014/main" id="{6FCE4F12-2D8A-11D8-F59D-E2F06BD6DFE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32138" y="878541"/>
            <a:ext cx="6908449" cy="5329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8409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C936C2-64DE-E2D9-ECD9-1078837A410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D9DF51D-0644-D68F-6ED0-40A614CA048D}"/>
              </a:ext>
            </a:extLst>
          </p:cNvPr>
          <p:cNvSpPr>
            <a:spLocks noGrp="1"/>
          </p:cNvSpPr>
          <p:nvPr>
            <p:ph idx="1"/>
          </p:nvPr>
        </p:nvSpPr>
        <p:spPr/>
        <p:txBody>
          <a:bodyPr/>
          <a:lstStyle/>
          <a:p>
            <a:pPr algn="just"/>
            <a:r>
              <a:rPr lang="it-IT" dirty="0"/>
              <a:t>Tutte le strutture menzionate rappresentano l’equipaggiamento neuroanatomico di base, su cui si organizza la funzione linguistica</a:t>
            </a:r>
          </a:p>
          <a:p>
            <a:pPr algn="just"/>
            <a:r>
              <a:rPr lang="it-IT" dirty="0"/>
              <a:t>La funzione linguistica si organizza secondo una serie di regole che il soggetto deve progressivamente acquisire ed automatizzare per poter utilizzare in maniera corretta il linguaggio</a:t>
            </a:r>
          </a:p>
          <a:p>
            <a:pPr algn="just"/>
            <a:r>
              <a:rPr lang="it-IT" dirty="0"/>
              <a:t>Molte condizioni mediche o psicopatologiche possono coinvolgere il linguaggio. È il caso ad esempio di processi espansivi endocranici, processi infiammatori dell’encefalo, quadri malformativi ecc. In questi casi si parla di DISTURBO del Linguaggio SECONDARIO</a:t>
            </a:r>
          </a:p>
        </p:txBody>
      </p:sp>
    </p:spTree>
    <p:extLst>
      <p:ext uri="{BB962C8B-B14F-4D97-AF65-F5344CB8AC3E}">
        <p14:creationId xmlns:p14="http://schemas.microsoft.com/office/powerpoint/2010/main" val="3828049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AE49CA-C0ED-B5A2-4C33-D59D9BF39CE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A983F9B-CA40-F1E8-C709-D65BCB3D0A1A}"/>
              </a:ext>
            </a:extLst>
          </p:cNvPr>
          <p:cNvSpPr>
            <a:spLocks noGrp="1"/>
          </p:cNvSpPr>
          <p:nvPr>
            <p:ph idx="1"/>
          </p:nvPr>
        </p:nvSpPr>
        <p:spPr/>
        <p:txBody>
          <a:bodyPr/>
          <a:lstStyle/>
          <a:p>
            <a:pPr algn="just"/>
            <a:r>
              <a:rPr lang="it-IT" dirty="0"/>
              <a:t>Nel D. del Linguaggio secondario, quindi, la problematica è considerata sintomo di un più complesso quadro sindromico e segue la collocazione nosografica del quadro cui appartiene</a:t>
            </a:r>
          </a:p>
          <a:p>
            <a:pPr algn="just"/>
            <a:r>
              <a:rPr lang="it-IT" dirty="0"/>
              <a:t>In molti casi invece, il D. del Linguaggio assume le caratteristiche di un DISTURBO PRIMARIO, nel senso che non sembra attribuibile ad altra malattia</a:t>
            </a:r>
          </a:p>
          <a:p>
            <a:pPr algn="just"/>
            <a:r>
              <a:rPr lang="it-IT" dirty="0"/>
              <a:t>I D. del linguaggio presentano un tasso di prevalenza del 3-5%, con un rapporto maschi: femmine di 2:1</a:t>
            </a:r>
          </a:p>
          <a:p>
            <a:pPr algn="just"/>
            <a:endParaRPr lang="it-IT" dirty="0"/>
          </a:p>
          <a:p>
            <a:pPr algn="just"/>
            <a:endParaRPr lang="it-IT" dirty="0"/>
          </a:p>
        </p:txBody>
      </p:sp>
    </p:spTree>
    <p:extLst>
      <p:ext uri="{BB962C8B-B14F-4D97-AF65-F5344CB8AC3E}">
        <p14:creationId xmlns:p14="http://schemas.microsoft.com/office/powerpoint/2010/main" val="1749836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771E5-28C5-534D-66EA-ABD30353368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EDAF598-93D5-D355-463B-6162A3599B32}"/>
              </a:ext>
            </a:extLst>
          </p:cNvPr>
          <p:cNvSpPr>
            <a:spLocks noGrp="1"/>
          </p:cNvSpPr>
          <p:nvPr>
            <p:ph idx="1"/>
          </p:nvPr>
        </p:nvSpPr>
        <p:spPr/>
        <p:txBody>
          <a:bodyPr>
            <a:normAutofit lnSpcReduction="10000"/>
          </a:bodyPr>
          <a:lstStyle/>
          <a:p>
            <a:r>
              <a:rPr lang="it-IT" dirty="0"/>
              <a:t>Le cause del D. del Linguaggio non sono conosciute</a:t>
            </a:r>
          </a:p>
          <a:p>
            <a:pPr algn="just"/>
            <a:r>
              <a:rPr lang="it-IT" dirty="0"/>
              <a:t>Si fa spesso riferimento a fattori ambientali o, più spesso, a fattori genetici</a:t>
            </a:r>
          </a:p>
          <a:p>
            <a:pPr algn="just"/>
            <a:r>
              <a:rPr lang="it-IT" dirty="0"/>
              <a:t>Tra i fattori ambientali va considerata la condizione di </a:t>
            </a:r>
            <a:r>
              <a:rPr lang="it-IT" dirty="0" err="1"/>
              <a:t>ipostimolazione</a:t>
            </a:r>
            <a:r>
              <a:rPr lang="it-IT" dirty="0"/>
              <a:t> della funzione linguistica. L’effetto della </a:t>
            </a:r>
            <a:r>
              <a:rPr lang="it-IT" dirty="0" err="1"/>
              <a:t>ipostimolazione</a:t>
            </a:r>
            <a:r>
              <a:rPr lang="it-IT" dirty="0"/>
              <a:t> è drammatico se viene a verificarsi in fasi critiche dello sviluppo, nei primi anni di vita</a:t>
            </a:r>
          </a:p>
          <a:p>
            <a:pPr algn="just"/>
            <a:r>
              <a:rPr lang="it-IT" dirty="0"/>
              <a:t>L’importanza dei fattori genetici è sostenuta dall’evidenza di una particolare ricorrenza di D. del Linguaggio in ascendenti e collaterali dei soggetti interessati </a:t>
            </a:r>
          </a:p>
          <a:p>
            <a:pPr algn="just"/>
            <a:r>
              <a:rPr lang="it-IT" dirty="0"/>
              <a:t>Alcune ricerche hanno enfatizzato il ruolo di una mutazione sul cromosoma 7 a carico del gene FOXP2</a:t>
            </a:r>
          </a:p>
          <a:p>
            <a:pPr algn="just"/>
            <a:endParaRPr lang="it-IT" dirty="0"/>
          </a:p>
          <a:p>
            <a:pPr algn="just"/>
            <a:endParaRPr lang="it-IT" dirty="0"/>
          </a:p>
        </p:txBody>
      </p:sp>
    </p:spTree>
    <p:extLst>
      <p:ext uri="{BB962C8B-B14F-4D97-AF65-F5344CB8AC3E}">
        <p14:creationId xmlns:p14="http://schemas.microsoft.com/office/powerpoint/2010/main" val="2581418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14A5F7-4980-1F01-D4F9-0BEE6668990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5984A3C-A3FD-74C1-B697-5982458DF0BA}"/>
              </a:ext>
            </a:extLst>
          </p:cNvPr>
          <p:cNvSpPr>
            <a:spLocks noGrp="1"/>
          </p:cNvSpPr>
          <p:nvPr>
            <p:ph idx="1"/>
          </p:nvPr>
        </p:nvSpPr>
        <p:spPr/>
        <p:txBody>
          <a:bodyPr/>
          <a:lstStyle/>
          <a:p>
            <a:pPr algn="just"/>
            <a:r>
              <a:rPr lang="it-IT" dirty="0"/>
              <a:t>La capacità di parlare e comprendere il linguaggio deriva, come accennato dall’integrità di una serie di strutture di base, ma anche dallo sviluppo di una serie di competenze. Tali competenze riguardano: </a:t>
            </a:r>
          </a:p>
          <a:p>
            <a:pPr algn="just">
              <a:buFontTx/>
              <a:buChar char="-"/>
            </a:pPr>
            <a:r>
              <a:rPr lang="it-IT" dirty="0"/>
              <a:t>Il riconoscimento e la gestione dei suoni che compongono il linguaggio (</a:t>
            </a:r>
            <a:r>
              <a:rPr lang="it-IT" u="sng" dirty="0"/>
              <a:t>competenza fonologica)</a:t>
            </a:r>
          </a:p>
          <a:p>
            <a:pPr algn="just">
              <a:buFontTx/>
              <a:buChar char="-"/>
            </a:pPr>
            <a:r>
              <a:rPr lang="it-IT" dirty="0"/>
              <a:t>Il riconoscimento e la gestione delle parole e delle regole che le legano nelle frasi (</a:t>
            </a:r>
            <a:r>
              <a:rPr lang="it-IT" u="sng" dirty="0"/>
              <a:t>competenza morfo-sintattica</a:t>
            </a:r>
            <a:r>
              <a:rPr lang="it-IT" dirty="0"/>
              <a:t>)</a:t>
            </a:r>
          </a:p>
          <a:p>
            <a:pPr algn="just">
              <a:buFontTx/>
              <a:buChar char="-"/>
            </a:pPr>
            <a:r>
              <a:rPr lang="it-IT" dirty="0"/>
              <a:t>L’attribuzione del significato alle parole e alle frasi (</a:t>
            </a:r>
            <a:r>
              <a:rPr lang="it-IT" u="sng" dirty="0"/>
              <a:t>competenza semantica</a:t>
            </a:r>
            <a:r>
              <a:rPr lang="it-IT" dirty="0"/>
              <a:t>) </a:t>
            </a:r>
          </a:p>
        </p:txBody>
      </p:sp>
    </p:spTree>
    <p:extLst>
      <p:ext uri="{BB962C8B-B14F-4D97-AF65-F5344CB8AC3E}">
        <p14:creationId xmlns:p14="http://schemas.microsoft.com/office/powerpoint/2010/main" val="284573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582AFA-124D-36E1-3EB4-758695BFDF3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0FBE091-CEB7-2BAD-E44B-2AEFBFC88B08}"/>
              </a:ext>
            </a:extLst>
          </p:cNvPr>
          <p:cNvSpPr>
            <a:spLocks noGrp="1"/>
          </p:cNvSpPr>
          <p:nvPr>
            <p:ph idx="1"/>
          </p:nvPr>
        </p:nvSpPr>
        <p:spPr/>
        <p:txBody>
          <a:bodyPr/>
          <a:lstStyle/>
          <a:p>
            <a:pPr algn="just"/>
            <a:r>
              <a:rPr lang="it-IT" dirty="0"/>
              <a:t>La componente fonologica si riferisce alla capacità del bambino di imparare a discriminare fra suoni «verbali» e suoni «non verbali», a discriminare i diversi suoni del parlato, a combinare i diversi suoni per la costituzione di suoni più complessi, a riconoscere somiglianze e differenze fra suoni uditi e suoni emessi, a sviluppare la consapevolezza che il linguaggio verbale è fatto di suoni e di regole che ne definiscono i rapporti </a:t>
            </a:r>
          </a:p>
        </p:txBody>
      </p:sp>
    </p:spTree>
    <p:extLst>
      <p:ext uri="{BB962C8B-B14F-4D97-AF65-F5344CB8AC3E}">
        <p14:creationId xmlns:p14="http://schemas.microsoft.com/office/powerpoint/2010/main" val="1604752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EA2AFC-93DD-4AE0-D254-6658C917BF66}"/>
              </a:ext>
            </a:extLst>
          </p:cNvPr>
          <p:cNvSpPr>
            <a:spLocks noGrp="1"/>
          </p:cNvSpPr>
          <p:nvPr>
            <p:ph type="title"/>
          </p:nvPr>
        </p:nvSpPr>
        <p:spPr/>
        <p:txBody>
          <a:bodyPr/>
          <a:lstStyle/>
          <a:p>
            <a:r>
              <a:rPr lang="it-IT" dirty="0"/>
              <a:t> </a:t>
            </a:r>
          </a:p>
        </p:txBody>
      </p:sp>
      <p:sp>
        <p:nvSpPr>
          <p:cNvPr id="3" name="Segnaposto contenuto 2">
            <a:extLst>
              <a:ext uri="{FF2B5EF4-FFF2-40B4-BE49-F238E27FC236}">
                <a16:creationId xmlns:a16="http://schemas.microsoft.com/office/drawing/2014/main" id="{98148161-08C5-CD45-E062-327F927B0D45}"/>
              </a:ext>
            </a:extLst>
          </p:cNvPr>
          <p:cNvSpPr>
            <a:spLocks noGrp="1"/>
          </p:cNvSpPr>
          <p:nvPr>
            <p:ph idx="1"/>
          </p:nvPr>
        </p:nvSpPr>
        <p:spPr/>
        <p:txBody>
          <a:bodyPr/>
          <a:lstStyle/>
          <a:p>
            <a:pPr algn="just"/>
            <a:r>
              <a:rPr lang="it-IT" dirty="0"/>
              <a:t>La competenza morfo-sintattica comprende la progressiva abilità, da parte del bambino, di combinare più parole per formare frasi di complessità crescente, di combinare le parole fra loro secondo regole predefinite, di arricchire la frase con una serie di figure linguistiche</a:t>
            </a:r>
          </a:p>
          <a:p>
            <a:pPr algn="just"/>
            <a:r>
              <a:rPr lang="it-IT" dirty="0"/>
              <a:t>La componente semantica si riferisce alla capacità del bambino di estendere il vocabolario, di saper denominare un numero crescente di oggetti, eventi e situazioni, di acquisire il significato delle singole parole, di acquisire il significato delle frasi tenendo conto della disposizione relativa delle parole</a:t>
            </a:r>
          </a:p>
        </p:txBody>
      </p:sp>
    </p:spTree>
    <p:extLst>
      <p:ext uri="{BB962C8B-B14F-4D97-AF65-F5344CB8AC3E}">
        <p14:creationId xmlns:p14="http://schemas.microsoft.com/office/powerpoint/2010/main" val="33080267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84D3F3-F43F-8A5F-E2CB-E9E5F950AA8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93CB387-727E-1C23-530C-15B362FCA7F1}"/>
              </a:ext>
            </a:extLst>
          </p:cNvPr>
          <p:cNvSpPr>
            <a:spLocks noGrp="1"/>
          </p:cNvSpPr>
          <p:nvPr>
            <p:ph idx="1"/>
          </p:nvPr>
        </p:nvSpPr>
        <p:spPr/>
        <p:txBody>
          <a:bodyPr/>
          <a:lstStyle/>
          <a:p>
            <a:r>
              <a:rPr lang="it-IT" dirty="0"/>
              <a:t>In genere, un D. del Linguaggio coinvolge tutte le componenti appena accennate</a:t>
            </a:r>
          </a:p>
          <a:p>
            <a:pPr algn="just"/>
            <a:r>
              <a:rPr lang="it-IT" dirty="0"/>
              <a:t>Esistono tuttavia delle situazioni in cui si verifica una compromissione preferenziale di una di esse. Ciò conferisce al D. del Linguaggio una caratterizzazione specifica</a:t>
            </a:r>
          </a:p>
        </p:txBody>
      </p:sp>
    </p:spTree>
    <p:extLst>
      <p:ext uri="{BB962C8B-B14F-4D97-AF65-F5344CB8AC3E}">
        <p14:creationId xmlns:p14="http://schemas.microsoft.com/office/powerpoint/2010/main" val="1527441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3872BD-2FBD-0007-0125-96779CE9C0D9}"/>
              </a:ext>
            </a:extLst>
          </p:cNvPr>
          <p:cNvSpPr>
            <a:spLocks noGrp="1"/>
          </p:cNvSpPr>
          <p:nvPr>
            <p:ph type="title"/>
          </p:nvPr>
        </p:nvSpPr>
        <p:spPr/>
        <p:txBody>
          <a:bodyPr/>
          <a:lstStyle/>
          <a:p>
            <a:r>
              <a:rPr lang="it-IT" dirty="0"/>
              <a:t>clinica</a:t>
            </a:r>
          </a:p>
        </p:txBody>
      </p:sp>
      <p:sp>
        <p:nvSpPr>
          <p:cNvPr id="3" name="Segnaposto contenuto 2">
            <a:extLst>
              <a:ext uri="{FF2B5EF4-FFF2-40B4-BE49-F238E27FC236}">
                <a16:creationId xmlns:a16="http://schemas.microsoft.com/office/drawing/2014/main" id="{1DB297C6-F7BA-679E-5438-AD9E07DAEA5C}"/>
              </a:ext>
            </a:extLst>
          </p:cNvPr>
          <p:cNvSpPr>
            <a:spLocks noGrp="1"/>
          </p:cNvSpPr>
          <p:nvPr>
            <p:ph idx="1"/>
          </p:nvPr>
        </p:nvSpPr>
        <p:spPr/>
        <p:txBody>
          <a:bodyPr/>
          <a:lstStyle/>
          <a:p>
            <a:pPr algn="just"/>
            <a:r>
              <a:rPr lang="it-IT" dirty="0"/>
              <a:t>L’esordio del D. del Linguaggio è molto precoce. Esso coincide con l’epoca abituale di insorgenza del linguaggio. Il bambino, in altri termini, presenta un ritardo nell’accedere alle tappe del linguaggio previste dallo sviluppo «tipico». Il ritardo riguarda:</a:t>
            </a:r>
          </a:p>
          <a:p>
            <a:pPr algn="just">
              <a:buFontTx/>
              <a:buChar char="-"/>
            </a:pPr>
            <a:r>
              <a:rPr lang="it-IT" dirty="0"/>
              <a:t>l’emergenza delle prime parole</a:t>
            </a:r>
          </a:p>
          <a:p>
            <a:pPr algn="just">
              <a:buFontTx/>
              <a:buChar char="-"/>
            </a:pPr>
            <a:r>
              <a:rPr lang="it-IT" dirty="0"/>
              <a:t>L’emergenza della capacità di  associare più parole in frasi semplici</a:t>
            </a:r>
          </a:p>
          <a:p>
            <a:pPr algn="just">
              <a:buFontTx/>
              <a:buChar char="-"/>
            </a:pPr>
            <a:r>
              <a:rPr lang="it-IT" dirty="0"/>
              <a:t>L’emergenza della capacità di organizzare frasi di complessità crescente</a:t>
            </a:r>
          </a:p>
          <a:p>
            <a:pPr algn="just">
              <a:buFontTx/>
              <a:buChar char="-"/>
            </a:pPr>
            <a:r>
              <a:rPr lang="it-IT" dirty="0"/>
              <a:t>L’emergenza della capacità di raccontare e sostenere una conversazione  </a:t>
            </a:r>
          </a:p>
        </p:txBody>
      </p:sp>
    </p:spTree>
    <p:extLst>
      <p:ext uri="{BB962C8B-B14F-4D97-AF65-F5344CB8AC3E}">
        <p14:creationId xmlns:p14="http://schemas.microsoft.com/office/powerpoint/2010/main" val="700951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D7FE7C-47C0-01F3-D046-83A5E3256E6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927BDDC-1C62-EC28-93EC-89E43A12B9EB}"/>
              </a:ext>
            </a:extLst>
          </p:cNvPr>
          <p:cNvSpPr>
            <a:spLocks noGrp="1"/>
          </p:cNvSpPr>
          <p:nvPr>
            <p:ph idx="1"/>
          </p:nvPr>
        </p:nvSpPr>
        <p:spPr>
          <a:xfrm>
            <a:off x="913795" y="2338111"/>
            <a:ext cx="10353762" cy="3695136"/>
          </a:xfrm>
        </p:spPr>
        <p:txBody>
          <a:bodyPr/>
          <a:lstStyle/>
          <a:p>
            <a:pPr marL="0" indent="0">
              <a:buNone/>
            </a:pPr>
            <a:endParaRPr lang="it-IT" dirty="0"/>
          </a:p>
          <a:p>
            <a:pPr algn="just"/>
            <a:r>
              <a:rPr lang="it-IT" dirty="0"/>
              <a:t>La comunicazione può essere definita come uno scambio di messaggi tra due o più persone</a:t>
            </a:r>
          </a:p>
          <a:p>
            <a:pPr algn="just"/>
            <a:r>
              <a:rPr lang="it-IT" dirty="0"/>
              <a:t>Una delle condizioni indispensabili </a:t>
            </a:r>
            <a:r>
              <a:rPr lang="it-IT" dirty="0" err="1"/>
              <a:t>affinchè</a:t>
            </a:r>
            <a:r>
              <a:rPr lang="it-IT" dirty="0"/>
              <a:t> possa realizzarsi lo scambio è la condivisione, da parte dell’emittente e del ricevente, di un insieme di codici</a:t>
            </a:r>
          </a:p>
          <a:p>
            <a:pPr marL="0" indent="0" algn="just">
              <a:buNone/>
            </a:pPr>
            <a:endParaRPr lang="it-IT" dirty="0"/>
          </a:p>
        </p:txBody>
      </p:sp>
    </p:spTree>
    <p:extLst>
      <p:ext uri="{BB962C8B-B14F-4D97-AF65-F5344CB8AC3E}">
        <p14:creationId xmlns:p14="http://schemas.microsoft.com/office/powerpoint/2010/main" val="34518282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502ACA-53C1-B40E-469F-A9C9D117313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478C7B0-B07B-AEE5-D241-572B2D7F8081}"/>
              </a:ext>
            </a:extLst>
          </p:cNvPr>
          <p:cNvSpPr>
            <a:spLocks noGrp="1"/>
          </p:cNvSpPr>
          <p:nvPr>
            <p:ph idx="1"/>
          </p:nvPr>
        </p:nvSpPr>
        <p:spPr/>
        <p:txBody>
          <a:bodyPr/>
          <a:lstStyle/>
          <a:p>
            <a:pPr algn="just"/>
            <a:r>
              <a:rPr lang="it-IT" dirty="0"/>
              <a:t>L’evoluzione nel tempo del «ritardo» e la caratterizzazione clinica del disturbo dipendono dalla funzione prevalentemente interessata e dal suo grado di compromissione </a:t>
            </a:r>
          </a:p>
          <a:p>
            <a:pPr algn="just"/>
            <a:r>
              <a:rPr lang="it-IT" dirty="0"/>
              <a:t>FORME LIEVI: esordiscono e si risolvono in età prescolare o con l’ingresso nella scuola primaria. Il bambino all’età di circa 2 anni ha un vocabolario molto ridotto, limitato a 10 parole, ma soprattutto non utilizza le parole che possiede ai fini degli scambi comunicativi. A circa 3 anni arricchisce il vocabolario, che risulta tuttavia ancora limitato. Non riesce ad associare 2 o più parole. Non sa dire il suo nome né l’età che ha. Privilegia il linguaggio mimico-gestuale. La componente fonologica  </a:t>
            </a:r>
          </a:p>
        </p:txBody>
      </p:sp>
    </p:spTree>
    <p:extLst>
      <p:ext uri="{BB962C8B-B14F-4D97-AF65-F5344CB8AC3E}">
        <p14:creationId xmlns:p14="http://schemas.microsoft.com/office/powerpoint/2010/main" val="3238223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5B22FD-196A-6B11-4824-4DB7A3859D8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1D23007-9103-0E8C-898D-D1C27003EB9D}"/>
              </a:ext>
            </a:extLst>
          </p:cNvPr>
          <p:cNvSpPr>
            <a:spLocks noGrp="1"/>
          </p:cNvSpPr>
          <p:nvPr>
            <p:ph idx="1"/>
          </p:nvPr>
        </p:nvSpPr>
        <p:spPr/>
        <p:txBody>
          <a:bodyPr>
            <a:normAutofit lnSpcReduction="10000"/>
          </a:bodyPr>
          <a:lstStyle/>
          <a:p>
            <a:pPr marL="0" indent="0" algn="just">
              <a:buNone/>
            </a:pPr>
            <a:r>
              <a:rPr lang="it-IT" dirty="0"/>
              <a:t>risulta in genere compromessa e si traduce in dislalie (difetti di pronuncia di alcuni suoni), ed errori di omissione e sostituzione di fonemi («tato» per «andato», «bacca» per «barca» </a:t>
            </a:r>
            <a:r>
              <a:rPr lang="it-IT" dirty="0" err="1"/>
              <a:t>ecc</a:t>
            </a:r>
            <a:r>
              <a:rPr lang="it-IT" dirty="0"/>
              <a:t>). All’età di circa 4 anni il B. comincia a investire stabilmente il canale verbale e lo utilizza per gli abituali scambi comunicativi. La struttura della frase è ancora carente e mancano ancora molte figure grammaticali. Persistono deficit fonologici che tuttavia non incidono sulla intellegibilità dell’eloquio. All’età di circa 5 anni il linguaggio verbale subisce una forte accelerazione e si attenuano fino a scomparire le difficoltà fonologiche, morfo-sintattiche e semantiche. Possono permanere in età scolare residue carenze che riguardano la componente narrativa del linguaggio, cioè difficoltà nel raccontare e mantenere gli scambi conversazionali  </a:t>
            </a:r>
          </a:p>
        </p:txBody>
      </p:sp>
    </p:spTree>
    <p:extLst>
      <p:ext uri="{BB962C8B-B14F-4D97-AF65-F5344CB8AC3E}">
        <p14:creationId xmlns:p14="http://schemas.microsoft.com/office/powerpoint/2010/main" val="89720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7254E9-19A0-F000-2F31-9A4A6D8F9119}"/>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A7B3DAA9-A1DE-FEC3-8989-769FFA11AF7E}"/>
              </a:ext>
            </a:extLst>
          </p:cNvPr>
          <p:cNvSpPr>
            <a:spLocks noGrp="1"/>
          </p:cNvSpPr>
          <p:nvPr>
            <p:ph idx="1"/>
          </p:nvPr>
        </p:nvSpPr>
        <p:spPr/>
        <p:txBody>
          <a:bodyPr>
            <a:normAutofit lnSpcReduction="10000"/>
          </a:bodyPr>
          <a:lstStyle/>
          <a:p>
            <a:pPr algn="just"/>
            <a:r>
              <a:rPr lang="it-IT" dirty="0"/>
              <a:t>FORME DI MEDIA GRAVITA’: si riscontrano tutti i sintomi già segnalati nella forma lieve. La caratteristica differenziale risiede nella durata più che nella severità delle difficoltà. I primi anni della scuola primaria sono ancora caratterizzati dalla presenza di un linguaggio </a:t>
            </a:r>
            <a:r>
              <a:rPr lang="it-IT" dirty="0" err="1"/>
              <a:t>ipostrutturato</a:t>
            </a:r>
            <a:r>
              <a:rPr lang="it-IT" dirty="0"/>
              <a:t> e dislalico. Sono presenti deficit che riguardano la fonologia (</a:t>
            </a:r>
            <a:r>
              <a:rPr lang="it-IT" dirty="0" err="1"/>
              <a:t>dislialie</a:t>
            </a:r>
            <a:r>
              <a:rPr lang="it-IT" dirty="0"/>
              <a:t>, inversioni e sostituzioni dei suoni), l’organizzazione morfo-sintattica (enunciati verbali molto brevi, uso di frasi incomplete, inadeguata declinazione dei verbi) e la componente semantica. Tali difficoltà, anche se non impediscono l’intellegibilità dell’eloquio, rappresentano comunque un elemento di disturbo nel normale fluire dell’eloquio e incidono sulle competenze narrative e conversazionali</a:t>
            </a:r>
          </a:p>
        </p:txBody>
      </p:sp>
    </p:spTree>
    <p:extLst>
      <p:ext uri="{BB962C8B-B14F-4D97-AF65-F5344CB8AC3E}">
        <p14:creationId xmlns:p14="http://schemas.microsoft.com/office/powerpoint/2010/main" val="3424171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9E2AF5-FEB2-122A-48AF-7D3F4BA50F7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CDF045C-FB8D-6F75-B1BA-23C0B9E3C65B}"/>
              </a:ext>
            </a:extLst>
          </p:cNvPr>
          <p:cNvSpPr>
            <a:spLocks noGrp="1"/>
          </p:cNvSpPr>
          <p:nvPr>
            <p:ph idx="1"/>
          </p:nvPr>
        </p:nvSpPr>
        <p:spPr/>
        <p:txBody>
          <a:bodyPr/>
          <a:lstStyle/>
          <a:p>
            <a:pPr marL="0" indent="0" algn="just">
              <a:buNone/>
            </a:pPr>
            <a:r>
              <a:rPr lang="it-IT" dirty="0"/>
              <a:t>Ciò condiziona fortemente la qualità delle relazioni con i pari. In molti casi le difficoltà del linguaggio parlato si ritrovano nel linguaggio «scritto». L’evoluzione vede abitualmente un sensibile miglioramento a medio e lungo termine. In genere il linguaggio riesce a raggiungere livelli che soddisfano le richieste per un buon adattamento sociale, anche se le competenze narrative e conversazionali non rappresentano un punto di forza del profilo funzionale di questi soggetti</a:t>
            </a:r>
          </a:p>
        </p:txBody>
      </p:sp>
    </p:spTree>
    <p:extLst>
      <p:ext uri="{BB962C8B-B14F-4D97-AF65-F5344CB8AC3E}">
        <p14:creationId xmlns:p14="http://schemas.microsoft.com/office/powerpoint/2010/main" val="283709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0536E6-AC31-4B1D-8138-3B1DE8D8A8D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C1FF3A9-7A0D-BCF3-217D-D219FDBB625F}"/>
              </a:ext>
            </a:extLst>
          </p:cNvPr>
          <p:cNvSpPr>
            <a:spLocks noGrp="1"/>
          </p:cNvSpPr>
          <p:nvPr>
            <p:ph idx="1"/>
          </p:nvPr>
        </p:nvSpPr>
        <p:spPr/>
        <p:txBody>
          <a:bodyPr/>
          <a:lstStyle/>
          <a:p>
            <a:pPr algn="just"/>
            <a:r>
              <a:rPr lang="it-IT" dirty="0"/>
              <a:t>FORME GRAVI: esistono situazioni, nel complesso rare, in cui l’entità del deficit è tale che anche da adulto il soggetto ha un linguaggio caratterizzato da gravi limitazioni, con eloquio ai limiti della intelligibilità</a:t>
            </a:r>
          </a:p>
        </p:txBody>
      </p:sp>
    </p:spTree>
    <p:extLst>
      <p:ext uri="{BB962C8B-B14F-4D97-AF65-F5344CB8AC3E}">
        <p14:creationId xmlns:p14="http://schemas.microsoft.com/office/powerpoint/2010/main" val="759747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53376F-7540-6B9B-F757-7441222FCD0B}"/>
              </a:ext>
            </a:extLst>
          </p:cNvPr>
          <p:cNvSpPr>
            <a:spLocks noGrp="1"/>
          </p:cNvSpPr>
          <p:nvPr>
            <p:ph type="title"/>
          </p:nvPr>
        </p:nvSpPr>
        <p:spPr/>
        <p:txBody>
          <a:bodyPr/>
          <a:lstStyle/>
          <a:p>
            <a:r>
              <a:rPr lang="it-IT" dirty="0"/>
              <a:t>diagnosi</a:t>
            </a:r>
          </a:p>
        </p:txBody>
      </p:sp>
      <p:sp>
        <p:nvSpPr>
          <p:cNvPr id="3" name="Segnaposto contenuto 2">
            <a:extLst>
              <a:ext uri="{FF2B5EF4-FFF2-40B4-BE49-F238E27FC236}">
                <a16:creationId xmlns:a16="http://schemas.microsoft.com/office/drawing/2014/main" id="{06C919F2-E7A2-82B3-7374-0A148F589D0D}"/>
              </a:ext>
            </a:extLst>
          </p:cNvPr>
          <p:cNvSpPr>
            <a:spLocks noGrp="1"/>
          </p:cNvSpPr>
          <p:nvPr>
            <p:ph idx="1"/>
          </p:nvPr>
        </p:nvSpPr>
        <p:spPr/>
        <p:txBody>
          <a:bodyPr/>
          <a:lstStyle/>
          <a:p>
            <a:r>
              <a:rPr lang="it-IT" dirty="0"/>
              <a:t>La diagnosi è clinica: </a:t>
            </a:r>
          </a:p>
          <a:p>
            <a:pPr>
              <a:buFontTx/>
              <a:buChar char="-"/>
            </a:pPr>
            <a:r>
              <a:rPr lang="it-IT" dirty="0"/>
              <a:t>Anamnesi</a:t>
            </a:r>
          </a:p>
          <a:p>
            <a:pPr>
              <a:buFontTx/>
              <a:buChar char="-"/>
            </a:pPr>
            <a:r>
              <a:rPr lang="it-IT" dirty="0"/>
              <a:t>Esame clinico generale</a:t>
            </a:r>
          </a:p>
          <a:p>
            <a:pPr>
              <a:buFontTx/>
              <a:buChar char="-"/>
            </a:pPr>
            <a:r>
              <a:rPr lang="it-IT" dirty="0"/>
              <a:t>Esame neurologico</a:t>
            </a:r>
          </a:p>
          <a:p>
            <a:pPr>
              <a:buFontTx/>
              <a:buChar char="-"/>
            </a:pPr>
            <a:r>
              <a:rPr lang="it-IT" dirty="0"/>
              <a:t>Esame psichico</a:t>
            </a:r>
          </a:p>
          <a:p>
            <a:pPr>
              <a:buFontTx/>
              <a:buChar char="-"/>
            </a:pPr>
            <a:r>
              <a:rPr lang="it-IT" dirty="0"/>
              <a:t>Indagini di laboratorio/strumentali</a:t>
            </a:r>
          </a:p>
        </p:txBody>
      </p:sp>
    </p:spTree>
    <p:extLst>
      <p:ext uri="{BB962C8B-B14F-4D97-AF65-F5344CB8AC3E}">
        <p14:creationId xmlns:p14="http://schemas.microsoft.com/office/powerpoint/2010/main" val="4097123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77C95E-C403-EDBD-3E44-9BA75C250B0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9ACD137-AA44-E087-513B-BD1FEA9B4651}"/>
              </a:ext>
            </a:extLst>
          </p:cNvPr>
          <p:cNvSpPr>
            <a:spLocks noGrp="1"/>
          </p:cNvSpPr>
          <p:nvPr>
            <p:ph idx="1"/>
          </p:nvPr>
        </p:nvSpPr>
        <p:spPr/>
        <p:txBody>
          <a:bodyPr/>
          <a:lstStyle/>
          <a:p>
            <a:pPr algn="just"/>
            <a:r>
              <a:rPr lang="it-IT" dirty="0"/>
              <a:t>È importante stabilire il livello di sviluppo del linguaggio e caratterizzare il tipo di disturbo ( se è compromessa soprattutto la componente fonologica o morfo-sintattica o semantica o tutte le componenti)</a:t>
            </a:r>
          </a:p>
          <a:p>
            <a:pPr algn="just"/>
            <a:r>
              <a:rPr lang="it-IT" dirty="0"/>
              <a:t>Bisogno poi valutare se sono presenti patologie neuropsichiatriche (disabilità intellettiva, disturbi spettro autistico, paralisi cerebrali infantili, deficit sensoriali (sordità), che potrebbero conferire al disturbo un carattere secondario</a:t>
            </a:r>
          </a:p>
          <a:p>
            <a:pPr algn="just"/>
            <a:r>
              <a:rPr lang="it-IT" dirty="0"/>
              <a:t>Escluso il carattere secondario del sintomo, va comunque tenuta in considerazione la possibilità di comorbilità</a:t>
            </a:r>
          </a:p>
        </p:txBody>
      </p:sp>
    </p:spTree>
    <p:extLst>
      <p:ext uri="{BB962C8B-B14F-4D97-AF65-F5344CB8AC3E}">
        <p14:creationId xmlns:p14="http://schemas.microsoft.com/office/powerpoint/2010/main" val="1029072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47DFC4-5721-8DA0-8427-567D2C30045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8025444-3B3A-9EA3-B63B-331C07A3B2C4}"/>
              </a:ext>
            </a:extLst>
          </p:cNvPr>
          <p:cNvSpPr>
            <a:spLocks noGrp="1"/>
          </p:cNvSpPr>
          <p:nvPr>
            <p:ph idx="1"/>
          </p:nvPr>
        </p:nvSpPr>
        <p:spPr/>
        <p:txBody>
          <a:bodyPr/>
          <a:lstStyle/>
          <a:p>
            <a:pPr algn="just"/>
            <a:r>
              <a:rPr lang="it-IT" dirty="0"/>
              <a:t>Una comorbidità può essere ipotizzata quando il livello di sviluppo del linguaggio è ancora inferiore a quello prevedibile ed atteso in rapporto all’altra patologia presente (disturbo spettro autistico, disabilità intellettiva </a:t>
            </a:r>
            <a:r>
              <a:rPr lang="it-IT" dirty="0" err="1"/>
              <a:t>ecc</a:t>
            </a:r>
            <a:r>
              <a:rPr lang="it-IT" dirty="0"/>
              <a:t>)</a:t>
            </a:r>
          </a:p>
        </p:txBody>
      </p:sp>
    </p:spTree>
    <p:extLst>
      <p:ext uri="{BB962C8B-B14F-4D97-AF65-F5344CB8AC3E}">
        <p14:creationId xmlns:p14="http://schemas.microsoft.com/office/powerpoint/2010/main" val="20766197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2137F6-A964-6097-5BB5-41AA71EA4A0D}"/>
              </a:ext>
            </a:extLst>
          </p:cNvPr>
          <p:cNvSpPr>
            <a:spLocks noGrp="1"/>
          </p:cNvSpPr>
          <p:nvPr>
            <p:ph type="title"/>
          </p:nvPr>
        </p:nvSpPr>
        <p:spPr/>
        <p:txBody>
          <a:bodyPr/>
          <a:lstStyle/>
          <a:p>
            <a:r>
              <a:rPr lang="it-IT" dirty="0"/>
              <a:t>terapia</a:t>
            </a:r>
          </a:p>
        </p:txBody>
      </p:sp>
      <p:sp>
        <p:nvSpPr>
          <p:cNvPr id="3" name="Segnaposto contenuto 2">
            <a:extLst>
              <a:ext uri="{FF2B5EF4-FFF2-40B4-BE49-F238E27FC236}">
                <a16:creationId xmlns:a16="http://schemas.microsoft.com/office/drawing/2014/main" id="{292A37D2-5E88-02C8-18BB-F6983FAB0027}"/>
              </a:ext>
            </a:extLst>
          </p:cNvPr>
          <p:cNvSpPr>
            <a:spLocks noGrp="1"/>
          </p:cNvSpPr>
          <p:nvPr>
            <p:ph idx="1"/>
          </p:nvPr>
        </p:nvSpPr>
        <p:spPr/>
        <p:txBody>
          <a:bodyPr/>
          <a:lstStyle/>
          <a:p>
            <a:pPr algn="just"/>
            <a:r>
              <a:rPr lang="it-IT" dirty="0"/>
              <a:t>I provvedimenti terapeutici da adottare dipendono dall’età del bambino, dall’eventuale presenza di disturbi associati e dalle caratteristiche dell’ambiente significativo. </a:t>
            </a:r>
          </a:p>
          <a:p>
            <a:pPr algn="just"/>
            <a:r>
              <a:rPr lang="it-IT" dirty="0"/>
              <a:t>Quando si ha la possibilità di intervenire precocemente, nei primi anni di vita, il programma di lavoro deve essere mirato alla comunicazione e alla relazione, più che al linguaggio in senso stretto. Attraverso il gioco a mediazione corporea, favorendo esperienze di condivisione con l’altro, si favoriscono processi di pensiero simbolico, presupposto indispensabile per lo sviluppo del linguaggio</a:t>
            </a:r>
          </a:p>
        </p:txBody>
      </p:sp>
    </p:spTree>
    <p:extLst>
      <p:ext uri="{BB962C8B-B14F-4D97-AF65-F5344CB8AC3E}">
        <p14:creationId xmlns:p14="http://schemas.microsoft.com/office/powerpoint/2010/main" val="21552530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C7AA96-8858-9E30-4121-2861138000A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2109BF1-8605-92DC-3A8D-EF6DD460E044}"/>
              </a:ext>
            </a:extLst>
          </p:cNvPr>
          <p:cNvSpPr>
            <a:spLocks noGrp="1"/>
          </p:cNvSpPr>
          <p:nvPr>
            <p:ph idx="1"/>
          </p:nvPr>
        </p:nvSpPr>
        <p:spPr/>
        <p:txBody>
          <a:bodyPr/>
          <a:lstStyle/>
          <a:p>
            <a:pPr algn="just"/>
            <a:r>
              <a:rPr lang="it-IT" dirty="0"/>
              <a:t>Quando il bambino presenta un maggiore investimento nel canale verbale, va inserito in un contesto maggiormente strutturato, con un lavoro centrato sull’apprendimento e l’automatizzazione delle competenze linguistiche. In questa prospettiva l’intervento di elezione è la logopedia. </a:t>
            </a:r>
          </a:p>
          <a:p>
            <a:pPr algn="just"/>
            <a:r>
              <a:rPr lang="it-IT" dirty="0"/>
              <a:t>Il programma logopedico va sempre inserito in un progetto più ampio finalizzato a favorire l’integrazione del bambino nel suo ambiente significativo. La scuola, le attività del tempo libero e, in generale, le occasioni di incontro con l’altro, rappresentano esperienze con elevata valenza terapeutica in quanto favoriscono un adeguato sviluppo emotivo e lo spingono ad investire nella funzione linguistica</a:t>
            </a:r>
          </a:p>
        </p:txBody>
      </p:sp>
    </p:spTree>
    <p:extLst>
      <p:ext uri="{BB962C8B-B14F-4D97-AF65-F5344CB8AC3E}">
        <p14:creationId xmlns:p14="http://schemas.microsoft.com/office/powerpoint/2010/main" val="1172134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9FF2E6-D9FC-38FB-B75D-499A99A212B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32E0ECB-6642-979C-857C-1A1E0CF3236B}"/>
              </a:ext>
            </a:extLst>
          </p:cNvPr>
          <p:cNvSpPr>
            <a:spLocks noGrp="1"/>
          </p:cNvSpPr>
          <p:nvPr>
            <p:ph idx="1"/>
          </p:nvPr>
        </p:nvSpPr>
        <p:spPr/>
        <p:txBody>
          <a:bodyPr/>
          <a:lstStyle/>
          <a:p>
            <a:pPr algn="just"/>
            <a:r>
              <a:rPr lang="it-IT" dirty="0"/>
              <a:t>I codici comunicativi che devono essere condivisi e quindi posseduti dai soggetti coinvolti nella comunicazione sono:</a:t>
            </a:r>
          </a:p>
          <a:p>
            <a:pPr>
              <a:buFontTx/>
              <a:buChar char="-"/>
            </a:pPr>
            <a:r>
              <a:rPr lang="it-IT" dirty="0"/>
              <a:t>Il linguaggio verbale</a:t>
            </a:r>
          </a:p>
          <a:p>
            <a:pPr>
              <a:buFontTx/>
              <a:buChar char="-"/>
            </a:pPr>
            <a:r>
              <a:rPr lang="it-IT" dirty="0"/>
              <a:t>Il linguaggio non verbale (segni, gesti, mimica, atteggiamenti posturali…)</a:t>
            </a:r>
          </a:p>
          <a:p>
            <a:pPr algn="just">
              <a:buFontTx/>
              <a:buChar char="-"/>
            </a:pPr>
            <a:r>
              <a:rPr lang="it-IT" dirty="0"/>
              <a:t>L’uso e la comprensione di elementi contestuali che integrano il significato del messaggio veicolato dal linguaggio verbale e/o non verbale</a:t>
            </a:r>
          </a:p>
        </p:txBody>
      </p:sp>
    </p:spTree>
    <p:extLst>
      <p:ext uri="{BB962C8B-B14F-4D97-AF65-F5344CB8AC3E}">
        <p14:creationId xmlns:p14="http://schemas.microsoft.com/office/powerpoint/2010/main" val="25481759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18E6B7-5A0F-59D0-DBA3-488707C5A657}"/>
              </a:ext>
            </a:extLst>
          </p:cNvPr>
          <p:cNvSpPr>
            <a:spLocks noGrp="1"/>
          </p:cNvSpPr>
          <p:nvPr>
            <p:ph type="title"/>
          </p:nvPr>
        </p:nvSpPr>
        <p:spPr/>
        <p:txBody>
          <a:bodyPr/>
          <a:lstStyle/>
          <a:p>
            <a:r>
              <a:rPr lang="it-IT" dirty="0"/>
              <a:t>Disturbo fonetico-fonologico</a:t>
            </a:r>
          </a:p>
        </p:txBody>
      </p:sp>
      <p:sp>
        <p:nvSpPr>
          <p:cNvPr id="3" name="Segnaposto contenuto 2">
            <a:extLst>
              <a:ext uri="{FF2B5EF4-FFF2-40B4-BE49-F238E27FC236}">
                <a16:creationId xmlns:a16="http://schemas.microsoft.com/office/drawing/2014/main" id="{37235E4C-4A28-D8FC-FEF1-D0FC67D228B0}"/>
              </a:ext>
            </a:extLst>
          </p:cNvPr>
          <p:cNvSpPr>
            <a:spLocks noGrp="1"/>
          </p:cNvSpPr>
          <p:nvPr>
            <p:ph idx="1"/>
          </p:nvPr>
        </p:nvSpPr>
        <p:spPr/>
        <p:txBody>
          <a:bodyPr/>
          <a:lstStyle/>
          <a:p>
            <a:pPr algn="just"/>
            <a:r>
              <a:rPr lang="it-IT" dirty="0"/>
              <a:t>In questo disturbo la difficoltà riguarda la produzione dei suoni del linguaggio, ed è di intensità tale da interferire con la comunicazione verbale dei messaggi e rendere talvolta l’eloquio poco comprensibile. </a:t>
            </a:r>
          </a:p>
          <a:p>
            <a:pPr algn="just"/>
            <a:r>
              <a:rPr lang="it-IT" dirty="0"/>
              <a:t>Se si escludono le situazioni in cui tali difficoltà riguardano le componenti «strumentali» dell’eloquio (palatoschisi, disturbo della coordinazione della muscolatura oro-</a:t>
            </a:r>
            <a:r>
              <a:rPr lang="it-IT" dirty="0" err="1"/>
              <a:t>bucco</a:t>
            </a:r>
            <a:r>
              <a:rPr lang="it-IT" dirty="0"/>
              <a:t>-fonatoria), in tutti gli altri casi il deficit è riconducibile ad una scarsa padronanza della componente fonologica del linguaggio. Questo disturbo viene pertanto incluso nei D. del Linguaggio</a:t>
            </a:r>
          </a:p>
        </p:txBody>
      </p:sp>
    </p:spTree>
    <p:extLst>
      <p:ext uri="{BB962C8B-B14F-4D97-AF65-F5344CB8AC3E}">
        <p14:creationId xmlns:p14="http://schemas.microsoft.com/office/powerpoint/2010/main" val="33800345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DD49F2-0BD9-3C4D-F8B4-F0D75E131A53}"/>
              </a:ext>
            </a:extLst>
          </p:cNvPr>
          <p:cNvSpPr>
            <a:spLocks noGrp="1"/>
          </p:cNvSpPr>
          <p:nvPr>
            <p:ph type="title"/>
          </p:nvPr>
        </p:nvSpPr>
        <p:spPr/>
        <p:txBody>
          <a:bodyPr/>
          <a:lstStyle/>
          <a:p>
            <a:r>
              <a:rPr lang="it-IT" dirty="0"/>
              <a:t>Disturbo della fluenza verbale (balbuzie)</a:t>
            </a:r>
          </a:p>
        </p:txBody>
      </p:sp>
      <p:sp>
        <p:nvSpPr>
          <p:cNvPr id="3" name="Segnaposto contenuto 2">
            <a:extLst>
              <a:ext uri="{FF2B5EF4-FFF2-40B4-BE49-F238E27FC236}">
                <a16:creationId xmlns:a16="http://schemas.microsoft.com/office/drawing/2014/main" id="{0A49184E-E878-EE40-86CF-9E177411EA64}"/>
              </a:ext>
            </a:extLst>
          </p:cNvPr>
          <p:cNvSpPr>
            <a:spLocks noGrp="1"/>
          </p:cNvSpPr>
          <p:nvPr>
            <p:ph idx="1"/>
          </p:nvPr>
        </p:nvSpPr>
        <p:spPr/>
        <p:txBody>
          <a:bodyPr/>
          <a:lstStyle/>
          <a:p>
            <a:pPr algn="just"/>
            <a:r>
              <a:rPr lang="it-IT" dirty="0"/>
              <a:t>La balbuzie è un disturbo dell’articolazione della parola dovuto ad uno spasmo intermittente dell’apparato fonatorio, per cui l’eloquio si presenta esitante, tronco o con ripetizioni</a:t>
            </a:r>
          </a:p>
          <a:p>
            <a:pPr algn="just"/>
            <a:endParaRPr lang="it-IT" dirty="0"/>
          </a:p>
          <a:p>
            <a:pPr algn="just"/>
            <a:r>
              <a:rPr lang="it-IT" dirty="0"/>
              <a:t>È un disturbo molto frequente, verificandosi in una percentuale che va dall’1 al 2% dei bambini, con netta prevalenza per i maschi (5:1)</a:t>
            </a:r>
          </a:p>
        </p:txBody>
      </p:sp>
    </p:spTree>
    <p:extLst>
      <p:ext uri="{BB962C8B-B14F-4D97-AF65-F5344CB8AC3E}">
        <p14:creationId xmlns:p14="http://schemas.microsoft.com/office/powerpoint/2010/main" val="32665762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292CDB-13AC-1154-D0DE-BD7B056183F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17CD7C1-1DA5-0B56-5397-53BC25912505}"/>
              </a:ext>
            </a:extLst>
          </p:cNvPr>
          <p:cNvSpPr>
            <a:spLocks noGrp="1"/>
          </p:cNvSpPr>
          <p:nvPr>
            <p:ph idx="1"/>
          </p:nvPr>
        </p:nvSpPr>
        <p:spPr/>
        <p:txBody>
          <a:bodyPr/>
          <a:lstStyle/>
          <a:p>
            <a:pPr algn="just"/>
            <a:r>
              <a:rPr lang="it-IT" dirty="0"/>
              <a:t>Le cause risultano indefinite. Per quanto riguarda le ipotesi, alcune prendono in considerazione gli aspetti organici; altre sono volte ad un’interpretazione psicogenetica del disturbo</a:t>
            </a:r>
          </a:p>
          <a:p>
            <a:pPr algn="just"/>
            <a:r>
              <a:rPr lang="it-IT" dirty="0"/>
              <a:t>Per quanto riguarda l’orientamento organicista, trova sostegno su alcuni dati epidemiologici e clinici:</a:t>
            </a:r>
          </a:p>
          <a:p>
            <a:pPr algn="just">
              <a:buFontTx/>
              <a:buChar char="-"/>
            </a:pPr>
            <a:r>
              <a:rPr lang="it-IT" dirty="0"/>
              <a:t>famigliarità: considerevole numero di casi di balbuzie e altre alterazioni del linguaggio, in ascendenti e collaterali</a:t>
            </a:r>
          </a:p>
          <a:p>
            <a:pPr algn="just">
              <a:buFontTx/>
              <a:buChar char="-"/>
            </a:pPr>
            <a:endParaRPr lang="it-IT" dirty="0"/>
          </a:p>
        </p:txBody>
      </p:sp>
    </p:spTree>
    <p:extLst>
      <p:ext uri="{BB962C8B-B14F-4D97-AF65-F5344CB8AC3E}">
        <p14:creationId xmlns:p14="http://schemas.microsoft.com/office/powerpoint/2010/main" val="23117462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3D0FEC-DA7F-A573-A4DB-BBF73CFCB86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BE6BE43-DBDB-8DA9-EA03-34F09108FE9E}"/>
              </a:ext>
            </a:extLst>
          </p:cNvPr>
          <p:cNvSpPr>
            <a:spLocks noGrp="1"/>
          </p:cNvSpPr>
          <p:nvPr>
            <p:ph idx="1"/>
          </p:nvPr>
        </p:nvSpPr>
        <p:spPr/>
        <p:txBody>
          <a:bodyPr/>
          <a:lstStyle/>
          <a:p>
            <a:pPr>
              <a:buFontTx/>
              <a:buChar char="-"/>
            </a:pPr>
            <a:r>
              <a:rPr lang="it-IT" dirty="0"/>
              <a:t>sesso: netta prevalenza maschile (5:1)</a:t>
            </a:r>
          </a:p>
          <a:p>
            <a:pPr algn="just">
              <a:buFontTx/>
              <a:buChar char="-"/>
            </a:pPr>
            <a:r>
              <a:rPr lang="it-IT" dirty="0"/>
              <a:t>disturbi della lateralizzazione: circa il 30% dei pazienti presenta lateralizzazione mal definita cioè un mancato sviluppo di una costante preferenza di lato nell’esecuzione dei compiti funzionali</a:t>
            </a:r>
          </a:p>
          <a:p>
            <a:pPr algn="just">
              <a:buFontTx/>
              <a:buChar char="-"/>
            </a:pPr>
            <a:r>
              <a:rPr lang="it-IT" dirty="0"/>
              <a:t>ritardi del linguaggio: l’anamnesi di molti pazienti è caratterizzata dalla presenza di un ritardo dello sviluppo del linguaggio  </a:t>
            </a:r>
          </a:p>
        </p:txBody>
      </p:sp>
    </p:spTree>
    <p:extLst>
      <p:ext uri="{BB962C8B-B14F-4D97-AF65-F5344CB8AC3E}">
        <p14:creationId xmlns:p14="http://schemas.microsoft.com/office/powerpoint/2010/main" val="33711129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09E514-0DB4-84E3-5DF5-3221924FDDA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1D05572-162D-527D-1EC8-AA6241A1E65E}"/>
              </a:ext>
            </a:extLst>
          </p:cNvPr>
          <p:cNvSpPr>
            <a:spLocks noGrp="1"/>
          </p:cNvSpPr>
          <p:nvPr>
            <p:ph idx="1"/>
          </p:nvPr>
        </p:nvSpPr>
        <p:spPr/>
        <p:txBody>
          <a:bodyPr/>
          <a:lstStyle/>
          <a:p>
            <a:pPr algn="just"/>
            <a:r>
              <a:rPr lang="it-IT" dirty="0"/>
              <a:t>L’orientamento psicogenetico invece tende ad enfatizzare un riscontro, peraltro molto frequente, di associazione tra balbuzie e condizioni emotive. È abituale il rilievo che la balbuzie si accentua in alcune situazioni o in alcuni contesti carichi emotivamente</a:t>
            </a:r>
          </a:p>
          <a:p>
            <a:pPr algn="just"/>
            <a:r>
              <a:rPr lang="it-IT" dirty="0"/>
              <a:t>Studi sui balbuzienti hanno permesso di rilevare organizzazioni di personalità caratterizzate da coartazione affettiva con rimozione di istinti aggressivi e sessuali</a:t>
            </a:r>
          </a:p>
          <a:p>
            <a:pPr algn="just"/>
            <a:r>
              <a:rPr lang="it-IT" dirty="0"/>
              <a:t>L’ipotesi più seguita oggi ritiene che i vari fattori concorrano nella genesi del disturbo, con incidenza variabile da caso a caso</a:t>
            </a:r>
          </a:p>
        </p:txBody>
      </p:sp>
    </p:spTree>
    <p:extLst>
      <p:ext uri="{BB962C8B-B14F-4D97-AF65-F5344CB8AC3E}">
        <p14:creationId xmlns:p14="http://schemas.microsoft.com/office/powerpoint/2010/main" val="30019410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DB1CAE-2CAF-4EA5-4866-475B8A45E9A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F1B297E-D6D6-FFEA-416A-F89F296D1EA5}"/>
              </a:ext>
            </a:extLst>
          </p:cNvPr>
          <p:cNvSpPr>
            <a:spLocks noGrp="1"/>
          </p:cNvSpPr>
          <p:nvPr>
            <p:ph idx="1"/>
          </p:nvPr>
        </p:nvSpPr>
        <p:spPr/>
        <p:txBody>
          <a:bodyPr/>
          <a:lstStyle/>
          <a:p>
            <a:pPr algn="just"/>
            <a:r>
              <a:rPr lang="it-IT" dirty="0"/>
              <a:t>La balbuzie presenta diversi gradi di intensità  e subisce nello stesso individuo variazioni molto evidenti: si accentua in situazioni di impegno emotivo (presenza di persone importanti per il soggetto, esame </a:t>
            </a:r>
            <a:r>
              <a:rPr lang="it-IT" dirty="0" err="1"/>
              <a:t>ecc</a:t>
            </a:r>
            <a:r>
              <a:rPr lang="it-IT" dirty="0"/>
              <a:t>) mentre si attenua in circostanze nelle quali il linguaggio è automatizzato (canto, gioco, ripetizioni di brani a  memoria…)</a:t>
            </a:r>
          </a:p>
          <a:p>
            <a:pPr algn="just"/>
            <a:r>
              <a:rPr lang="it-IT" dirty="0"/>
              <a:t>A volte si hanno periodi di remissione della sintomatologia, alternati a fasi di accentuazione</a:t>
            </a:r>
          </a:p>
          <a:p>
            <a:pPr algn="just"/>
            <a:r>
              <a:rPr lang="it-IT" dirty="0"/>
              <a:t>Può comparire già nel corso del terzo anno di età, spesso con carattere transitorio</a:t>
            </a:r>
          </a:p>
        </p:txBody>
      </p:sp>
    </p:spTree>
    <p:extLst>
      <p:ext uri="{BB962C8B-B14F-4D97-AF65-F5344CB8AC3E}">
        <p14:creationId xmlns:p14="http://schemas.microsoft.com/office/powerpoint/2010/main" val="9523089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3E08D7-FD23-9D53-3822-1F233992B7F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ECA781E-981B-A5EC-1025-321939B3E4EC}"/>
              </a:ext>
            </a:extLst>
          </p:cNvPr>
          <p:cNvSpPr>
            <a:spLocks noGrp="1"/>
          </p:cNvSpPr>
          <p:nvPr>
            <p:ph idx="1"/>
          </p:nvPr>
        </p:nvSpPr>
        <p:spPr/>
        <p:txBody>
          <a:bodyPr/>
          <a:lstStyle/>
          <a:p>
            <a:r>
              <a:rPr lang="it-IT" dirty="0"/>
              <a:t>La maggior incidenza si ha tra i 6 e i 10 anni quando, con l’inserimento in ambito scolastico, il linguaggio è sottomesso a nuove esigenze</a:t>
            </a:r>
          </a:p>
          <a:p>
            <a:r>
              <a:rPr lang="it-IT" dirty="0"/>
              <a:t>Più raramente il d. si instaura nell’adolescenza o nell’età adulta</a:t>
            </a:r>
          </a:p>
          <a:p>
            <a:r>
              <a:rPr lang="it-IT" dirty="0"/>
              <a:t>Tra i metodi di intervento terapeutico ricordiamo: </a:t>
            </a:r>
          </a:p>
          <a:p>
            <a:pPr algn="just">
              <a:buFontTx/>
              <a:buChar char="-"/>
            </a:pPr>
            <a:r>
              <a:rPr lang="it-IT" dirty="0"/>
              <a:t>Interventi riabilitativi (favorire il controllo motorio, la padronanza del proprio corpo, favorire il ritmo verbale, favorire miglior controllo e gestione della respirazione, facilitare movimenti ritmici di scansione della parola </a:t>
            </a:r>
            <a:r>
              <a:rPr lang="it-IT" dirty="0" err="1"/>
              <a:t>ecc</a:t>
            </a:r>
            <a:r>
              <a:rPr lang="it-IT" dirty="0"/>
              <a:t>)</a:t>
            </a:r>
          </a:p>
          <a:p>
            <a:pPr marL="0" indent="0">
              <a:buNone/>
            </a:pPr>
            <a:endParaRPr lang="it-IT" dirty="0"/>
          </a:p>
        </p:txBody>
      </p:sp>
    </p:spTree>
    <p:extLst>
      <p:ext uri="{BB962C8B-B14F-4D97-AF65-F5344CB8AC3E}">
        <p14:creationId xmlns:p14="http://schemas.microsoft.com/office/powerpoint/2010/main" val="6456568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953836-A53C-286A-34E0-10E413A2D5F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74ED369-B07D-99EC-2162-5256BF77CD35}"/>
              </a:ext>
            </a:extLst>
          </p:cNvPr>
          <p:cNvSpPr>
            <a:spLocks noGrp="1"/>
          </p:cNvSpPr>
          <p:nvPr>
            <p:ph idx="1"/>
          </p:nvPr>
        </p:nvSpPr>
        <p:spPr/>
        <p:txBody>
          <a:bodyPr/>
          <a:lstStyle/>
          <a:p>
            <a:pPr algn="just">
              <a:buFontTx/>
              <a:buChar char="-"/>
            </a:pPr>
            <a:r>
              <a:rPr lang="it-IT" dirty="0"/>
              <a:t>Interventi psico-educativi (rassicurare e sostenere il soggetto, modificare atteggiamenti dell’ambiente significativo…)</a:t>
            </a:r>
          </a:p>
          <a:p>
            <a:pPr algn="just">
              <a:buFontTx/>
              <a:buChar char="-"/>
            </a:pPr>
            <a:r>
              <a:rPr lang="it-IT" dirty="0"/>
              <a:t>Interventi psicoterapeutici (terapie cognitivo-comportamentali, ad orientamento psicodinamico…)</a:t>
            </a:r>
          </a:p>
          <a:p>
            <a:pPr algn="just">
              <a:buFontTx/>
              <a:buChar char="-"/>
            </a:pPr>
            <a:r>
              <a:rPr lang="it-IT" dirty="0"/>
              <a:t>Interventi farmacologici: la copresenza di manifestazioni ansiose o sintomi di natura depressiva, può suggerirne l’opportunità</a:t>
            </a:r>
          </a:p>
        </p:txBody>
      </p:sp>
    </p:spTree>
    <p:extLst>
      <p:ext uri="{BB962C8B-B14F-4D97-AF65-F5344CB8AC3E}">
        <p14:creationId xmlns:p14="http://schemas.microsoft.com/office/powerpoint/2010/main" val="20446447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7A544B-D5A9-2912-1E75-97E3A98C002D}"/>
              </a:ext>
            </a:extLst>
          </p:cNvPr>
          <p:cNvSpPr>
            <a:spLocks noGrp="1"/>
          </p:cNvSpPr>
          <p:nvPr>
            <p:ph type="title"/>
          </p:nvPr>
        </p:nvSpPr>
        <p:spPr/>
        <p:txBody>
          <a:bodyPr/>
          <a:lstStyle/>
          <a:p>
            <a:r>
              <a:rPr lang="it-IT" dirty="0"/>
              <a:t>Disturbo della comunicazione sociale (pragmatica)</a:t>
            </a:r>
          </a:p>
        </p:txBody>
      </p:sp>
      <p:sp>
        <p:nvSpPr>
          <p:cNvPr id="3" name="Segnaposto contenuto 2">
            <a:extLst>
              <a:ext uri="{FF2B5EF4-FFF2-40B4-BE49-F238E27FC236}">
                <a16:creationId xmlns:a16="http://schemas.microsoft.com/office/drawing/2014/main" id="{7B79BD63-73C1-D0CD-6D44-C2635F2E8ACA}"/>
              </a:ext>
            </a:extLst>
          </p:cNvPr>
          <p:cNvSpPr>
            <a:spLocks noGrp="1"/>
          </p:cNvSpPr>
          <p:nvPr>
            <p:ph idx="1"/>
          </p:nvPr>
        </p:nvSpPr>
        <p:spPr/>
        <p:txBody>
          <a:bodyPr/>
          <a:lstStyle/>
          <a:p>
            <a:pPr algn="just"/>
            <a:r>
              <a:rPr lang="it-IT" dirty="0"/>
              <a:t>L’elemento caratterizzante è un uso del linguaggio che non tiene in debita considerazione le caratteristiche del contesto</a:t>
            </a:r>
          </a:p>
          <a:p>
            <a:pPr algn="just"/>
            <a:r>
              <a:rPr lang="it-IT" dirty="0"/>
              <a:t>La pragmatica è una funzione che si riferisce alla capacità di comprendere il significato di una parola o di una frase facendo riferimento al contesto</a:t>
            </a:r>
          </a:p>
          <a:p>
            <a:pPr algn="just"/>
            <a:r>
              <a:rPr lang="it-IT" dirty="0"/>
              <a:t>Sono soggetti, spesso tra i 7 e i 12 anni, segnalati per comportamenti atipici: presentano stili comunicativi sui generis, talvolta bizzarri, con un’aderenza eccessiva al significato letterale del linguaggio; presentano un’inadeguatezza delle competenze narrative e conversazionali; usano espressioni scarsamente aderenti alle esigenze del contesto</a:t>
            </a:r>
          </a:p>
        </p:txBody>
      </p:sp>
    </p:spTree>
    <p:extLst>
      <p:ext uri="{BB962C8B-B14F-4D97-AF65-F5344CB8AC3E}">
        <p14:creationId xmlns:p14="http://schemas.microsoft.com/office/powerpoint/2010/main" val="19110731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C40F4F-38F4-A656-F21E-B962EB58CD9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849DF55-200B-DE4E-4A68-2EDECF21B82F}"/>
              </a:ext>
            </a:extLst>
          </p:cNvPr>
          <p:cNvSpPr>
            <a:spLocks noGrp="1"/>
          </p:cNvSpPr>
          <p:nvPr>
            <p:ph idx="1"/>
          </p:nvPr>
        </p:nvSpPr>
        <p:spPr/>
        <p:txBody>
          <a:bodyPr/>
          <a:lstStyle/>
          <a:p>
            <a:pPr algn="just"/>
            <a:r>
              <a:rPr lang="it-IT" dirty="0"/>
              <a:t>Tale disturbo, spesso associato ad alterazioni dell’interazione sociale, va posto in diagnosi differenziale con i D. dello spettro autistico</a:t>
            </a:r>
          </a:p>
          <a:p>
            <a:pPr algn="just"/>
            <a:r>
              <a:rPr lang="it-IT" dirty="0"/>
              <a:t>Alterazioni di questo tipo (della pragmatica) possono essere osservate anche nell’ADHD o nei DSA, in assenza di tratti autistici</a:t>
            </a:r>
          </a:p>
          <a:p>
            <a:pPr algn="just"/>
            <a:r>
              <a:rPr lang="it-IT" dirty="0"/>
              <a:t>Le cause del disturbo sono sconosciute </a:t>
            </a:r>
          </a:p>
          <a:p>
            <a:pPr algn="just"/>
            <a:r>
              <a:rPr lang="it-IT" dirty="0"/>
              <a:t>Il D. esordisce in genere in età scolare</a:t>
            </a:r>
          </a:p>
          <a:p>
            <a:pPr algn="just"/>
            <a:r>
              <a:rPr lang="it-IT" dirty="0"/>
              <a:t>Le difficoltà descritte espongono il soggetto al rischio di essere deriso nel gruppo dei pari </a:t>
            </a:r>
          </a:p>
        </p:txBody>
      </p:sp>
    </p:spTree>
    <p:extLst>
      <p:ext uri="{BB962C8B-B14F-4D97-AF65-F5344CB8AC3E}">
        <p14:creationId xmlns:p14="http://schemas.microsoft.com/office/powerpoint/2010/main" val="692154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01246E-E93A-2E24-D8DA-B5FB3BC3433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3E5B090-EC9F-A9CF-12BA-56A6E805CC7F}"/>
              </a:ext>
            </a:extLst>
          </p:cNvPr>
          <p:cNvSpPr>
            <a:spLocks noGrp="1"/>
          </p:cNvSpPr>
          <p:nvPr>
            <p:ph idx="1"/>
          </p:nvPr>
        </p:nvSpPr>
        <p:spPr/>
        <p:txBody>
          <a:bodyPr/>
          <a:lstStyle/>
          <a:p>
            <a:pPr algn="just"/>
            <a:r>
              <a:rPr lang="it-IT" dirty="0"/>
              <a:t>I Disturbi della Comunicazione rappresentano un gruppo molto eterogeneo in rapporto alla «componente» del sistema maggiormente interessata e al grado di interferenza del disturbo sulla funzione comunicativa </a:t>
            </a:r>
          </a:p>
          <a:p>
            <a:pPr algn="just"/>
            <a:r>
              <a:rPr lang="it-IT" dirty="0"/>
              <a:t>Nel DSM-5 sono inseriti nel più ampio capitolo dei </a:t>
            </a:r>
            <a:r>
              <a:rPr lang="it-IT" dirty="0" err="1"/>
              <a:t>Distrubi</a:t>
            </a:r>
            <a:r>
              <a:rPr lang="it-IT" dirty="0"/>
              <a:t> del </a:t>
            </a:r>
            <a:r>
              <a:rPr lang="it-IT" dirty="0" err="1"/>
              <a:t>Neurosviluppo</a:t>
            </a:r>
            <a:endParaRPr lang="it-IT" dirty="0"/>
          </a:p>
          <a:p>
            <a:pPr algn="just"/>
            <a:r>
              <a:rPr lang="it-IT" dirty="0"/>
              <a:t>Secondo il DSM-5, i D. della Comunicazione comprendono deficit dell’eloquio, del linguaggio, della comunicazione</a:t>
            </a:r>
          </a:p>
        </p:txBody>
      </p:sp>
    </p:spTree>
    <p:extLst>
      <p:ext uri="{BB962C8B-B14F-4D97-AF65-F5344CB8AC3E}">
        <p14:creationId xmlns:p14="http://schemas.microsoft.com/office/powerpoint/2010/main" val="38667937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ADA2DB-41F5-95D2-E83A-05323D1A28B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447E615-4DDC-0BB4-3B05-0FCA3317222C}"/>
              </a:ext>
            </a:extLst>
          </p:cNvPr>
          <p:cNvSpPr>
            <a:spLocks noGrp="1"/>
          </p:cNvSpPr>
          <p:nvPr>
            <p:ph idx="1"/>
          </p:nvPr>
        </p:nvSpPr>
        <p:spPr/>
        <p:txBody>
          <a:bodyPr/>
          <a:lstStyle/>
          <a:p>
            <a:pPr algn="just"/>
            <a:r>
              <a:rPr lang="it-IT" dirty="0"/>
              <a:t>Per quanto riguarda la diagnosi, possono essere usati questionari riempiti da persone che conoscono bene il bambino (es: </a:t>
            </a:r>
            <a:r>
              <a:rPr lang="it-IT" dirty="0" err="1"/>
              <a:t>Children’s</a:t>
            </a:r>
            <a:r>
              <a:rPr lang="it-IT" dirty="0"/>
              <a:t> </a:t>
            </a:r>
            <a:r>
              <a:rPr lang="it-IT" dirty="0" err="1"/>
              <a:t>Communication</a:t>
            </a:r>
            <a:r>
              <a:rPr lang="it-IT" dirty="0"/>
              <a:t> Checklist…)</a:t>
            </a:r>
          </a:p>
          <a:p>
            <a:pPr algn="just"/>
            <a:r>
              <a:rPr lang="it-IT" dirty="0"/>
              <a:t>Accertata la presenza di un D. della pragmatica, si pone la questione della diagnosi differenziale. In questo senso, particolare attenzione va posta ai D. dello spettro autistico</a:t>
            </a:r>
          </a:p>
        </p:txBody>
      </p:sp>
    </p:spTree>
    <p:extLst>
      <p:ext uri="{BB962C8B-B14F-4D97-AF65-F5344CB8AC3E}">
        <p14:creationId xmlns:p14="http://schemas.microsoft.com/office/powerpoint/2010/main" val="15983794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D9E69F-315F-56F0-722C-3158373CCCF3}"/>
              </a:ext>
            </a:extLst>
          </p:cNvPr>
          <p:cNvSpPr>
            <a:spLocks noGrp="1"/>
          </p:cNvSpPr>
          <p:nvPr>
            <p:ph type="title"/>
          </p:nvPr>
        </p:nvSpPr>
        <p:spPr/>
        <p:txBody>
          <a:bodyPr/>
          <a:lstStyle/>
          <a:p>
            <a:endParaRPr lang="it-IT"/>
          </a:p>
        </p:txBody>
      </p:sp>
      <p:graphicFrame>
        <p:nvGraphicFramePr>
          <p:cNvPr id="4" name="Tabella 4">
            <a:extLst>
              <a:ext uri="{FF2B5EF4-FFF2-40B4-BE49-F238E27FC236}">
                <a16:creationId xmlns:a16="http://schemas.microsoft.com/office/drawing/2014/main" id="{3C55C1E5-13E6-84BB-4099-08213884FE7B}"/>
              </a:ext>
            </a:extLst>
          </p:cNvPr>
          <p:cNvGraphicFramePr>
            <a:graphicFrameLocks noGrp="1"/>
          </p:cNvGraphicFramePr>
          <p:nvPr>
            <p:ph idx="1"/>
            <p:extLst>
              <p:ext uri="{D42A27DB-BD31-4B8C-83A1-F6EECF244321}">
                <p14:modId xmlns:p14="http://schemas.microsoft.com/office/powerpoint/2010/main" val="4030705048"/>
              </p:ext>
            </p:extLst>
          </p:nvPr>
        </p:nvGraphicFramePr>
        <p:xfrm>
          <a:off x="914400" y="2095500"/>
          <a:ext cx="10353674" cy="3571240"/>
        </p:xfrm>
        <a:graphic>
          <a:graphicData uri="http://schemas.openxmlformats.org/drawingml/2006/table">
            <a:tbl>
              <a:tblPr firstRow="1" bandRow="1">
                <a:tableStyleId>{5C22544A-7EE6-4342-B048-85BDC9FD1C3A}</a:tableStyleId>
              </a:tblPr>
              <a:tblGrid>
                <a:gridCol w="5176837">
                  <a:extLst>
                    <a:ext uri="{9D8B030D-6E8A-4147-A177-3AD203B41FA5}">
                      <a16:colId xmlns:a16="http://schemas.microsoft.com/office/drawing/2014/main" val="2537679197"/>
                    </a:ext>
                  </a:extLst>
                </a:gridCol>
                <a:gridCol w="5176837">
                  <a:extLst>
                    <a:ext uri="{9D8B030D-6E8A-4147-A177-3AD203B41FA5}">
                      <a16:colId xmlns:a16="http://schemas.microsoft.com/office/drawing/2014/main" val="1800637220"/>
                    </a:ext>
                  </a:extLst>
                </a:gridCol>
              </a:tblGrid>
              <a:tr h="370840">
                <a:tc>
                  <a:txBody>
                    <a:bodyPr/>
                    <a:lstStyle/>
                    <a:p>
                      <a:r>
                        <a:rPr lang="it-IT" dirty="0"/>
                        <a:t>D. Comunicazione Sociale</a:t>
                      </a:r>
                    </a:p>
                  </a:txBody>
                  <a:tcPr/>
                </a:tc>
                <a:tc>
                  <a:txBody>
                    <a:bodyPr/>
                    <a:lstStyle/>
                    <a:p>
                      <a:r>
                        <a:rPr lang="it-IT" dirty="0"/>
                        <a:t>D. Spettro Autistico</a:t>
                      </a:r>
                    </a:p>
                  </a:txBody>
                  <a:tcPr/>
                </a:tc>
                <a:extLst>
                  <a:ext uri="{0D108BD9-81ED-4DB2-BD59-A6C34878D82A}">
                    <a16:rowId xmlns:a16="http://schemas.microsoft.com/office/drawing/2014/main" val="4135099547"/>
                  </a:ext>
                </a:extLst>
              </a:tr>
              <a:tr h="370840">
                <a:tc>
                  <a:txBody>
                    <a:bodyPr/>
                    <a:lstStyle/>
                    <a:p>
                      <a:r>
                        <a:rPr lang="it-IT" dirty="0"/>
                        <a:t>In anamnesi, non si evidenziano significative atipie dei comportamenti di interazione sociale</a:t>
                      </a:r>
                    </a:p>
                  </a:txBody>
                  <a:tcPr/>
                </a:tc>
                <a:tc>
                  <a:txBody>
                    <a:bodyPr/>
                    <a:lstStyle/>
                    <a:p>
                      <a:r>
                        <a:rPr lang="it-IT" dirty="0"/>
                        <a:t>Fin dalle prime fasi di sviluppo, atipie dei comportamenti di interazione sociale</a:t>
                      </a:r>
                    </a:p>
                  </a:txBody>
                  <a:tcPr/>
                </a:tc>
                <a:extLst>
                  <a:ext uri="{0D108BD9-81ED-4DB2-BD59-A6C34878D82A}">
                    <a16:rowId xmlns:a16="http://schemas.microsoft.com/office/drawing/2014/main" val="2713016437"/>
                  </a:ext>
                </a:extLst>
              </a:tr>
              <a:tr h="370840">
                <a:tc>
                  <a:txBody>
                    <a:bodyPr/>
                    <a:lstStyle/>
                    <a:p>
                      <a:r>
                        <a:rPr lang="it-IT" dirty="0"/>
                        <a:t>Non emergono comportamenti e/o interessi ripetitivi e ristretti</a:t>
                      </a:r>
                    </a:p>
                  </a:txBody>
                  <a:tcPr/>
                </a:tc>
                <a:tc>
                  <a:txBody>
                    <a:bodyPr/>
                    <a:lstStyle/>
                    <a:p>
                      <a:r>
                        <a:rPr lang="it-IT" dirty="0"/>
                        <a:t>Presenti interessi e attività ripetitivi e ristretti fin dalle prime fasi di sviluppo</a:t>
                      </a:r>
                    </a:p>
                  </a:txBody>
                  <a:tcPr/>
                </a:tc>
                <a:extLst>
                  <a:ext uri="{0D108BD9-81ED-4DB2-BD59-A6C34878D82A}">
                    <a16:rowId xmlns:a16="http://schemas.microsoft.com/office/drawing/2014/main" val="2285234389"/>
                  </a:ext>
                </a:extLst>
              </a:tr>
              <a:tr h="370840">
                <a:tc>
                  <a:txBody>
                    <a:bodyPr/>
                    <a:lstStyle/>
                    <a:p>
                      <a:r>
                        <a:rPr lang="it-IT" dirty="0"/>
                        <a:t>Non si rileva di stile di pensiero rigido e poco flessibile</a:t>
                      </a:r>
                    </a:p>
                  </a:txBody>
                  <a:tcPr/>
                </a:tc>
                <a:tc>
                  <a:txBody>
                    <a:bodyPr/>
                    <a:lstStyle/>
                    <a:p>
                      <a:r>
                        <a:rPr lang="it-IT" dirty="0"/>
                        <a:t>Si rileva mancanza di flessibilità e rigidità di pensiero</a:t>
                      </a:r>
                    </a:p>
                  </a:txBody>
                  <a:tcPr/>
                </a:tc>
                <a:extLst>
                  <a:ext uri="{0D108BD9-81ED-4DB2-BD59-A6C34878D82A}">
                    <a16:rowId xmlns:a16="http://schemas.microsoft.com/office/drawing/2014/main" val="902101000"/>
                  </a:ext>
                </a:extLst>
              </a:tr>
              <a:tr h="370840">
                <a:tc>
                  <a:txBody>
                    <a:bodyPr/>
                    <a:lstStyle/>
                    <a:p>
                      <a:r>
                        <a:rPr lang="it-IT" dirty="0"/>
                        <a:t>Le difficoltà emergono soprattutto nel gruppo dei pari</a:t>
                      </a:r>
                    </a:p>
                  </a:txBody>
                  <a:tcPr/>
                </a:tc>
                <a:tc>
                  <a:txBody>
                    <a:bodyPr/>
                    <a:lstStyle/>
                    <a:p>
                      <a:r>
                        <a:rPr lang="it-IT" dirty="0"/>
                        <a:t>Le difficoltà relazionali sono persistenti in tutti gli abituali contesti di vita del soggetto</a:t>
                      </a:r>
                    </a:p>
                  </a:txBody>
                  <a:tcPr/>
                </a:tc>
                <a:extLst>
                  <a:ext uri="{0D108BD9-81ED-4DB2-BD59-A6C34878D82A}">
                    <a16:rowId xmlns:a16="http://schemas.microsoft.com/office/drawing/2014/main" val="2267292209"/>
                  </a:ext>
                </a:extLst>
              </a:tr>
              <a:tr h="370840">
                <a:tc>
                  <a:txBody>
                    <a:bodyPr/>
                    <a:lstStyle/>
                    <a:p>
                      <a:r>
                        <a:rPr lang="it-IT" dirty="0"/>
                        <a:t>Non sono presenti compromissioni a carico dell’empatia</a:t>
                      </a:r>
                    </a:p>
                  </a:txBody>
                  <a:tcPr/>
                </a:tc>
                <a:tc>
                  <a:txBody>
                    <a:bodyPr/>
                    <a:lstStyle/>
                    <a:p>
                      <a:r>
                        <a:rPr lang="it-IT" dirty="0"/>
                        <a:t>Compromissione dell’empatia</a:t>
                      </a:r>
                    </a:p>
                  </a:txBody>
                  <a:tcPr/>
                </a:tc>
                <a:extLst>
                  <a:ext uri="{0D108BD9-81ED-4DB2-BD59-A6C34878D82A}">
                    <a16:rowId xmlns:a16="http://schemas.microsoft.com/office/drawing/2014/main" val="2907471346"/>
                  </a:ext>
                </a:extLst>
              </a:tr>
            </a:tbl>
          </a:graphicData>
        </a:graphic>
      </p:graphicFrame>
    </p:spTree>
    <p:extLst>
      <p:ext uri="{BB962C8B-B14F-4D97-AF65-F5344CB8AC3E}">
        <p14:creationId xmlns:p14="http://schemas.microsoft.com/office/powerpoint/2010/main" val="20401126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497395-F52C-25EF-FE98-BF674C673EB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F15E065-986A-0C30-6D46-E1870AD7B862}"/>
              </a:ext>
            </a:extLst>
          </p:cNvPr>
          <p:cNvSpPr>
            <a:spLocks noGrp="1"/>
          </p:cNvSpPr>
          <p:nvPr>
            <p:ph idx="1"/>
          </p:nvPr>
        </p:nvSpPr>
        <p:spPr/>
        <p:txBody>
          <a:bodyPr/>
          <a:lstStyle/>
          <a:p>
            <a:pPr algn="just"/>
            <a:r>
              <a:rPr lang="it-IT" dirty="0"/>
              <a:t>La terapia prevede un lavoro finalizzato a favorire le competenze di comunicazione sociale: educazione alle emozioni </a:t>
            </a:r>
            <a:r>
              <a:rPr lang="it-IT" dirty="0" err="1"/>
              <a:t>ecc</a:t>
            </a:r>
            <a:endParaRPr lang="it-IT" dirty="0"/>
          </a:p>
          <a:p>
            <a:pPr algn="just"/>
            <a:r>
              <a:rPr lang="it-IT" dirty="0"/>
              <a:t>Tali obiettivi possono essere perseguiti attraverso intervento logopedico, psicoterapia </a:t>
            </a:r>
            <a:r>
              <a:rPr lang="it-IT" dirty="0" err="1"/>
              <a:t>ecc</a:t>
            </a:r>
            <a:r>
              <a:rPr lang="it-IT" dirty="0"/>
              <a:t>, in rapporto anche all’età del soggetto</a:t>
            </a:r>
          </a:p>
        </p:txBody>
      </p:sp>
    </p:spTree>
    <p:extLst>
      <p:ext uri="{BB962C8B-B14F-4D97-AF65-F5344CB8AC3E}">
        <p14:creationId xmlns:p14="http://schemas.microsoft.com/office/powerpoint/2010/main" val="3769990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39951C-BAFF-A72E-61A4-B950BDA461D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6990B19-ADF6-4C3E-6895-585A172DDCF6}"/>
              </a:ext>
            </a:extLst>
          </p:cNvPr>
          <p:cNvSpPr>
            <a:spLocks noGrp="1"/>
          </p:cNvSpPr>
          <p:nvPr>
            <p:ph idx="1"/>
          </p:nvPr>
        </p:nvSpPr>
        <p:spPr/>
        <p:txBody>
          <a:bodyPr/>
          <a:lstStyle/>
          <a:p>
            <a:pPr algn="just"/>
            <a:r>
              <a:rPr lang="it-IT" dirty="0"/>
              <a:t>Per </a:t>
            </a:r>
            <a:r>
              <a:rPr lang="it-IT" u="sng" dirty="0"/>
              <a:t>eloquio</a:t>
            </a:r>
            <a:r>
              <a:rPr lang="it-IT" dirty="0"/>
              <a:t> si intende la produzione espressiva di suoni e comprende articolazione, fluenza, voce e qualità di risonanza</a:t>
            </a:r>
          </a:p>
          <a:p>
            <a:pPr algn="just"/>
            <a:r>
              <a:rPr lang="it-IT" dirty="0"/>
              <a:t>Per </a:t>
            </a:r>
            <a:r>
              <a:rPr lang="it-IT" u="sng" dirty="0"/>
              <a:t>linguaggio</a:t>
            </a:r>
            <a:r>
              <a:rPr lang="it-IT" dirty="0"/>
              <a:t> si intende la forma, la funzione e l’utilizzo di un sistema convenzionale di simboli, con una modalità governata da regole</a:t>
            </a:r>
          </a:p>
          <a:p>
            <a:pPr algn="just"/>
            <a:r>
              <a:rPr lang="it-IT" dirty="0"/>
              <a:t>Per </a:t>
            </a:r>
            <a:r>
              <a:rPr lang="it-IT" u="sng" dirty="0"/>
              <a:t>comunicazione </a:t>
            </a:r>
            <a:r>
              <a:rPr lang="it-IT" dirty="0"/>
              <a:t>si intende qualsiasi comportamento verbale e non verbale che influenza il comportamento, le idee e attitudini di un altro individuo</a:t>
            </a:r>
            <a:endParaRPr lang="it-IT" u="sng" dirty="0"/>
          </a:p>
        </p:txBody>
      </p:sp>
    </p:spTree>
    <p:extLst>
      <p:ext uri="{BB962C8B-B14F-4D97-AF65-F5344CB8AC3E}">
        <p14:creationId xmlns:p14="http://schemas.microsoft.com/office/powerpoint/2010/main" val="1946520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15048F-377A-CA84-173A-F08555B330D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AF4925B-D269-CF05-B680-A47758D67696}"/>
              </a:ext>
            </a:extLst>
          </p:cNvPr>
          <p:cNvSpPr>
            <a:spLocks noGrp="1"/>
          </p:cNvSpPr>
          <p:nvPr>
            <p:ph idx="1"/>
          </p:nvPr>
        </p:nvSpPr>
        <p:spPr/>
        <p:txBody>
          <a:bodyPr/>
          <a:lstStyle/>
          <a:p>
            <a:r>
              <a:rPr lang="it-IT" dirty="0"/>
              <a:t>All’ interno del gruppo dei D. della Comunicazione rientrano i seguenti disturbi:</a:t>
            </a:r>
          </a:p>
          <a:p>
            <a:pPr>
              <a:buFontTx/>
              <a:buChar char="-"/>
            </a:pPr>
            <a:r>
              <a:rPr lang="it-IT" dirty="0"/>
              <a:t>Disturbo del linguaggio</a:t>
            </a:r>
          </a:p>
          <a:p>
            <a:pPr>
              <a:buFontTx/>
              <a:buChar char="-"/>
            </a:pPr>
            <a:r>
              <a:rPr lang="it-IT" dirty="0"/>
              <a:t>Disturbo fonetico-fonologico</a:t>
            </a:r>
          </a:p>
          <a:p>
            <a:pPr>
              <a:buFontTx/>
              <a:buChar char="-"/>
            </a:pPr>
            <a:r>
              <a:rPr lang="it-IT" dirty="0"/>
              <a:t>Disturbo della fluenza con esordio nell’infanzia (balbuzie)</a:t>
            </a:r>
          </a:p>
          <a:p>
            <a:pPr>
              <a:buFontTx/>
              <a:buChar char="-"/>
            </a:pPr>
            <a:r>
              <a:rPr lang="it-IT" dirty="0"/>
              <a:t>Disturbo della comunicazione sociale</a:t>
            </a:r>
          </a:p>
        </p:txBody>
      </p:sp>
    </p:spTree>
    <p:extLst>
      <p:ext uri="{BB962C8B-B14F-4D97-AF65-F5344CB8AC3E}">
        <p14:creationId xmlns:p14="http://schemas.microsoft.com/office/powerpoint/2010/main" val="2601699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F416F6-3003-B7AA-1E50-850F0A5F8040}"/>
              </a:ext>
            </a:extLst>
          </p:cNvPr>
          <p:cNvSpPr>
            <a:spLocks noGrp="1"/>
          </p:cNvSpPr>
          <p:nvPr>
            <p:ph type="title"/>
          </p:nvPr>
        </p:nvSpPr>
        <p:spPr/>
        <p:txBody>
          <a:bodyPr/>
          <a:lstStyle/>
          <a:p>
            <a:r>
              <a:rPr lang="it-IT" dirty="0"/>
              <a:t>Disturbo del linguaggio</a:t>
            </a:r>
          </a:p>
        </p:txBody>
      </p:sp>
      <p:sp>
        <p:nvSpPr>
          <p:cNvPr id="3" name="Segnaposto contenuto 2">
            <a:extLst>
              <a:ext uri="{FF2B5EF4-FFF2-40B4-BE49-F238E27FC236}">
                <a16:creationId xmlns:a16="http://schemas.microsoft.com/office/drawing/2014/main" id="{127F3F1E-98F3-1BB1-F496-2A9EDFC56FE0}"/>
              </a:ext>
            </a:extLst>
          </p:cNvPr>
          <p:cNvSpPr>
            <a:spLocks noGrp="1"/>
          </p:cNvSpPr>
          <p:nvPr>
            <p:ph idx="1"/>
          </p:nvPr>
        </p:nvSpPr>
        <p:spPr/>
        <p:txBody>
          <a:bodyPr>
            <a:normAutofit lnSpcReduction="10000"/>
          </a:bodyPr>
          <a:lstStyle/>
          <a:p>
            <a:pPr algn="just"/>
            <a:r>
              <a:rPr lang="it-IT" dirty="0"/>
              <a:t>Il linguaggio è una funzione complessa che si realizza progressivamente nel tempo attraverso la maturazione e lo sviluppo di una serie di strutture: </a:t>
            </a:r>
          </a:p>
          <a:p>
            <a:pPr algn="just">
              <a:buFontTx/>
              <a:buChar char="-"/>
            </a:pPr>
            <a:r>
              <a:rPr lang="it-IT" dirty="0"/>
              <a:t>Organi fono-articolatori (labbra, lingua, laringe, diaframma e strutture neurologiche preposte alla loro integrazione funzionale)</a:t>
            </a:r>
          </a:p>
          <a:p>
            <a:pPr algn="just">
              <a:buFontTx/>
              <a:buChar char="-"/>
            </a:pPr>
            <a:r>
              <a:rPr lang="it-IT" dirty="0"/>
              <a:t>Apparato senso-percettivo (orecchio e vie uditive, vista e vie visive, vie propriocettive…)</a:t>
            </a:r>
          </a:p>
          <a:p>
            <a:pPr algn="just">
              <a:buFontTx/>
              <a:buChar char="-"/>
            </a:pPr>
            <a:r>
              <a:rPr lang="it-IT" dirty="0"/>
              <a:t>Strutture encefaliche specifiche (aree del linguaggio): area di </a:t>
            </a:r>
            <a:r>
              <a:rPr lang="it-IT" dirty="0" err="1"/>
              <a:t>Wernicke</a:t>
            </a:r>
            <a:r>
              <a:rPr lang="it-IT" dirty="0"/>
              <a:t>, area di Broca</a:t>
            </a:r>
          </a:p>
          <a:p>
            <a:pPr algn="just">
              <a:buFontTx/>
              <a:buChar char="-"/>
            </a:pPr>
            <a:r>
              <a:rPr lang="it-IT" dirty="0"/>
              <a:t>Aree e sistemi di connettività intra ed extra-emisferica</a:t>
            </a:r>
          </a:p>
        </p:txBody>
      </p:sp>
    </p:spTree>
    <p:extLst>
      <p:ext uri="{BB962C8B-B14F-4D97-AF65-F5344CB8AC3E}">
        <p14:creationId xmlns:p14="http://schemas.microsoft.com/office/powerpoint/2010/main" val="2553266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0686E3-26DC-39DE-D3CF-12E77BDD2C0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3C77A23-B83D-8155-29E4-D0D8B01AB77F}"/>
              </a:ext>
            </a:extLst>
          </p:cNvPr>
          <p:cNvSpPr>
            <a:spLocks noGrp="1"/>
          </p:cNvSpPr>
          <p:nvPr>
            <p:ph idx="1"/>
          </p:nvPr>
        </p:nvSpPr>
        <p:spPr/>
        <p:txBody>
          <a:bodyPr>
            <a:normAutofit/>
          </a:bodyPr>
          <a:lstStyle/>
          <a:p>
            <a:pPr algn="just"/>
            <a:r>
              <a:rPr lang="it-IT" dirty="0"/>
              <a:t>Per quanto riguarda le strutture encefaliche specifiche, abbiamo citato l’area di </a:t>
            </a:r>
            <a:r>
              <a:rPr lang="it-IT" dirty="0" err="1"/>
              <a:t>Wernicke</a:t>
            </a:r>
            <a:r>
              <a:rPr lang="it-IT" dirty="0"/>
              <a:t> (o centro verbo-acustico) e l’area di Broca (o centro verbo-motore)</a:t>
            </a:r>
          </a:p>
          <a:p>
            <a:pPr algn="just"/>
            <a:r>
              <a:rPr lang="it-IT" dirty="0"/>
              <a:t>L’importanza di queste due aree deriva da una serie di studi su soggetti che, per processi patologici acquisiti, avevano riportato lesioni in queste specifiche aree encefaliche</a:t>
            </a:r>
          </a:p>
        </p:txBody>
      </p:sp>
    </p:spTree>
    <p:extLst>
      <p:ext uri="{BB962C8B-B14F-4D97-AF65-F5344CB8AC3E}">
        <p14:creationId xmlns:p14="http://schemas.microsoft.com/office/powerpoint/2010/main" val="1990834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311C95-E393-E89E-A8D1-25DACC3142E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88ECA69-3181-FD1B-5C5D-09D86785915C}"/>
              </a:ext>
            </a:extLst>
          </p:cNvPr>
          <p:cNvSpPr>
            <a:spLocks noGrp="1"/>
          </p:cNvSpPr>
          <p:nvPr>
            <p:ph idx="1"/>
          </p:nvPr>
        </p:nvSpPr>
        <p:spPr/>
        <p:txBody>
          <a:bodyPr/>
          <a:lstStyle/>
          <a:p>
            <a:pPr algn="just"/>
            <a:r>
              <a:rPr lang="it-IT" dirty="0"/>
              <a:t>In particolare, una lesione nell’area di </a:t>
            </a:r>
            <a:r>
              <a:rPr lang="it-IT" dirty="0" err="1"/>
              <a:t>Wernicke</a:t>
            </a:r>
            <a:r>
              <a:rPr lang="it-IT" dirty="0"/>
              <a:t> (area verbo-acustica), cioè nella regione mediana del lobo temporale medio dell’emisfero dominante (in genere il sinistro), comportava nel soggetto l’incapacità di «capire» il senso di quello che ascoltava. Il soggetto cioè, pur avendo un udito integro, non riusciva a riconoscere più il significato veicolato dal messaggio verbale. L’esempio che ci fa comprendere il senso di tale situazione è quello di uno straniero che «sente» una lingua a lui sconosciuta: si rende conto che l’altro sta parlando, ma non riesce a capire quello che dice</a:t>
            </a:r>
          </a:p>
          <a:p>
            <a:endParaRPr lang="it-IT" dirty="0"/>
          </a:p>
          <a:p>
            <a:endParaRPr lang="it-IT" dirty="0"/>
          </a:p>
        </p:txBody>
      </p:sp>
    </p:spTree>
    <p:extLst>
      <p:ext uri="{BB962C8B-B14F-4D97-AF65-F5344CB8AC3E}">
        <p14:creationId xmlns:p14="http://schemas.microsoft.com/office/powerpoint/2010/main" val="6041227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TM04033921[[fn=Damascato]]</Template>
  <TotalTime>389</TotalTime>
  <Words>2981</Words>
  <Application>Microsoft Office PowerPoint</Application>
  <PresentationFormat>Widescreen</PresentationFormat>
  <Paragraphs>132</Paragraphs>
  <Slides>42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42</vt:i4>
      </vt:variant>
    </vt:vector>
  </HeadingPairs>
  <TitlesOfParts>
    <vt:vector size="46" baseType="lpstr">
      <vt:lpstr>Arial</vt:lpstr>
      <vt:lpstr>Bookman Old Style</vt:lpstr>
      <vt:lpstr>Rockwell</vt:lpstr>
      <vt:lpstr>Damask</vt:lpstr>
      <vt:lpstr>I disturbi della comunicazione</vt:lpstr>
      <vt:lpstr>Presentazione standard di PowerPoint</vt:lpstr>
      <vt:lpstr>Presentazione standard di PowerPoint</vt:lpstr>
      <vt:lpstr>Presentazione standard di PowerPoint</vt:lpstr>
      <vt:lpstr>Presentazione standard di PowerPoint</vt:lpstr>
      <vt:lpstr>Presentazione standard di PowerPoint</vt:lpstr>
      <vt:lpstr>Disturbo del linguaggio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vt:lpstr>
      <vt:lpstr>Presentazione standard di PowerPoint</vt:lpstr>
      <vt:lpstr>clinica</vt:lpstr>
      <vt:lpstr>Presentazione standard di PowerPoint</vt:lpstr>
      <vt:lpstr>Presentazione standard di PowerPoint</vt:lpstr>
      <vt:lpstr>Presentazione standard di PowerPoint</vt:lpstr>
      <vt:lpstr>Presentazione standard di PowerPoint</vt:lpstr>
      <vt:lpstr>Presentazione standard di PowerPoint</vt:lpstr>
      <vt:lpstr>diagnosi</vt:lpstr>
      <vt:lpstr>Presentazione standard di PowerPoint</vt:lpstr>
      <vt:lpstr>Presentazione standard di PowerPoint</vt:lpstr>
      <vt:lpstr>terapia</vt:lpstr>
      <vt:lpstr>Presentazione standard di PowerPoint</vt:lpstr>
      <vt:lpstr>Disturbo fonetico-fonologico</vt:lpstr>
      <vt:lpstr>Disturbo della fluenza verbale (balbuzie)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Disturbo della comunicazione sociale (pragmatica)</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disturbi del LINGUAGGIO</dc:title>
  <dc:creator>giorgia.dimassimo@unimc.it</dc:creator>
  <cp:lastModifiedBy>giorgia.dimassimo@unimc.it</cp:lastModifiedBy>
  <cp:revision>17</cp:revision>
  <dcterms:created xsi:type="dcterms:W3CDTF">2023-05-01T14:12:06Z</dcterms:created>
  <dcterms:modified xsi:type="dcterms:W3CDTF">2023-05-03T13:57:52Z</dcterms:modified>
</cp:coreProperties>
</file>