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5" r:id="rId3"/>
    <p:sldId id="281" r:id="rId4"/>
    <p:sldId id="276" r:id="rId5"/>
    <p:sldId id="279" r:id="rId6"/>
    <p:sldId id="280" r:id="rId7"/>
    <p:sldId id="278" r:id="rId8"/>
    <p:sldId id="277" r:id="rId9"/>
    <p:sldId id="282" r:id="rId10"/>
    <p:sldId id="283"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84" r:id="rId28"/>
    <p:sldId id="285" r:id="rId29"/>
    <p:sldId id="286" r:id="rId30"/>
    <p:sldId id="287" r:id="rId31"/>
    <p:sldId id="288" r:id="rId32"/>
    <p:sldId id="289" r:id="rId33"/>
    <p:sldId id="290" r:id="rId34"/>
    <p:sldId id="294" r:id="rId35"/>
    <p:sldId id="291" r:id="rId36"/>
    <p:sldId id="292" r:id="rId37"/>
    <p:sldId id="293" r:id="rId38"/>
    <p:sldId id="295" r:id="rId39"/>
    <p:sldId id="296" r:id="rId40"/>
    <p:sldId id="297" r:id="rId41"/>
    <p:sldId id="298" r:id="rId42"/>
    <p:sldId id="299" r:id="rId43"/>
    <p:sldId id="300"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t-IT"/>
              <a:t>Fare clic per modificare lo stile del titolo</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t-IT"/>
              <a:t>Fare clic per modificare lo stile del titolo</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t-IT"/>
              <a:t>Fare clic per modificare lo stile del titolo</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t-IT"/>
              <a:t>Fare clic per modificare lo stile del titolo</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5/12/2023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t-IT"/>
              <a:t>Fare clic per modificare lo stile del titolo</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t-IT"/>
              <a:t>Fare clic per modificare lo stile del titolo</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5/12/2023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2" name="Content Placeholder 3"/>
          <p:cNvSpPr>
            <a:spLocks noGrp="1"/>
          </p:cNvSpPr>
          <p:nvPr>
            <p:ph sz="quarter" idx="13"/>
          </p:nvPr>
        </p:nvSpPr>
        <p:spPr>
          <a:xfrm>
            <a:off x="913774" y="3051012"/>
            <a:ext cx="5106027" cy="274018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13" name="Content Placeholder 5"/>
          <p:cNvSpPr>
            <a:spLocks noGrp="1"/>
          </p:cNvSpPr>
          <p:nvPr>
            <p:ph sz="quarter" idx="14"/>
          </p:nvPr>
        </p:nvSpPr>
        <p:spPr>
          <a:xfrm>
            <a:off x="6172200" y="3051012"/>
            <a:ext cx="5105401" cy="2740187"/>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5/12/2023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t-IT"/>
              <a:t>Fare clic per modificare lo stile del titolo</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5/12/2023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5/12/2023</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Disturbi psicotici</a:t>
            </a:r>
          </a:p>
        </p:txBody>
      </p:sp>
      <p:sp>
        <p:nvSpPr>
          <p:cNvPr id="3" name="Sottotitolo 2"/>
          <p:cNvSpPr>
            <a:spLocks noGrp="1"/>
          </p:cNvSpPr>
          <p:nvPr>
            <p:ph type="subTitle" idx="1"/>
          </p:nvPr>
        </p:nvSpPr>
        <p:spPr/>
        <p:txBody>
          <a:bodyPr/>
          <a:lstStyle/>
          <a:p>
            <a:r>
              <a:rPr lang="it-IT" dirty="0"/>
              <a:t>Dott.ssa Giorgia Di Massimo</a:t>
            </a:r>
          </a:p>
          <a:p>
            <a:r>
              <a:rPr lang="it-IT" dirty="0" err="1"/>
              <a:t>Unimc</a:t>
            </a:r>
            <a:r>
              <a:rPr lang="it-IT" dirty="0"/>
              <a:t>, 11 maggio 2023</a:t>
            </a:r>
          </a:p>
        </p:txBody>
      </p:sp>
    </p:spTree>
    <p:extLst>
      <p:ext uri="{BB962C8B-B14F-4D97-AF65-F5344CB8AC3E}">
        <p14:creationId xmlns:p14="http://schemas.microsoft.com/office/powerpoint/2010/main" val="3027132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DDE169-5156-7DB6-39F4-A5A11B41A43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D528127-89F3-4B52-FFF1-06E5C5485F4F}"/>
              </a:ext>
            </a:extLst>
          </p:cNvPr>
          <p:cNvSpPr>
            <a:spLocks noGrp="1"/>
          </p:cNvSpPr>
          <p:nvPr>
            <p:ph sz="quarter" idx="13"/>
          </p:nvPr>
        </p:nvSpPr>
        <p:spPr/>
        <p:txBody>
          <a:bodyPr/>
          <a:lstStyle/>
          <a:p>
            <a:pPr marL="0" indent="0" algn="just">
              <a:buNone/>
            </a:pPr>
            <a:r>
              <a:rPr lang="it-IT" dirty="0"/>
              <a:t>- </a:t>
            </a:r>
            <a:r>
              <a:rPr lang="it-IT" b="1" dirty="0">
                <a:solidFill>
                  <a:schemeClr val="tx2"/>
                </a:solidFill>
              </a:rPr>
              <a:t>sintomi negativi: </a:t>
            </a:r>
            <a:r>
              <a:rPr lang="it-IT" dirty="0"/>
              <a:t>associati alla schizofrenia, sono meno preminenti in altri disturbi psicotici. Nella schizofrenia sono particolarmente significativi l’appiattimento affettivo (impoverimento reattività emotiva con restrizione dello spettro e dell’ intensità delle emozioni), la diminuzione dell’espressione delle emozioni (riduzione espressione emozioni facciali, del contatto visivo, dell’intonazione dell’eloquio, dei movimenti di mani e testa che danno enfasi emozionale all’eloquio), l’abulia (diminuzione volontà con riduzione attività finalizzate volontarie spontanee), alogia (diminuzione produzione verbale), anedonia, asocialità (mancanza interesse per relazioni sociali), ritiro</a:t>
            </a:r>
          </a:p>
        </p:txBody>
      </p:sp>
    </p:spTree>
    <p:extLst>
      <p:ext uri="{BB962C8B-B14F-4D97-AF65-F5344CB8AC3E}">
        <p14:creationId xmlns:p14="http://schemas.microsoft.com/office/powerpoint/2010/main" val="754002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marL="0" indent="0" algn="just">
              <a:buNone/>
            </a:pPr>
            <a:endParaRPr lang="it-IT" dirty="0"/>
          </a:p>
          <a:p>
            <a:pPr algn="just"/>
            <a:r>
              <a:rPr lang="it-IT" dirty="0"/>
              <a:t>I sintomi psicotici si ritrovano in diversi quadri psichiatrici, nell’ambito dei quali possono assumere un significato clinico differente</a:t>
            </a:r>
          </a:p>
          <a:p>
            <a:pPr algn="just"/>
            <a:r>
              <a:rPr lang="it-IT" dirty="0"/>
              <a:t>Vi sono quadri clinici in cui i sintomi psicotici sono necessari e caratterizzanti (Schizofrenia, disturbo delirante, disturbo psicotico breve, disturbo schizoaffettivo, disturbo psicotico indotto da sostanze </a:t>
            </a:r>
            <a:r>
              <a:rPr lang="it-IT" dirty="0" err="1"/>
              <a:t>ecc</a:t>
            </a:r>
            <a:r>
              <a:rPr lang="it-IT" dirty="0"/>
              <a:t>)</a:t>
            </a:r>
          </a:p>
          <a:p>
            <a:pPr marL="0" indent="0" algn="just">
              <a:buNone/>
            </a:pPr>
            <a:endParaRPr lang="it-IT" dirty="0"/>
          </a:p>
        </p:txBody>
      </p:sp>
    </p:spTree>
    <p:extLst>
      <p:ext uri="{BB962C8B-B14F-4D97-AF65-F5344CB8AC3E}">
        <p14:creationId xmlns:p14="http://schemas.microsoft.com/office/powerpoint/2010/main" val="2974413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In altri quadri clinici i sintomi psicotici possono essere presenti, ma non sono caratterizzanti (es: episodio depressivo con sintomi psicotici, episodio maniacale con sintomi psicotici…)</a:t>
            </a:r>
          </a:p>
          <a:p>
            <a:pPr algn="just"/>
            <a:r>
              <a:rPr lang="it-IT" dirty="0"/>
              <a:t>In età evolutiva i sintomi psicotici difficilmente assumono caratteristiche tali da poter essere inquadrati in categorie nosografiche definite</a:t>
            </a:r>
          </a:p>
          <a:p>
            <a:pPr algn="just"/>
            <a:r>
              <a:rPr lang="it-IT" dirty="0"/>
              <a:t>Solo l’osservazione longitudinale (nel tempo) permette di definire il reale significato della presenza di sintomi psicotici in un individuo </a:t>
            </a:r>
          </a:p>
        </p:txBody>
      </p:sp>
    </p:spTree>
    <p:extLst>
      <p:ext uri="{BB962C8B-B14F-4D97-AF65-F5344CB8AC3E}">
        <p14:creationId xmlns:p14="http://schemas.microsoft.com/office/powerpoint/2010/main" val="2262752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p:cNvSpPr>
            <a:spLocks noGrp="1"/>
          </p:cNvSpPr>
          <p:nvPr>
            <p:ph type="title"/>
          </p:nvPr>
        </p:nvSpPr>
        <p:spPr/>
        <p:txBody>
          <a:bodyPr/>
          <a:lstStyle/>
          <a:p>
            <a:endParaRPr lang="it-IT"/>
          </a:p>
        </p:txBody>
      </p:sp>
      <p:sp>
        <p:nvSpPr>
          <p:cNvPr id="7" name="Segnaposto contenuto 6"/>
          <p:cNvSpPr>
            <a:spLocks noGrp="1"/>
          </p:cNvSpPr>
          <p:nvPr>
            <p:ph sz="quarter" idx="13"/>
          </p:nvPr>
        </p:nvSpPr>
        <p:spPr/>
        <p:txBody>
          <a:bodyPr/>
          <a:lstStyle/>
          <a:p>
            <a:pPr algn="just"/>
            <a:r>
              <a:rPr lang="it-IT" dirty="0"/>
              <a:t>In età evolutiva, i processi di maturazione e crescita del sistema nervoso centrale e dell’individuo nella sua globalità, rendono particolarmente difficile, e spesso impossibile, definire precise categorie nosografiche </a:t>
            </a:r>
          </a:p>
        </p:txBody>
      </p:sp>
    </p:spTree>
    <p:extLst>
      <p:ext uri="{BB962C8B-B14F-4D97-AF65-F5344CB8AC3E}">
        <p14:creationId xmlns:p14="http://schemas.microsoft.com/office/powerpoint/2010/main" val="960550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schizofrenia</a:t>
            </a:r>
          </a:p>
        </p:txBody>
      </p:sp>
      <p:sp>
        <p:nvSpPr>
          <p:cNvPr id="3" name="Segnaposto contenuto 2"/>
          <p:cNvSpPr>
            <a:spLocks noGrp="1"/>
          </p:cNvSpPr>
          <p:nvPr>
            <p:ph sz="quarter" idx="13"/>
          </p:nvPr>
        </p:nvSpPr>
        <p:spPr/>
        <p:txBody>
          <a:bodyPr>
            <a:normAutofit fontScale="92500" lnSpcReduction="10000"/>
          </a:bodyPr>
          <a:lstStyle/>
          <a:p>
            <a:pPr algn="just"/>
            <a:r>
              <a:rPr lang="it-IT" dirty="0"/>
              <a:t>Con il termine schizofrenia vengono indicati quadri clinici caratterizzati dalla presenza di sintomi psicotici (almeno in alcune fasi del decorso), evoluzione cronica, deterioramento della personalità</a:t>
            </a:r>
          </a:p>
          <a:p>
            <a:pPr algn="just"/>
            <a:r>
              <a:rPr lang="it-IT" dirty="0"/>
              <a:t>La schizofrenia è, tra le malattie mentali dell’adulto, forse la più devastante per la precocità del suo esordio, la gravità della sintomatologia e la tendenza alla cronicizzazione</a:t>
            </a:r>
          </a:p>
          <a:p>
            <a:pPr algn="just"/>
            <a:r>
              <a:rPr lang="it-IT" dirty="0"/>
              <a:t>Per quanto riguarda l’età di esordio, l’inizio della schizofrenia si colloca abitualmente fra i 18 e i 25 anni per i maschi e qualche anno più tardi per le femmine</a:t>
            </a:r>
          </a:p>
          <a:p>
            <a:pPr algn="just"/>
            <a:r>
              <a:rPr lang="it-IT" dirty="0"/>
              <a:t>Raramente può insorgere in età evolutiva: in adolescenza o anche nell’infanzia</a:t>
            </a:r>
          </a:p>
          <a:p>
            <a:pPr marL="0" indent="0" algn="just">
              <a:buNone/>
            </a:pPr>
            <a:endParaRPr lang="it-IT" dirty="0"/>
          </a:p>
        </p:txBody>
      </p:sp>
    </p:spTree>
    <p:extLst>
      <p:ext uri="{BB962C8B-B14F-4D97-AF65-F5344CB8AC3E}">
        <p14:creationId xmlns:p14="http://schemas.microsoft.com/office/powerpoint/2010/main" val="2363616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Le forme ad insorgenza in età evolutiva vengono ulteriormente suddivise in due gruppi: </a:t>
            </a:r>
          </a:p>
          <a:p>
            <a:pPr algn="just">
              <a:buFontTx/>
              <a:buChar char="-"/>
            </a:pPr>
            <a:r>
              <a:rPr lang="it-IT" dirty="0"/>
              <a:t>Ad insorgenza precoce : prima dei 18 anni</a:t>
            </a:r>
          </a:p>
          <a:p>
            <a:pPr algn="just">
              <a:buFontTx/>
              <a:buChar char="-"/>
            </a:pPr>
            <a:r>
              <a:rPr lang="it-IT" dirty="0"/>
              <a:t>Ad insorgenza precocissima: prima dei 13 anni</a:t>
            </a:r>
          </a:p>
        </p:txBody>
      </p:sp>
    </p:spTree>
    <p:extLst>
      <p:ext uri="{BB962C8B-B14F-4D97-AF65-F5344CB8AC3E}">
        <p14:creationId xmlns:p14="http://schemas.microsoft.com/office/powerpoint/2010/main" val="1527584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marL="0" indent="0" algn="just">
              <a:buNone/>
            </a:pPr>
            <a:endParaRPr lang="it-IT" dirty="0"/>
          </a:p>
          <a:p>
            <a:pPr algn="just"/>
            <a:r>
              <a:rPr lang="it-IT" dirty="0"/>
              <a:t>Le cause della schizofrenia risultano ancora oggi mal definite: sono stati elaborati diversi modelli interpretativi, alcuni supportati da evidenze di ricerca e altri meno</a:t>
            </a:r>
          </a:p>
          <a:p>
            <a:pPr algn="just"/>
            <a:r>
              <a:rPr lang="it-IT" dirty="0"/>
              <a:t>Prendiamo in considerazione le ipotesi più accreditate: </a:t>
            </a:r>
          </a:p>
        </p:txBody>
      </p:sp>
    </p:spTree>
    <p:extLst>
      <p:ext uri="{BB962C8B-B14F-4D97-AF65-F5344CB8AC3E}">
        <p14:creationId xmlns:p14="http://schemas.microsoft.com/office/powerpoint/2010/main" val="1613416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Ipotesi genetiche: osservata frequente famigliarità per schizofrenia e sindromi correlate (ascendenti e collaterali); significativi valori di concordanza tra fratelli (8-14%) e nei gemelli (50% nei </a:t>
            </a:r>
            <a:r>
              <a:rPr lang="it-IT" dirty="0" err="1"/>
              <a:t>monozigiti</a:t>
            </a:r>
            <a:r>
              <a:rPr lang="it-IT" dirty="0"/>
              <a:t>). Abbandonato il modello monogenetico (il gene della schizofrenia), viene attualmente privilegiato quello poligenico. Tale ipotesi comunque non prevede un rigido determinismo genetico, in quanto prevede comunque l’intervento di fattori ambientali. La componente genetica si esprimerebbe come una «predisposizione» ad ammalare. In accordo a tale modello, fattori genetici ed ambientali avrebbero simile peso </a:t>
            </a:r>
            <a:r>
              <a:rPr lang="it-IT" dirty="0" err="1"/>
              <a:t>etiopatogenetico</a:t>
            </a:r>
            <a:r>
              <a:rPr lang="it-IT" dirty="0"/>
              <a:t> (50%)</a:t>
            </a:r>
          </a:p>
        </p:txBody>
      </p:sp>
    </p:spTree>
    <p:extLst>
      <p:ext uri="{BB962C8B-B14F-4D97-AF65-F5344CB8AC3E}">
        <p14:creationId xmlns:p14="http://schemas.microsoft.com/office/powerpoint/2010/main" val="1565189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Ipotesi </a:t>
            </a:r>
            <a:r>
              <a:rPr lang="it-IT" dirty="0" err="1"/>
              <a:t>neurotrasmettitoriali</a:t>
            </a:r>
            <a:r>
              <a:rPr lang="it-IT" dirty="0"/>
              <a:t>: il sistema maggiormente coinvolto sembra essere quello dopaminergico (farmaci ad azione antipsicotica agiscono sui recettori dopamina). Sono state chiamate in causa anche le vie serotoninergiche. In ogni caso, non è possibile ricondurre all’alterazione di un singolo sistema tutti i sintomi del polimorfo quadro schizofrenico. Varie ipotesi prevedono un’interazione di più sistemi, i cui reciproci effetti si modificano nel tempo</a:t>
            </a:r>
          </a:p>
        </p:txBody>
      </p:sp>
    </p:spTree>
    <p:extLst>
      <p:ext uri="{BB962C8B-B14F-4D97-AF65-F5344CB8AC3E}">
        <p14:creationId xmlns:p14="http://schemas.microsoft.com/office/powerpoint/2010/main" val="3837249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normAutofit lnSpcReduction="10000"/>
          </a:bodyPr>
          <a:lstStyle/>
          <a:p>
            <a:pPr algn="just"/>
            <a:r>
              <a:rPr lang="it-IT" dirty="0"/>
              <a:t>Ipotesi </a:t>
            </a:r>
            <a:r>
              <a:rPr lang="it-IT" dirty="0" err="1"/>
              <a:t>neuroendocrinologiche</a:t>
            </a:r>
            <a:r>
              <a:rPr lang="it-IT" dirty="0"/>
              <a:t>: alcuni pazienti sembrano presentare caratteristiche neuroendocrine che li differenziano dalla popolazione generale. I risultati sono spesso contrastanti, per cui non è possibile l’attribuzione di un definito </a:t>
            </a:r>
            <a:r>
              <a:rPr lang="it-IT" dirty="0" err="1"/>
              <a:t>segnificato</a:t>
            </a:r>
            <a:r>
              <a:rPr lang="it-IT" dirty="0"/>
              <a:t> </a:t>
            </a:r>
            <a:r>
              <a:rPr lang="it-IT" dirty="0" err="1"/>
              <a:t>etiopatogenetico</a:t>
            </a:r>
            <a:endParaRPr lang="it-IT" dirty="0"/>
          </a:p>
          <a:p>
            <a:pPr algn="just"/>
            <a:r>
              <a:rPr lang="it-IT" dirty="0"/>
              <a:t>Ipotesi neuropatologiche: da riscontri autoptici e da </a:t>
            </a:r>
            <a:r>
              <a:rPr lang="it-IT" dirty="0" err="1"/>
              <a:t>neuroimmagini</a:t>
            </a:r>
            <a:r>
              <a:rPr lang="it-IT" dirty="0"/>
              <a:t> in vivo, sono state evidenziate alterazioni di alcune aree (lobi frontali, sistema </a:t>
            </a:r>
            <a:r>
              <a:rPr lang="it-IT" dirty="0" err="1"/>
              <a:t>mesolimbico</a:t>
            </a:r>
            <a:r>
              <a:rPr lang="it-IT" dirty="0"/>
              <a:t> </a:t>
            </a:r>
            <a:r>
              <a:rPr lang="it-IT" dirty="0" err="1"/>
              <a:t>ecc</a:t>
            </a:r>
            <a:r>
              <a:rPr lang="it-IT" dirty="0"/>
              <a:t>). Non è definito se tali alterazioni abbiano un ruolo primario o siano secondarie (conseguenza di disorganizzazione attività mentale che può poi determinare danno strutturale)</a:t>
            </a:r>
          </a:p>
        </p:txBody>
      </p:sp>
    </p:spTree>
    <p:extLst>
      <p:ext uri="{BB962C8B-B14F-4D97-AF65-F5344CB8AC3E}">
        <p14:creationId xmlns:p14="http://schemas.microsoft.com/office/powerpoint/2010/main" val="1751188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normAutofit/>
          </a:bodyPr>
          <a:lstStyle/>
          <a:p>
            <a:pPr marL="0" indent="0" algn="just">
              <a:buNone/>
            </a:pPr>
            <a:r>
              <a:rPr lang="it-IT" dirty="0"/>
              <a:t>Introduciamo gli elementi chiave dei disturbi psicotici, che sono cinque: </a:t>
            </a:r>
          </a:p>
          <a:p>
            <a:pPr marL="0" indent="0" algn="just">
              <a:buNone/>
            </a:pPr>
            <a:r>
              <a:rPr lang="it-IT" dirty="0"/>
              <a:t>- </a:t>
            </a:r>
            <a:r>
              <a:rPr lang="it-IT" b="1" dirty="0">
                <a:solidFill>
                  <a:schemeClr val="tx2">
                    <a:lumMod val="75000"/>
                  </a:schemeClr>
                </a:solidFill>
              </a:rPr>
              <a:t>allucinazioni</a:t>
            </a:r>
            <a:r>
              <a:rPr lang="it-IT" dirty="0"/>
              <a:t>: sono esperienze simil-percettive che si verificano senza uno stimolo esterno. Vengono abitualmente definite «percezioni senza oggetto». Sono vivide e chiare e vengono vissute come percezioni normali, come reali, accompagnandosi ad una credenza intima irriducibile. Possono interessare tutte le modalità sensoriali ma, in psichiatria, le allucinazioni uditive sono le più frequenti. Le allucinazioni uditive si presentano in genere come voci, famigliari o non famigliari, che vengono percepite come distinte dai propri pensieri. </a:t>
            </a:r>
          </a:p>
        </p:txBody>
      </p:sp>
    </p:spTree>
    <p:extLst>
      <p:ext uri="{BB962C8B-B14F-4D97-AF65-F5344CB8AC3E}">
        <p14:creationId xmlns:p14="http://schemas.microsoft.com/office/powerpoint/2010/main" val="5237349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r>
              <a:rPr lang="it-IT" dirty="0"/>
              <a:t>Ipotesi psicogenetiche: ipotesi psicodinamiche e relazionali…</a:t>
            </a:r>
          </a:p>
          <a:p>
            <a:pPr algn="just"/>
            <a:r>
              <a:rPr lang="it-IT" dirty="0"/>
              <a:t>Ipotesi della vulnerabilità allo stress: attualmente l’orientamento prevalente è quello di considerare la S. un disturbo su base neurobiologica a genesi multifattoriale, riconducibile alla complessa interazione tra fattori genetici e fattori ambientali. Secondo questa ipotesi, individui geneticamente predisposti presentano una particolare vulnerabilità costituzionale. Essi pertanto, in rapporto alla qualità del contesto, al carico esperienziale e/o all’esposizione a particolari eventi di vita, possono ammalare o meno di schizofrenia</a:t>
            </a:r>
          </a:p>
        </p:txBody>
      </p:sp>
    </p:spTree>
    <p:extLst>
      <p:ext uri="{BB962C8B-B14F-4D97-AF65-F5344CB8AC3E}">
        <p14:creationId xmlns:p14="http://schemas.microsoft.com/office/powerpoint/2010/main" val="12047090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marL="0" indent="0" algn="just">
              <a:buNone/>
            </a:pPr>
            <a:r>
              <a:rPr lang="it-IT" dirty="0"/>
              <a:t>In tale modello, anche il fattore ambiente va inteso in senso estensivo. Non si riferisce solo alla madre o al padre, ma più in generale al contesto relazionale (anche dinamiche di gruppo, insegnanti </a:t>
            </a:r>
            <a:r>
              <a:rPr lang="it-IT" dirty="0" err="1"/>
              <a:t>ecc</a:t>
            </a:r>
            <a:r>
              <a:rPr lang="it-IT" dirty="0"/>
              <a:t>); inoltre non vanno inclusi solo i fattori relazionali ed emozionali, ma anche quelli organici ( stato nutrizionale, abitudini di vita, igiene </a:t>
            </a:r>
            <a:r>
              <a:rPr lang="it-IT" dirty="0" err="1"/>
              <a:t>ecc</a:t>
            </a:r>
            <a:r>
              <a:rPr lang="it-IT" dirty="0"/>
              <a:t>)</a:t>
            </a:r>
          </a:p>
          <a:p>
            <a:pPr marL="0" indent="0" algn="just">
              <a:buNone/>
            </a:pPr>
            <a:r>
              <a:rPr lang="it-IT" dirty="0"/>
              <a:t>Inoltre, sempre per quanto riguarda l’ambiente, possono essere individuati dei fattori di protezione e dei fattori di rischio</a:t>
            </a:r>
          </a:p>
        </p:txBody>
      </p:sp>
    </p:spTree>
    <p:extLst>
      <p:ext uri="{BB962C8B-B14F-4D97-AF65-F5344CB8AC3E}">
        <p14:creationId xmlns:p14="http://schemas.microsoft.com/office/powerpoint/2010/main" val="333763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Possono essere considerati elementi protettivi ad esempio: una madre empatica e contenitiva, dinamiche famigliari fluide ed armoniose, stili di vita salutari, incontro con una comunità scolastica stimolante ed attenta</a:t>
            </a:r>
          </a:p>
          <a:p>
            <a:pPr algn="just"/>
            <a:r>
              <a:rPr lang="it-IT" dirty="0"/>
              <a:t>Possono essere considerati fattori di rischio: dinamiche famigliari conflittuali, situazione scolastica sfavorevole ecc. I fattori di rischio possono quindi rappresentare elementi che disorganizzano un sistema costituzionalmente vulnerabile</a:t>
            </a:r>
          </a:p>
        </p:txBody>
      </p:sp>
    </p:spTree>
    <p:extLst>
      <p:ext uri="{BB962C8B-B14F-4D97-AF65-F5344CB8AC3E}">
        <p14:creationId xmlns:p14="http://schemas.microsoft.com/office/powerpoint/2010/main" val="3004473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Criteri diagnostici schizofrenia nell’adulto</a:t>
            </a:r>
          </a:p>
        </p:txBody>
      </p:sp>
      <p:sp>
        <p:nvSpPr>
          <p:cNvPr id="3" name="Segnaposto contenuto 2"/>
          <p:cNvSpPr>
            <a:spLocks noGrp="1"/>
          </p:cNvSpPr>
          <p:nvPr>
            <p:ph sz="quarter" idx="13"/>
          </p:nvPr>
        </p:nvSpPr>
        <p:spPr/>
        <p:txBody>
          <a:bodyPr/>
          <a:lstStyle/>
          <a:p>
            <a:pPr algn="just"/>
            <a:r>
              <a:rPr lang="it-IT" dirty="0"/>
              <a:t> per la diagnosi di schizofrenia è necessario considerare sia i sintomi caratteristici, sia gli  aspetti relativi al decorso</a:t>
            </a:r>
          </a:p>
          <a:p>
            <a:pPr algn="just"/>
            <a:r>
              <a:rPr lang="it-IT" dirty="0"/>
              <a:t>I sintomi caratteristici sono di due tipi: sintomi positivi e sintomi negativi</a:t>
            </a:r>
          </a:p>
          <a:p>
            <a:pPr algn="just"/>
            <a:r>
              <a:rPr lang="it-IT" dirty="0"/>
              <a:t>I sintomi positivi riflettono la «produttività» del soggetto : includono deliri e allucinazioni, ma anche alterazioni dell’eloquio e del comportamento</a:t>
            </a:r>
          </a:p>
        </p:txBody>
      </p:sp>
    </p:spTree>
    <p:extLst>
      <p:ext uri="{BB962C8B-B14F-4D97-AF65-F5344CB8AC3E}">
        <p14:creationId xmlns:p14="http://schemas.microsoft.com/office/powerpoint/2010/main" val="1418730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algn="just"/>
            <a:r>
              <a:rPr lang="it-IT" dirty="0"/>
              <a:t>I sintomi negativi hanno invece a che fare con un’alterazione «quantitativa» in difetto di una serie di funzioni mentali. Sono rappresentati da: appiattimento affettivo (restrizioni nello spettro e nell’intensità delle espressioni emotive), dal ritiro sociale, dall’abulia (minore tendenza ad intraprendere comportamenti finalizzati), dall’alogia (riduzione fluidità e produttività pensiero ed eloquio)</a:t>
            </a:r>
          </a:p>
          <a:p>
            <a:pPr algn="just"/>
            <a:r>
              <a:rPr lang="it-IT" dirty="0"/>
              <a:t>Per la diagnosi è necessario:</a:t>
            </a:r>
          </a:p>
        </p:txBody>
      </p:sp>
    </p:spTree>
    <p:extLst>
      <p:ext uri="{BB962C8B-B14F-4D97-AF65-F5344CB8AC3E}">
        <p14:creationId xmlns:p14="http://schemas.microsoft.com/office/powerpoint/2010/main" val="2732860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lstStyle/>
          <a:p>
            <a:pPr marL="457200" indent="-457200" algn="just">
              <a:buFont typeface="+mj-lt"/>
              <a:buAutoNum type="alphaUcPeriod"/>
            </a:pPr>
            <a:r>
              <a:rPr lang="it-IT" dirty="0"/>
              <a:t>che vi siano due o più dei seguenti sintomi (deliri, allucinazioni, eloquio disorganizzato, comportamento grossolanamente disorganizzato o catatonico, sintomi negativi) per un periodo di almeno 1 mese</a:t>
            </a:r>
          </a:p>
          <a:p>
            <a:pPr marL="457200" indent="-457200" algn="just">
              <a:buFont typeface="+mj-lt"/>
              <a:buAutoNum type="alphaUcPeriod"/>
            </a:pPr>
            <a:r>
              <a:rPr lang="it-IT" dirty="0"/>
              <a:t>Che il funzionamento in una o più delle aree principali (cura di se, lavoro, scuola, relazioni interpersonali…) sia marcatamente al di sotto del livello raggiunto prima dell’esordio oppure, se l’esordio è nell’infanzia o nell’adolescenza, si manifesta l’incapacità di raggiungere il livello atteso di funzionamento scolastico , interpersonale </a:t>
            </a:r>
            <a:r>
              <a:rPr lang="it-IT" dirty="0" err="1"/>
              <a:t>ecc</a:t>
            </a:r>
            <a:endParaRPr lang="it-IT" dirty="0"/>
          </a:p>
        </p:txBody>
      </p:sp>
    </p:spTree>
    <p:extLst>
      <p:ext uri="{BB962C8B-B14F-4D97-AF65-F5344CB8AC3E}">
        <p14:creationId xmlns:p14="http://schemas.microsoft.com/office/powerpoint/2010/main" val="39303686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3"/>
          </p:nvPr>
        </p:nvSpPr>
        <p:spPr/>
        <p:txBody>
          <a:bodyPr/>
          <a:lstStyle/>
          <a:p>
            <a:pPr marL="457200" indent="-457200" algn="just">
              <a:buAutoNum type="alphaUcPeriod" startAt="3"/>
            </a:pPr>
            <a:r>
              <a:rPr lang="it-IT" dirty="0"/>
              <a:t>Che segni continuativi del disturbo persistano per almeno 6 mesi. Questo periodo deve comprendere almeno 1 mese di sintomi di fase attiva (criterio A) e può comprendere periodi di sintomi </a:t>
            </a:r>
            <a:r>
              <a:rPr lang="it-IT" dirty="0" err="1"/>
              <a:t>podromici</a:t>
            </a:r>
            <a:r>
              <a:rPr lang="it-IT" dirty="0"/>
              <a:t> o residui. Durante questi periodi </a:t>
            </a:r>
            <a:r>
              <a:rPr lang="it-IT" dirty="0" err="1"/>
              <a:t>podromici</a:t>
            </a:r>
            <a:r>
              <a:rPr lang="it-IT" dirty="0"/>
              <a:t> e residui, i segni del disturbo possono essere evidenziati soltanto da sintomi negativi oppure da due o più sintomi del criterio A ma in forma attenuata (convinzioni stravaganti, esperienze percettive inusuali…)</a:t>
            </a:r>
          </a:p>
          <a:p>
            <a:pPr marL="457200" indent="-457200" algn="just">
              <a:buAutoNum type="alphaUcPeriod" startAt="3"/>
            </a:pPr>
            <a:r>
              <a:rPr lang="it-IT" dirty="0"/>
              <a:t>Il disturbo non è attribuibile agli effetti di una sostanza (sostanza d’abuso, farmaco) o ad altra condizione medica</a:t>
            </a:r>
          </a:p>
          <a:p>
            <a:pPr marL="457200" indent="-457200">
              <a:buAutoNum type="alphaUcPeriod" startAt="3"/>
            </a:pPr>
            <a:endParaRPr lang="it-IT" dirty="0"/>
          </a:p>
        </p:txBody>
      </p:sp>
    </p:spTree>
    <p:extLst>
      <p:ext uri="{BB962C8B-B14F-4D97-AF65-F5344CB8AC3E}">
        <p14:creationId xmlns:p14="http://schemas.microsoft.com/office/powerpoint/2010/main" val="134103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7AF52C-862B-88D4-AAAF-A817CF990BCD}"/>
              </a:ext>
            </a:extLst>
          </p:cNvPr>
          <p:cNvSpPr>
            <a:spLocks noGrp="1"/>
          </p:cNvSpPr>
          <p:nvPr>
            <p:ph type="title"/>
          </p:nvPr>
        </p:nvSpPr>
        <p:spPr/>
        <p:txBody>
          <a:bodyPr/>
          <a:lstStyle/>
          <a:p>
            <a:r>
              <a:rPr lang="it-IT" dirty="0"/>
              <a:t>decorso</a:t>
            </a:r>
          </a:p>
        </p:txBody>
      </p:sp>
      <p:sp>
        <p:nvSpPr>
          <p:cNvPr id="3" name="Segnaposto contenuto 2">
            <a:extLst>
              <a:ext uri="{FF2B5EF4-FFF2-40B4-BE49-F238E27FC236}">
                <a16:creationId xmlns:a16="http://schemas.microsoft.com/office/drawing/2014/main" id="{56547021-B039-9D2E-F152-A2E4D8936466}"/>
              </a:ext>
            </a:extLst>
          </p:cNvPr>
          <p:cNvSpPr>
            <a:spLocks noGrp="1"/>
          </p:cNvSpPr>
          <p:nvPr>
            <p:ph sz="quarter" idx="13"/>
          </p:nvPr>
        </p:nvSpPr>
        <p:spPr/>
        <p:txBody>
          <a:bodyPr/>
          <a:lstStyle/>
          <a:p>
            <a:pPr algn="just"/>
            <a:r>
              <a:rPr lang="it-IT" dirty="0"/>
              <a:t>Il decorso del quadro clinico assume di per se stesso una valenza diagnostica. Tipicamente infatti il d. schizofrenico riconosce una storia naturale caratterizzata da 3 fasi:</a:t>
            </a:r>
          </a:p>
          <a:p>
            <a:pPr algn="just">
              <a:buFontTx/>
              <a:buChar char="-"/>
            </a:pPr>
            <a:r>
              <a:rPr lang="it-IT" dirty="0"/>
              <a:t>Fase </a:t>
            </a:r>
            <a:r>
              <a:rPr lang="it-IT" dirty="0" err="1"/>
              <a:t>podromica</a:t>
            </a:r>
            <a:endParaRPr lang="it-IT" dirty="0"/>
          </a:p>
          <a:p>
            <a:pPr algn="just">
              <a:buFontTx/>
              <a:buChar char="-"/>
            </a:pPr>
            <a:r>
              <a:rPr lang="it-IT" dirty="0"/>
              <a:t>Fase </a:t>
            </a:r>
            <a:r>
              <a:rPr lang="it-IT" dirty="0" smtClean="0"/>
              <a:t>attiva (che può ripresentarsi nella storia del paziente, </a:t>
            </a:r>
            <a:r>
              <a:rPr lang="it-IT" smtClean="0"/>
              <a:t>con riacutizzazioni)</a:t>
            </a:r>
            <a:endParaRPr lang="it-IT" dirty="0"/>
          </a:p>
          <a:p>
            <a:pPr algn="just">
              <a:buFontTx/>
              <a:buChar char="-"/>
            </a:pPr>
            <a:r>
              <a:rPr lang="it-IT" dirty="0"/>
              <a:t>Fase residua </a:t>
            </a:r>
          </a:p>
        </p:txBody>
      </p:sp>
    </p:spTree>
    <p:extLst>
      <p:ext uri="{BB962C8B-B14F-4D97-AF65-F5344CB8AC3E}">
        <p14:creationId xmlns:p14="http://schemas.microsoft.com/office/powerpoint/2010/main" val="2003056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00B075-D0A0-710C-D9E1-A766B289EAD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6CE1928-96DE-F0A5-AAE2-40018AA5BF70}"/>
              </a:ext>
            </a:extLst>
          </p:cNvPr>
          <p:cNvSpPr>
            <a:spLocks noGrp="1"/>
          </p:cNvSpPr>
          <p:nvPr>
            <p:ph sz="quarter" idx="13"/>
          </p:nvPr>
        </p:nvSpPr>
        <p:spPr/>
        <p:txBody>
          <a:bodyPr>
            <a:normAutofit fontScale="92500" lnSpcReduction="20000"/>
          </a:bodyPr>
          <a:lstStyle/>
          <a:p>
            <a:pPr algn="just"/>
            <a:r>
              <a:rPr lang="it-IT" dirty="0"/>
              <a:t>La fase </a:t>
            </a:r>
            <a:r>
              <a:rPr lang="it-IT" dirty="0" err="1"/>
              <a:t>podromica</a:t>
            </a:r>
            <a:r>
              <a:rPr lang="it-IT" dirty="0"/>
              <a:t> è caratterizzata da un progressivo cambiamento del modo di essere e di comportarsi del soggetto. Si riducono gli interessi sociali, con condotte di evitamento e ritiro; scende significativamente il rendimento scolastico o lavorativo. Spesso il soggetto presenta uno stato di tensione con timore che possa accadere qualcosa di indefinito. L’ansia diviene più profonda fino a divenire angoscia. Il soggetto può essere irritabile, anche francamente aggressivo. Possono comparire interessi bizzarri. Possono comparire preoccupazioni somatiche immotivate. Possono manifestarsi esperienze di depersonalizzazione (sente come se stesse perdendo la sua identità, il controllo dei suoi pensieri, il corpo sembra cambiato/trasformato/estraneo…) e derealizzazione (avverte la realtà esterna come trasformata, minacciosa, estranea).</a:t>
            </a:r>
          </a:p>
        </p:txBody>
      </p:sp>
    </p:spTree>
    <p:extLst>
      <p:ext uri="{BB962C8B-B14F-4D97-AF65-F5344CB8AC3E}">
        <p14:creationId xmlns:p14="http://schemas.microsoft.com/office/powerpoint/2010/main" val="16651763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39A367-275D-80BC-E12B-A6C6FAF573EE}"/>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772B2DC7-48AD-7E89-530D-BC5F40BDB2AE}"/>
              </a:ext>
            </a:extLst>
          </p:cNvPr>
          <p:cNvSpPr>
            <a:spLocks noGrp="1"/>
          </p:cNvSpPr>
          <p:nvPr>
            <p:ph sz="quarter" idx="13"/>
          </p:nvPr>
        </p:nvSpPr>
        <p:spPr/>
        <p:txBody>
          <a:bodyPr/>
          <a:lstStyle/>
          <a:p>
            <a:pPr marL="0" indent="0" algn="just">
              <a:buNone/>
            </a:pPr>
            <a:r>
              <a:rPr lang="it-IT" dirty="0"/>
              <a:t>L’esordio della fase </a:t>
            </a:r>
            <a:r>
              <a:rPr lang="it-IT" dirty="0" err="1"/>
              <a:t>podromica</a:t>
            </a:r>
            <a:r>
              <a:rPr lang="it-IT" dirty="0"/>
              <a:t> può essere acuto (da pochi giorni ad alcune settimane) o subdolo e lentamente progressivo (da mesi ad anni). In questo ultimo caso, l’individuazione della fase </a:t>
            </a:r>
            <a:r>
              <a:rPr lang="it-IT" dirty="0" err="1"/>
              <a:t>podromica</a:t>
            </a:r>
            <a:r>
              <a:rPr lang="it-IT" dirty="0"/>
              <a:t> è importante perché permette di instaurare un trattamento precoce</a:t>
            </a:r>
          </a:p>
        </p:txBody>
      </p:sp>
    </p:spTree>
    <p:extLst>
      <p:ext uri="{BB962C8B-B14F-4D97-AF65-F5344CB8AC3E}">
        <p14:creationId xmlns:p14="http://schemas.microsoft.com/office/powerpoint/2010/main" val="84873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264836-2DA2-EC3B-B34F-17E28402AEB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E06BF7A-79CF-7646-2059-3F104ABCEA7C}"/>
              </a:ext>
            </a:extLst>
          </p:cNvPr>
          <p:cNvSpPr>
            <a:spLocks noGrp="1"/>
          </p:cNvSpPr>
          <p:nvPr>
            <p:ph sz="quarter" idx="13"/>
          </p:nvPr>
        </p:nvSpPr>
        <p:spPr/>
        <p:txBody>
          <a:bodyPr/>
          <a:lstStyle/>
          <a:p>
            <a:pPr marL="0" indent="0" algn="just">
              <a:buNone/>
            </a:pPr>
            <a:r>
              <a:rPr lang="it-IT" dirty="0"/>
              <a:t>Una serie di ricerche sembra indicare che, in età evolutiva, le allucinazioni sono più frequenti di quanto ritenuto in passato. Nella maggior parte dei casi, se non accompagnate da altri sintomi specifici (deliri </a:t>
            </a:r>
            <a:r>
              <a:rPr lang="it-IT" dirty="0" err="1"/>
              <a:t>ecc</a:t>
            </a:r>
            <a:r>
              <a:rPr lang="it-IT" dirty="0"/>
              <a:t>) vengono definite non psicotiche e si associano ad altre situazioni (cefalee, disagio emotivo </a:t>
            </a:r>
            <a:r>
              <a:rPr lang="it-IT" dirty="0" err="1"/>
              <a:t>ecc</a:t>
            </a:r>
            <a:r>
              <a:rPr lang="it-IT" dirty="0"/>
              <a:t>)</a:t>
            </a:r>
          </a:p>
        </p:txBody>
      </p:sp>
    </p:spTree>
    <p:extLst>
      <p:ext uri="{BB962C8B-B14F-4D97-AF65-F5344CB8AC3E}">
        <p14:creationId xmlns:p14="http://schemas.microsoft.com/office/powerpoint/2010/main" val="3057512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5A2A47-C678-A15B-38D5-831192F03D2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D0F8ADF-9B2F-724A-C74B-7940D9F97338}"/>
              </a:ext>
            </a:extLst>
          </p:cNvPr>
          <p:cNvSpPr>
            <a:spLocks noGrp="1"/>
          </p:cNvSpPr>
          <p:nvPr>
            <p:ph sz="quarter" idx="13"/>
          </p:nvPr>
        </p:nvSpPr>
        <p:spPr/>
        <p:txBody>
          <a:bodyPr/>
          <a:lstStyle/>
          <a:p>
            <a:r>
              <a:rPr lang="it-IT" dirty="0"/>
              <a:t>La fase attiva ha inizio con la comparsa dei sintomi psicotici propriamente detti. In questa fase Il quadro è dominato da deliri, allucinazioni, disorganizzazione del pensiero. La durata di questa fase è variabile, in rapporto anche alla risposta alla terapia. Per poterla differenziare dal disturbo psicotico breve, deve durare almeno 4 settimane</a:t>
            </a:r>
          </a:p>
        </p:txBody>
      </p:sp>
    </p:spTree>
    <p:extLst>
      <p:ext uri="{BB962C8B-B14F-4D97-AF65-F5344CB8AC3E}">
        <p14:creationId xmlns:p14="http://schemas.microsoft.com/office/powerpoint/2010/main" val="31693677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5EE3A9-7296-3FFB-52FB-4499A1CDD54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5B19CF6-B23D-A37A-F21A-7381572E304B}"/>
              </a:ext>
            </a:extLst>
          </p:cNvPr>
          <p:cNvSpPr>
            <a:spLocks noGrp="1"/>
          </p:cNvSpPr>
          <p:nvPr>
            <p:ph sz="quarter" idx="13"/>
          </p:nvPr>
        </p:nvSpPr>
        <p:spPr/>
        <p:txBody>
          <a:bodyPr/>
          <a:lstStyle/>
          <a:p>
            <a:pPr algn="just"/>
            <a:r>
              <a:rPr lang="it-IT" dirty="0"/>
              <a:t>La fase residua: segue la fase attiva ed è caratterizzata da attenuazione dei sintomi psicotici. I soggetti possono presentare convinzioni bizzarre o inabituali, che non assumono un’intensità tale da essere considerate deliranti. L’eloquio è sufficientemente comprensibile. Possono riferire esperienze percettive abnormi, che tuttavia non configurano allucinazioni strutturate. I sintomi che maggiormente caratterizzano questa fase sono quelli negativi: appiattimento affettività, disinvestimento nelle relazioni interpersonali</a:t>
            </a:r>
          </a:p>
        </p:txBody>
      </p:sp>
    </p:spTree>
    <p:extLst>
      <p:ext uri="{BB962C8B-B14F-4D97-AF65-F5344CB8AC3E}">
        <p14:creationId xmlns:p14="http://schemas.microsoft.com/office/powerpoint/2010/main" val="23105888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AC0E66-B3E2-3841-930E-FBB0C93DCC4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EA8C9F4-43EF-FF5D-3435-E7385876D27E}"/>
              </a:ext>
            </a:extLst>
          </p:cNvPr>
          <p:cNvSpPr>
            <a:spLocks noGrp="1"/>
          </p:cNvSpPr>
          <p:nvPr>
            <p:ph sz="quarter" idx="13"/>
          </p:nvPr>
        </p:nvSpPr>
        <p:spPr/>
        <p:txBody>
          <a:bodyPr/>
          <a:lstStyle/>
          <a:p>
            <a:r>
              <a:rPr lang="it-IT" dirty="0"/>
              <a:t>Le forme ad insorgenza in età evolutiva presentano le seguenti caratteristiche:</a:t>
            </a:r>
          </a:p>
          <a:p>
            <a:pPr>
              <a:buFontTx/>
              <a:buChar char="-"/>
            </a:pPr>
            <a:r>
              <a:rPr lang="it-IT" dirty="0"/>
              <a:t>Prevalenza per il sesso maschile (2:1) </a:t>
            </a:r>
          </a:p>
          <a:p>
            <a:pPr algn="just">
              <a:buFontTx/>
              <a:buChar char="-"/>
            </a:pPr>
            <a:r>
              <a:rPr lang="it-IT" dirty="0"/>
              <a:t>Le ricerche individuano un profilo </a:t>
            </a:r>
            <a:r>
              <a:rPr lang="it-IT" dirty="0" err="1"/>
              <a:t>premorboso</a:t>
            </a:r>
            <a:r>
              <a:rPr lang="it-IT" dirty="0"/>
              <a:t> con elevata frequenza di disordini dello sviluppo: difficoltà di apprendimento, ritardi del linguaggio, compromissione comportamento sociale, disordini dello sviluppo motorio. Molte ricerche riportano valori medi di QI più bassi, rispetto ai gruppi di controllo, nei soggetti che successivamente sviluppano un quadro schizofrenico</a:t>
            </a:r>
          </a:p>
        </p:txBody>
      </p:sp>
    </p:spTree>
    <p:extLst>
      <p:ext uri="{BB962C8B-B14F-4D97-AF65-F5344CB8AC3E}">
        <p14:creationId xmlns:p14="http://schemas.microsoft.com/office/powerpoint/2010/main" val="35177718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660F1-CFE7-5A49-7DA0-24B83D8048C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CE5E6E2-0493-30A2-596A-95605ECB0720}"/>
              </a:ext>
            </a:extLst>
          </p:cNvPr>
          <p:cNvSpPr>
            <a:spLocks noGrp="1"/>
          </p:cNvSpPr>
          <p:nvPr>
            <p:ph sz="quarter" idx="13"/>
          </p:nvPr>
        </p:nvSpPr>
        <p:spPr/>
        <p:txBody>
          <a:bodyPr/>
          <a:lstStyle/>
          <a:p>
            <a:pPr marL="0" indent="0" algn="just">
              <a:buNone/>
            </a:pPr>
            <a:r>
              <a:rPr lang="it-IT" dirty="0"/>
              <a:t>- l’esordio delle forme precoci è generalmente insidioso e mal definito con una fase </a:t>
            </a:r>
            <a:r>
              <a:rPr lang="it-IT" dirty="0" err="1"/>
              <a:t>podromica</a:t>
            </a:r>
            <a:r>
              <a:rPr lang="it-IT" dirty="0"/>
              <a:t> di lunga durata (anche anni). Possono in questo periodo essere poste diagnosi fuorvianti (ADHD, disturbo d’ansia generalizzata, fobia sociale, disturbo ossessivo-compulsivo, disturbo della condotta </a:t>
            </a:r>
            <a:r>
              <a:rPr lang="it-IT" dirty="0" err="1"/>
              <a:t>ecc</a:t>
            </a:r>
            <a:r>
              <a:rPr lang="it-IT" dirty="0"/>
              <a:t>)</a:t>
            </a:r>
          </a:p>
        </p:txBody>
      </p:sp>
    </p:spTree>
    <p:extLst>
      <p:ext uri="{BB962C8B-B14F-4D97-AF65-F5344CB8AC3E}">
        <p14:creationId xmlns:p14="http://schemas.microsoft.com/office/powerpoint/2010/main" val="19065645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6FE57B-3968-239D-C5ED-8E273165279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44A100D-24A4-8931-BA0E-2702CDE8189E}"/>
              </a:ext>
            </a:extLst>
          </p:cNvPr>
          <p:cNvSpPr>
            <a:spLocks noGrp="1"/>
          </p:cNvSpPr>
          <p:nvPr>
            <p:ph sz="quarter" idx="13"/>
          </p:nvPr>
        </p:nvSpPr>
        <p:spPr/>
        <p:txBody>
          <a:bodyPr/>
          <a:lstStyle/>
          <a:p>
            <a:pPr algn="just"/>
            <a:r>
              <a:rPr lang="it-IT" dirty="0"/>
              <a:t>Per quanto riguarda la fase di stato, i sintomi caratteristici sono qualitativamente differenti in relazione al funzionamento mentale legato all’età:</a:t>
            </a:r>
          </a:p>
          <a:p>
            <a:pPr marL="0" indent="0" algn="just">
              <a:buNone/>
            </a:pPr>
            <a:r>
              <a:rPr lang="it-IT" dirty="0"/>
              <a:t>- Le allucinazioni in età evolutiva sono prevalentemente uditive, come nell’adulto. Sono più spesso di tipo imperativo («una voce mi dice di picchiare mio fratello», mentre sono meno frequenti che nell’adulto le voci «dialoganti» o «commentanti»</a:t>
            </a:r>
          </a:p>
        </p:txBody>
      </p:sp>
    </p:spTree>
    <p:extLst>
      <p:ext uri="{BB962C8B-B14F-4D97-AF65-F5344CB8AC3E}">
        <p14:creationId xmlns:p14="http://schemas.microsoft.com/office/powerpoint/2010/main" val="1514532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54DC8C5-61E6-38AD-2528-6D77034E0F1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47DEDAE-0FB9-8036-5E65-D252663238DA}"/>
              </a:ext>
            </a:extLst>
          </p:cNvPr>
          <p:cNvSpPr>
            <a:spLocks noGrp="1"/>
          </p:cNvSpPr>
          <p:nvPr>
            <p:ph sz="quarter" idx="13"/>
          </p:nvPr>
        </p:nvSpPr>
        <p:spPr/>
        <p:txBody>
          <a:bodyPr/>
          <a:lstStyle/>
          <a:p>
            <a:pPr marL="0" indent="0" algn="just">
              <a:buNone/>
            </a:pPr>
            <a:r>
              <a:rPr lang="it-IT" dirty="0"/>
              <a:t> - i deliri in età evolutiva: il contenuto e la complessità varia necessariamente con l’età. In generale sono meno complessi e sistematizzati, con tematiche che riguardano prevalentemente mostri ed animali. I deliri possono essere bizzarri. Spesso sono anche di tipo somatico (un ragazzino rifiutava di muoversi perché convinto che i movimenti </a:t>
            </a:r>
            <a:r>
              <a:rPr lang="it-IT" dirty="0" err="1"/>
              <a:t>potessere</a:t>
            </a:r>
            <a:r>
              <a:rPr lang="it-IT" dirty="0"/>
              <a:t> determinare la rottura delle fibre muscolari) </a:t>
            </a:r>
          </a:p>
        </p:txBody>
      </p:sp>
    </p:spTree>
    <p:extLst>
      <p:ext uri="{BB962C8B-B14F-4D97-AF65-F5344CB8AC3E}">
        <p14:creationId xmlns:p14="http://schemas.microsoft.com/office/powerpoint/2010/main" val="39644048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22D53A-43BA-615F-6AA4-39935B79B06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30AB613-9252-38D0-C515-D209D046D528}"/>
              </a:ext>
            </a:extLst>
          </p:cNvPr>
          <p:cNvSpPr>
            <a:spLocks noGrp="1"/>
          </p:cNvSpPr>
          <p:nvPr>
            <p:ph sz="quarter" idx="13"/>
          </p:nvPr>
        </p:nvSpPr>
        <p:spPr/>
        <p:txBody>
          <a:bodyPr/>
          <a:lstStyle/>
          <a:p>
            <a:pPr marL="0" indent="0" algn="just">
              <a:buNone/>
            </a:pPr>
            <a:r>
              <a:rPr lang="it-IT" dirty="0"/>
              <a:t>- Per quanto riguarda la disorganizzazione dell’eloquio, è spesso difficile da valutare nel bambino, in relazione alla sua fisiologica «incompetenza» linguistica. Ciò nonostante, i bambini con schizofrenia presentano, in percentuale maggiore, ragionamenti illogici, perdita di associazione tra le tematiche del discorso </a:t>
            </a:r>
            <a:r>
              <a:rPr lang="it-IT" dirty="0" err="1"/>
              <a:t>ecc</a:t>
            </a:r>
            <a:endParaRPr lang="it-IT" dirty="0"/>
          </a:p>
        </p:txBody>
      </p:sp>
    </p:spTree>
    <p:extLst>
      <p:ext uri="{BB962C8B-B14F-4D97-AF65-F5344CB8AC3E}">
        <p14:creationId xmlns:p14="http://schemas.microsoft.com/office/powerpoint/2010/main" val="22862648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B426BD-F911-A295-8592-9C737D263E9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D1168FA-DC88-28F6-41F1-532819848152}"/>
              </a:ext>
            </a:extLst>
          </p:cNvPr>
          <p:cNvSpPr>
            <a:spLocks noGrp="1"/>
          </p:cNvSpPr>
          <p:nvPr>
            <p:ph sz="quarter" idx="13"/>
          </p:nvPr>
        </p:nvSpPr>
        <p:spPr/>
        <p:txBody>
          <a:bodyPr/>
          <a:lstStyle/>
          <a:p>
            <a:pPr marL="0" indent="0" algn="just">
              <a:buNone/>
            </a:pPr>
            <a:r>
              <a:rPr lang="it-IT" dirty="0"/>
              <a:t>- Per quanto riguarda il comportamento grossolanamente disorganizzato o catatonico, in età evolutiva il comportamento catatonico è generalmente assente. Relativamente frequenti sono le bizzarrie comportamentali e la presenza di crisi di agitazione imprevedibili ed inspiegabili</a:t>
            </a:r>
          </a:p>
        </p:txBody>
      </p:sp>
    </p:spTree>
    <p:extLst>
      <p:ext uri="{BB962C8B-B14F-4D97-AF65-F5344CB8AC3E}">
        <p14:creationId xmlns:p14="http://schemas.microsoft.com/office/powerpoint/2010/main" val="1398829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F5CFE4-C0A3-6384-00C5-5D70E8E9646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4475ADB-FAD3-F5BE-C64A-633F5C240E4E}"/>
              </a:ext>
            </a:extLst>
          </p:cNvPr>
          <p:cNvSpPr>
            <a:spLocks noGrp="1"/>
          </p:cNvSpPr>
          <p:nvPr>
            <p:ph sz="quarter" idx="13"/>
          </p:nvPr>
        </p:nvSpPr>
        <p:spPr/>
        <p:txBody>
          <a:bodyPr>
            <a:normAutofit/>
          </a:bodyPr>
          <a:lstStyle/>
          <a:p>
            <a:pPr algn="just">
              <a:buFontTx/>
              <a:buChar char="-"/>
            </a:pPr>
            <a:r>
              <a:rPr lang="it-IT" dirty="0"/>
              <a:t>I sintomi negativi in soggetti in età evolutiva con schizofrenia sono abituali. Si rilevano povertà delle espressioni mimiche, eloquio ridotto, scarsa disponibilità allo scambio relazionale. A volte queste sono anche caratteristiche </a:t>
            </a:r>
            <a:r>
              <a:rPr lang="it-IT" dirty="0" err="1"/>
              <a:t>premorbose</a:t>
            </a:r>
            <a:r>
              <a:rPr lang="it-IT" dirty="0"/>
              <a:t> che poi si esasperano. Nelle forme ad insorgenza nell’adulto, raramente si riscontrano precedenti </a:t>
            </a:r>
            <a:r>
              <a:rPr lang="it-IT" dirty="0" err="1"/>
              <a:t>premorbosi</a:t>
            </a:r>
            <a:r>
              <a:rPr lang="it-IT" dirty="0"/>
              <a:t> caratterizzati da difficoltà relazionali, evitamento e ritiro sociale</a:t>
            </a:r>
          </a:p>
          <a:p>
            <a:pPr algn="just">
              <a:buFontTx/>
              <a:buChar char="-"/>
            </a:pPr>
            <a:r>
              <a:rPr lang="it-IT" dirty="0"/>
              <a:t>per quanto riguarda decorso e prognosi, le forme ad insorgenza in età evolutiva sembrano avere una prognosi peggiore</a:t>
            </a:r>
          </a:p>
          <a:p>
            <a:pPr algn="just">
              <a:buFontTx/>
              <a:buChar char="-"/>
            </a:pPr>
            <a:endParaRPr lang="it-IT" dirty="0"/>
          </a:p>
          <a:p>
            <a:pPr algn="just">
              <a:buFontTx/>
              <a:buChar char="-"/>
            </a:pPr>
            <a:endParaRPr lang="it-IT" dirty="0"/>
          </a:p>
          <a:p>
            <a:pPr marL="0" indent="0" algn="just">
              <a:buNone/>
            </a:pPr>
            <a:endParaRPr lang="it-IT" dirty="0"/>
          </a:p>
        </p:txBody>
      </p:sp>
    </p:spTree>
    <p:extLst>
      <p:ext uri="{BB962C8B-B14F-4D97-AF65-F5344CB8AC3E}">
        <p14:creationId xmlns:p14="http://schemas.microsoft.com/office/powerpoint/2010/main" val="9072181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4C3ABB-CE6C-5E0E-790B-A999CB87929A}"/>
              </a:ext>
            </a:extLst>
          </p:cNvPr>
          <p:cNvSpPr>
            <a:spLocks noGrp="1"/>
          </p:cNvSpPr>
          <p:nvPr>
            <p:ph type="title"/>
          </p:nvPr>
        </p:nvSpPr>
        <p:spPr/>
        <p:txBody>
          <a:bodyPr/>
          <a:lstStyle/>
          <a:p>
            <a:r>
              <a:rPr lang="it-IT" dirty="0"/>
              <a:t>diagnosi</a:t>
            </a:r>
          </a:p>
        </p:txBody>
      </p:sp>
      <p:sp>
        <p:nvSpPr>
          <p:cNvPr id="3" name="Segnaposto contenuto 2">
            <a:extLst>
              <a:ext uri="{FF2B5EF4-FFF2-40B4-BE49-F238E27FC236}">
                <a16:creationId xmlns:a16="http://schemas.microsoft.com/office/drawing/2014/main" id="{26C36E74-F044-4FCB-68C9-99266E589627}"/>
              </a:ext>
            </a:extLst>
          </p:cNvPr>
          <p:cNvSpPr>
            <a:spLocks noGrp="1"/>
          </p:cNvSpPr>
          <p:nvPr>
            <p:ph sz="quarter" idx="13"/>
          </p:nvPr>
        </p:nvSpPr>
        <p:spPr/>
        <p:txBody>
          <a:bodyPr/>
          <a:lstStyle/>
          <a:p>
            <a:pPr algn="just"/>
            <a:r>
              <a:rPr lang="it-IT" dirty="0"/>
              <a:t>La diagnosi si basa non solo sulla presenza di sintomi psicotici, ma sulla ricostruzione di tutta la storia clinica del soggetto e sulla definizione delle caratteristiche del decorso</a:t>
            </a:r>
          </a:p>
          <a:p>
            <a:pPr algn="just"/>
            <a:r>
              <a:rPr lang="it-IT" dirty="0"/>
              <a:t>La durata del quadro morboso deve essere lunga almeno 6 mesi che devono comprendere un periodo di almeno un mese di sintomatologia psicotica</a:t>
            </a:r>
          </a:p>
          <a:p>
            <a:pPr algn="just"/>
            <a:r>
              <a:rPr lang="it-IT" dirty="0"/>
              <a:t>Vanno indagate le modalità di esordio delle manifestazioni psicotiche, l’eventuale presenza di fattori scatenanti, il profilo </a:t>
            </a:r>
            <a:r>
              <a:rPr lang="it-IT" dirty="0" err="1"/>
              <a:t>premorboso</a:t>
            </a:r>
            <a:r>
              <a:rPr lang="it-IT" dirty="0"/>
              <a:t>, la presenza di pregressi episodi psicotici, la famigliarità </a:t>
            </a:r>
            <a:r>
              <a:rPr lang="it-IT" dirty="0" err="1"/>
              <a:t>ecc</a:t>
            </a:r>
            <a:endParaRPr lang="it-IT" dirty="0"/>
          </a:p>
        </p:txBody>
      </p:sp>
    </p:spTree>
    <p:extLst>
      <p:ext uri="{BB962C8B-B14F-4D97-AF65-F5344CB8AC3E}">
        <p14:creationId xmlns:p14="http://schemas.microsoft.com/office/powerpoint/2010/main" val="37368583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3"/>
          </p:nvPr>
        </p:nvSpPr>
        <p:spPr/>
        <p:txBody>
          <a:bodyPr>
            <a:normAutofit/>
          </a:bodyPr>
          <a:lstStyle/>
          <a:p>
            <a:pPr algn="just">
              <a:buFontTx/>
              <a:buChar char="-"/>
            </a:pPr>
            <a:r>
              <a:rPr lang="it-IT" b="1" dirty="0">
                <a:solidFill>
                  <a:schemeClr val="tx2">
                    <a:lumMod val="75000"/>
                  </a:schemeClr>
                </a:solidFill>
              </a:rPr>
              <a:t>Deliri</a:t>
            </a:r>
            <a:r>
              <a:rPr lang="it-IT" dirty="0"/>
              <a:t>: possono essere definiti come convinzioni, fortemente sostenute, basate su erronee deduzioni riguardanti la realtà esterna, che non sono passibili di modifica nonostante evidenze contrastanti. Queste idee derivanti da un falso giudizio di realtà, possono assumere connotazioni bizzarre e presentare un particolare tipo di contenuto (persecutorio, di riferimento, somatico, mistico, di grandezza, di rovina </a:t>
            </a:r>
            <a:r>
              <a:rPr lang="it-IT" dirty="0" err="1"/>
              <a:t>ecc</a:t>
            </a:r>
            <a:r>
              <a:rPr lang="it-IT" dirty="0"/>
              <a:t>). </a:t>
            </a:r>
            <a:r>
              <a:rPr lang="it-IT" u="sng" dirty="0"/>
              <a:t>Il delirio persecutorio </a:t>
            </a:r>
            <a:r>
              <a:rPr lang="it-IT" dirty="0"/>
              <a:t>è il più comune: riguarda la convinzione di poter essere oggetto di aggressioni, danneggiamenti, molestie, complotti. </a:t>
            </a:r>
            <a:r>
              <a:rPr lang="it-IT" u="sng" dirty="0"/>
              <a:t>Il delirio di riferimento </a:t>
            </a:r>
            <a:r>
              <a:rPr lang="it-IT" dirty="0"/>
              <a:t>riguarda la convinzione che gesti, sguardi, commenti, stimoli ambientali siano diretti a se stessi. </a:t>
            </a:r>
          </a:p>
          <a:p>
            <a:pPr algn="just">
              <a:buFontTx/>
              <a:buChar char="-"/>
            </a:pPr>
            <a:endParaRPr lang="it-IT" dirty="0"/>
          </a:p>
        </p:txBody>
      </p:sp>
    </p:spTree>
    <p:extLst>
      <p:ext uri="{BB962C8B-B14F-4D97-AF65-F5344CB8AC3E}">
        <p14:creationId xmlns:p14="http://schemas.microsoft.com/office/powerpoint/2010/main" val="28884133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C1292C-C8E0-9C48-4C19-909FA008643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E57D366-90A1-2157-CE9C-C67217415EC8}"/>
              </a:ext>
            </a:extLst>
          </p:cNvPr>
          <p:cNvSpPr>
            <a:spLocks noGrp="1"/>
          </p:cNvSpPr>
          <p:nvPr>
            <p:ph sz="quarter" idx="13"/>
          </p:nvPr>
        </p:nvSpPr>
        <p:spPr/>
        <p:txBody>
          <a:bodyPr>
            <a:normAutofit fontScale="92500" lnSpcReduction="10000"/>
          </a:bodyPr>
          <a:lstStyle/>
          <a:p>
            <a:pPr algn="just"/>
            <a:r>
              <a:rPr lang="it-IT" dirty="0"/>
              <a:t>Vanno escluse condizioni organiche che possano determinare la sintomatologia (tac cerebrale </a:t>
            </a:r>
            <a:r>
              <a:rPr lang="it-IT" dirty="0" err="1"/>
              <a:t>ecc</a:t>
            </a:r>
            <a:r>
              <a:rPr lang="it-IT" dirty="0"/>
              <a:t>)</a:t>
            </a:r>
          </a:p>
          <a:p>
            <a:pPr algn="just"/>
            <a:r>
              <a:rPr lang="it-IT" dirty="0"/>
              <a:t>Per quanto riguarda la diagnosi differenziale, i sintomi negativi della schizofrenia possono simulare una situazione depressiva</a:t>
            </a:r>
          </a:p>
          <a:p>
            <a:pPr algn="just"/>
            <a:r>
              <a:rPr lang="it-IT" dirty="0"/>
              <a:t>D’altra parte, sintomi psicotici possono essere presenti in corso di episodi depressivi o maniacali</a:t>
            </a:r>
          </a:p>
          <a:p>
            <a:pPr algn="just"/>
            <a:r>
              <a:rPr lang="it-IT" dirty="0"/>
              <a:t>Nella maggior parte dei casi, in età evolutiva, è necessario far ricorso ad una diagnosi di attesa (prevedendo comunque un progetto terapeutico) e programmare un’osservazione longitudinale per poi giungere ad una diagnosi più definitiva</a:t>
            </a:r>
          </a:p>
        </p:txBody>
      </p:sp>
    </p:spTree>
    <p:extLst>
      <p:ext uri="{BB962C8B-B14F-4D97-AF65-F5344CB8AC3E}">
        <p14:creationId xmlns:p14="http://schemas.microsoft.com/office/powerpoint/2010/main" val="5990866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846B11-81C2-AEF0-2560-4439A1755F5A}"/>
              </a:ext>
            </a:extLst>
          </p:cNvPr>
          <p:cNvSpPr>
            <a:spLocks noGrp="1"/>
          </p:cNvSpPr>
          <p:nvPr>
            <p:ph type="title"/>
          </p:nvPr>
        </p:nvSpPr>
        <p:spPr/>
        <p:txBody>
          <a:bodyPr/>
          <a:lstStyle/>
          <a:p>
            <a:r>
              <a:rPr lang="it-IT" dirty="0"/>
              <a:t>terapia</a:t>
            </a:r>
          </a:p>
        </p:txBody>
      </p:sp>
      <p:sp>
        <p:nvSpPr>
          <p:cNvPr id="3" name="Segnaposto contenuto 2">
            <a:extLst>
              <a:ext uri="{FF2B5EF4-FFF2-40B4-BE49-F238E27FC236}">
                <a16:creationId xmlns:a16="http://schemas.microsoft.com/office/drawing/2014/main" id="{B0A11152-31C9-FF09-BCC9-4B2740AAAC36}"/>
              </a:ext>
            </a:extLst>
          </p:cNvPr>
          <p:cNvSpPr>
            <a:spLocks noGrp="1"/>
          </p:cNvSpPr>
          <p:nvPr>
            <p:ph sz="quarter" idx="13"/>
          </p:nvPr>
        </p:nvSpPr>
        <p:spPr/>
        <p:txBody>
          <a:bodyPr>
            <a:normAutofit lnSpcReduction="10000"/>
          </a:bodyPr>
          <a:lstStyle/>
          <a:p>
            <a:r>
              <a:rPr lang="it-IT" dirty="0"/>
              <a:t>La terapia si avvale di interventi farmacologici, psicoeducativi, psicoterapeutici</a:t>
            </a:r>
          </a:p>
          <a:p>
            <a:pPr algn="just"/>
            <a:r>
              <a:rPr lang="it-IT" dirty="0"/>
              <a:t>L’efficacia dei farmaci antipsicotici negli adulti è ormai ben dimostrata. Gli antipsicotici di prima generazione (</a:t>
            </a:r>
            <a:r>
              <a:rPr lang="it-IT" dirty="0" err="1"/>
              <a:t>aloperidolo</a:t>
            </a:r>
            <a:r>
              <a:rPr lang="it-IT" dirty="0"/>
              <a:t> </a:t>
            </a:r>
            <a:r>
              <a:rPr lang="it-IT" dirty="0" err="1"/>
              <a:t>ecc</a:t>
            </a:r>
            <a:r>
              <a:rPr lang="it-IT" dirty="0"/>
              <a:t>) agiscono in particolare sui recettori dopaminergici, con funzione antagonista; gli antipsicotici di seconda generazione (</a:t>
            </a:r>
            <a:r>
              <a:rPr lang="it-IT" dirty="0" err="1"/>
              <a:t>olanzapina</a:t>
            </a:r>
            <a:r>
              <a:rPr lang="it-IT" dirty="0"/>
              <a:t>, </a:t>
            </a:r>
            <a:r>
              <a:rPr lang="it-IT" dirty="0" err="1"/>
              <a:t>aripiprazolo</a:t>
            </a:r>
            <a:r>
              <a:rPr lang="it-IT" dirty="0"/>
              <a:t>, </a:t>
            </a:r>
            <a:r>
              <a:rPr lang="it-IT" dirty="0" err="1"/>
              <a:t>risperidone</a:t>
            </a:r>
            <a:r>
              <a:rPr lang="it-IT" dirty="0"/>
              <a:t>, </a:t>
            </a:r>
            <a:r>
              <a:rPr lang="it-IT" dirty="0" err="1"/>
              <a:t>clozapina</a:t>
            </a:r>
            <a:r>
              <a:rPr lang="it-IT" dirty="0"/>
              <a:t> </a:t>
            </a:r>
            <a:r>
              <a:rPr lang="it-IT" dirty="0" err="1"/>
              <a:t>ecc</a:t>
            </a:r>
            <a:r>
              <a:rPr lang="it-IT" dirty="0"/>
              <a:t>) agiscono anche su altri sistemi recettoriali e hanno il vantaggio di provocare meno effetti collaterali e di essere più efficaci sui sintomi negativi (a parità di efficacia sui sintomi positivi). La scelta di ricorrere alla terapia farmacologica e il tipo di farmaco da utilizzare vanno valutati caso per caso</a:t>
            </a:r>
          </a:p>
        </p:txBody>
      </p:sp>
    </p:spTree>
    <p:extLst>
      <p:ext uri="{BB962C8B-B14F-4D97-AF65-F5344CB8AC3E}">
        <p14:creationId xmlns:p14="http://schemas.microsoft.com/office/powerpoint/2010/main" val="3117406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D1186D-C2AE-7F84-35E3-C69A721E895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C2454B1-C90F-62EF-FE09-E5388BC855B0}"/>
              </a:ext>
            </a:extLst>
          </p:cNvPr>
          <p:cNvSpPr>
            <a:spLocks noGrp="1"/>
          </p:cNvSpPr>
          <p:nvPr>
            <p:ph sz="quarter" idx="13"/>
          </p:nvPr>
        </p:nvSpPr>
        <p:spPr/>
        <p:txBody>
          <a:bodyPr/>
          <a:lstStyle/>
          <a:p>
            <a:pPr algn="just"/>
            <a:r>
              <a:rPr lang="it-IT" dirty="0"/>
              <a:t>Le manifestazioni psicotiche molto spesso, in rapporto a caratteristiche legate all’espressività, alla durata, al decorso, alla mancanza di altri sintomi associati, non riescono ad essere inserite in un quadro schizofrenico. Tale evenienza, in età evolutiva, è particolarmente frequente. </a:t>
            </a:r>
          </a:p>
        </p:txBody>
      </p:sp>
    </p:spTree>
    <p:extLst>
      <p:ext uri="{BB962C8B-B14F-4D97-AF65-F5344CB8AC3E}">
        <p14:creationId xmlns:p14="http://schemas.microsoft.com/office/powerpoint/2010/main" val="38631204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19EF40-3993-AA9E-EC07-74224C1B81F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512D316-A874-FAC9-67DE-DF7701F49A56}"/>
              </a:ext>
            </a:extLst>
          </p:cNvPr>
          <p:cNvSpPr>
            <a:spLocks noGrp="1"/>
          </p:cNvSpPr>
          <p:nvPr>
            <p:ph sz="quarter" idx="13"/>
          </p:nvPr>
        </p:nvSpPr>
        <p:spPr/>
        <p:txBody>
          <a:bodyPr/>
          <a:lstStyle/>
          <a:p>
            <a:endParaRPr lang="it-IT"/>
          </a:p>
        </p:txBody>
      </p:sp>
    </p:spTree>
    <p:extLst>
      <p:ext uri="{BB962C8B-B14F-4D97-AF65-F5344CB8AC3E}">
        <p14:creationId xmlns:p14="http://schemas.microsoft.com/office/powerpoint/2010/main" val="142879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7C81F7-F8D2-1312-034F-7B51F9BF021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49DC21B-CEFD-24E3-8BA1-3BA3EDF0B76B}"/>
              </a:ext>
            </a:extLst>
          </p:cNvPr>
          <p:cNvSpPr>
            <a:spLocks noGrp="1"/>
          </p:cNvSpPr>
          <p:nvPr>
            <p:ph sz="quarter" idx="13"/>
          </p:nvPr>
        </p:nvSpPr>
        <p:spPr/>
        <p:txBody>
          <a:bodyPr>
            <a:normAutofit lnSpcReduction="10000"/>
          </a:bodyPr>
          <a:lstStyle/>
          <a:p>
            <a:pPr marL="0" indent="0" algn="just">
              <a:buNone/>
            </a:pPr>
            <a:r>
              <a:rPr lang="it-IT" dirty="0"/>
              <a:t>Il </a:t>
            </a:r>
            <a:r>
              <a:rPr lang="it-IT" u="sng" dirty="0"/>
              <a:t>delirio di grandezza </a:t>
            </a:r>
            <a:r>
              <a:rPr lang="it-IT" dirty="0"/>
              <a:t>ha a che fare con la convinzione di avere eccezionali capacità, ricchezza, fama. Il </a:t>
            </a:r>
            <a:r>
              <a:rPr lang="it-IT" u="sng" dirty="0"/>
              <a:t>delirio </a:t>
            </a:r>
            <a:r>
              <a:rPr lang="it-IT" u="sng" dirty="0" err="1"/>
              <a:t>erotomanico</a:t>
            </a:r>
            <a:r>
              <a:rPr lang="it-IT" u="sng" dirty="0"/>
              <a:t> </a:t>
            </a:r>
            <a:r>
              <a:rPr lang="it-IT" dirty="0"/>
              <a:t>riguarda la convinzione (erronea) che un’altra persona sia innamorata di lui/lei. I </a:t>
            </a:r>
            <a:r>
              <a:rPr lang="it-IT" u="sng" dirty="0"/>
              <a:t>deliri di rovina o nichilistici </a:t>
            </a:r>
            <a:r>
              <a:rPr lang="it-IT" dirty="0"/>
              <a:t>comportano la convinzione che si verificherà un evento catastrofico. I </a:t>
            </a:r>
            <a:r>
              <a:rPr lang="it-IT" u="sng" dirty="0"/>
              <a:t>deliri somatici </a:t>
            </a:r>
            <a:r>
              <a:rPr lang="it-IT" dirty="0"/>
              <a:t>riguardano preoccupazioni riguardanti la salute e il funzionamento degli organi.</a:t>
            </a:r>
          </a:p>
          <a:p>
            <a:pPr marL="0" indent="0" algn="just">
              <a:buNone/>
            </a:pPr>
            <a:r>
              <a:rPr lang="it-IT" dirty="0"/>
              <a:t>I deliri sono bizzarri se chiaramente non plausibili: es la convinzione che una forza esterna abbia rimosso i propri organi interni e li abbia sostituiti con organi di qualcun altro senza lasciare ferite o cicatrici</a:t>
            </a:r>
          </a:p>
        </p:txBody>
      </p:sp>
    </p:spTree>
    <p:extLst>
      <p:ext uri="{BB962C8B-B14F-4D97-AF65-F5344CB8AC3E}">
        <p14:creationId xmlns:p14="http://schemas.microsoft.com/office/powerpoint/2010/main" val="2770652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C1677F-C11C-6F80-775D-A02DAEBDCF4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0AC73F7-D921-8451-8DC3-79AC428D637A}"/>
              </a:ext>
            </a:extLst>
          </p:cNvPr>
          <p:cNvSpPr>
            <a:spLocks noGrp="1"/>
          </p:cNvSpPr>
          <p:nvPr>
            <p:ph sz="quarter" idx="13"/>
          </p:nvPr>
        </p:nvSpPr>
        <p:spPr/>
        <p:txBody>
          <a:bodyPr/>
          <a:lstStyle/>
          <a:p>
            <a:pPr marL="0" indent="0" algn="just">
              <a:buNone/>
            </a:pPr>
            <a:r>
              <a:rPr lang="it-IT" dirty="0"/>
              <a:t>Un delirio non bizzarro potrebbe essere la convinzione di essere sotto sorveglianza della polizia, nonostante la mancanza di prove convincenti. </a:t>
            </a:r>
          </a:p>
          <a:p>
            <a:pPr marL="0" indent="0" algn="just">
              <a:buNone/>
            </a:pPr>
            <a:r>
              <a:rPr lang="it-IT" dirty="0"/>
              <a:t>Tra i deliri bizzarri ricordiamo la convinzione che i propri pensieri siano stati rimossi da alcune forze esterne (</a:t>
            </a:r>
            <a:r>
              <a:rPr lang="it-IT" u="sng" dirty="0"/>
              <a:t>furto del pensiero</a:t>
            </a:r>
            <a:r>
              <a:rPr lang="it-IT" dirty="0"/>
              <a:t>), che pensieri altrui siano stati introdotti nella propria mente (</a:t>
            </a:r>
            <a:r>
              <a:rPr lang="it-IT" u="sng" dirty="0"/>
              <a:t>inserzione del pensiero</a:t>
            </a:r>
            <a:r>
              <a:rPr lang="it-IT" dirty="0"/>
              <a:t>) oppure che il proprio corpo o le proprie azioni siano sotto il controllo o l’influenzamento di qualche forza esterna (</a:t>
            </a:r>
            <a:r>
              <a:rPr lang="it-IT" u="sng" dirty="0"/>
              <a:t>deliri di controllo</a:t>
            </a:r>
            <a:r>
              <a:rPr lang="it-IT" dirty="0"/>
              <a:t>)</a:t>
            </a:r>
          </a:p>
        </p:txBody>
      </p:sp>
    </p:spTree>
    <p:extLst>
      <p:ext uri="{BB962C8B-B14F-4D97-AF65-F5344CB8AC3E}">
        <p14:creationId xmlns:p14="http://schemas.microsoft.com/office/powerpoint/2010/main" val="3601756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58AD6A-4985-CF58-A478-307E4AE9824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51B6D7E-78F7-6D73-1D02-E9EE890E0278}"/>
              </a:ext>
            </a:extLst>
          </p:cNvPr>
          <p:cNvSpPr>
            <a:spLocks noGrp="1"/>
          </p:cNvSpPr>
          <p:nvPr>
            <p:ph sz="quarter" idx="13"/>
          </p:nvPr>
        </p:nvSpPr>
        <p:spPr/>
        <p:txBody>
          <a:bodyPr/>
          <a:lstStyle/>
          <a:p>
            <a:pPr marL="0" indent="0" algn="just">
              <a:buNone/>
            </a:pPr>
            <a:r>
              <a:rPr lang="it-IT" dirty="0"/>
              <a:t>Valutare l’esistenza di un delirio in età evolutiva è sempre molto difficile in quanto il processo di sviluppo prevede fisiologicamente un’organizzazione gradualmente progressiva del pensiero e sono frequenti momenti di confusione tra immaginazione e realtà</a:t>
            </a:r>
          </a:p>
        </p:txBody>
      </p:sp>
    </p:spTree>
    <p:extLst>
      <p:ext uri="{BB962C8B-B14F-4D97-AF65-F5344CB8AC3E}">
        <p14:creationId xmlns:p14="http://schemas.microsoft.com/office/powerpoint/2010/main" val="376473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4FCD08-8397-5892-9945-E8FF671B150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8D6DFFA-7C3D-5B82-07E2-ED6F5A8B32C6}"/>
              </a:ext>
            </a:extLst>
          </p:cNvPr>
          <p:cNvSpPr>
            <a:spLocks noGrp="1"/>
          </p:cNvSpPr>
          <p:nvPr>
            <p:ph sz="quarter" idx="13"/>
          </p:nvPr>
        </p:nvSpPr>
        <p:spPr/>
        <p:txBody>
          <a:bodyPr>
            <a:normAutofit/>
          </a:bodyPr>
          <a:lstStyle/>
          <a:p>
            <a:pPr algn="just">
              <a:buFontTx/>
              <a:buChar char="-"/>
            </a:pPr>
            <a:r>
              <a:rPr lang="it-IT" b="1" dirty="0">
                <a:solidFill>
                  <a:schemeClr val="tx2">
                    <a:lumMod val="75000"/>
                  </a:schemeClr>
                </a:solidFill>
              </a:rPr>
              <a:t>Pensiero disorganizzato </a:t>
            </a:r>
            <a:r>
              <a:rPr lang="it-IT" dirty="0"/>
              <a:t>(Disturbi della forma del pensiero): la presenza di pensiero disorganizzato è tipicamente dedotta dall’ eloquio dell’individuo. Il soggetto può passare da un argomento all’altro (</a:t>
            </a:r>
            <a:r>
              <a:rPr lang="it-IT" u="sng" dirty="0"/>
              <a:t>deragliamento</a:t>
            </a:r>
            <a:r>
              <a:rPr lang="it-IT" dirty="0"/>
              <a:t>), presentare </a:t>
            </a:r>
            <a:r>
              <a:rPr lang="it-IT" u="sng" dirty="0"/>
              <a:t>allentamento dei nessi associativi</a:t>
            </a:r>
            <a:r>
              <a:rPr lang="it-IT" dirty="0"/>
              <a:t>, rispondere alle domande in modo poco pertinente o completamente non pertinente (</a:t>
            </a:r>
            <a:r>
              <a:rPr lang="it-IT" u="sng" dirty="0"/>
              <a:t>tangenzialità</a:t>
            </a:r>
            <a:r>
              <a:rPr lang="it-IT" dirty="0"/>
              <a:t>). A volte l’eloquio può essere così gravemente disorganizzato da essere quasi incomprensibile (</a:t>
            </a:r>
            <a:r>
              <a:rPr lang="it-IT" u="sng" dirty="0"/>
              <a:t>incoerenza o insalata di parole</a:t>
            </a:r>
            <a:r>
              <a:rPr lang="it-IT" dirty="0"/>
              <a:t>)</a:t>
            </a:r>
          </a:p>
          <a:p>
            <a:pPr algn="just">
              <a:buFontTx/>
              <a:buChar char="-"/>
            </a:pPr>
            <a:endParaRPr lang="it-IT" dirty="0"/>
          </a:p>
          <a:p>
            <a:pPr marL="0" indent="0" algn="just">
              <a:buNone/>
            </a:pPr>
            <a:endParaRPr lang="it-IT" dirty="0"/>
          </a:p>
        </p:txBody>
      </p:sp>
    </p:spTree>
    <p:extLst>
      <p:ext uri="{BB962C8B-B14F-4D97-AF65-F5344CB8AC3E}">
        <p14:creationId xmlns:p14="http://schemas.microsoft.com/office/powerpoint/2010/main" val="2514664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32A4E1-0ABC-3309-E168-754BC166B9D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0946667-2423-23FC-B0C5-94A71E11DC99}"/>
              </a:ext>
            </a:extLst>
          </p:cNvPr>
          <p:cNvSpPr>
            <a:spLocks noGrp="1"/>
          </p:cNvSpPr>
          <p:nvPr>
            <p:ph sz="quarter" idx="13"/>
          </p:nvPr>
        </p:nvSpPr>
        <p:spPr/>
        <p:txBody>
          <a:bodyPr>
            <a:normAutofit fontScale="92500"/>
          </a:bodyPr>
          <a:lstStyle/>
          <a:p>
            <a:pPr marL="0" indent="0" algn="just">
              <a:buNone/>
            </a:pPr>
            <a:r>
              <a:rPr lang="it-IT" dirty="0"/>
              <a:t>- </a:t>
            </a:r>
            <a:r>
              <a:rPr lang="it-IT" b="1" dirty="0">
                <a:solidFill>
                  <a:schemeClr val="tx2">
                    <a:lumMod val="75000"/>
                  </a:schemeClr>
                </a:solidFill>
              </a:rPr>
              <a:t>Comportamento motorio grossolanamente disorganizzato o anormale:  </a:t>
            </a:r>
            <a:r>
              <a:rPr lang="it-IT" dirty="0"/>
              <a:t>può manifestarsi in molti modi, spaziando da una stolidità di tipo infantile all’agitazione imprevedibile. Si possono osservare anomalie in qualunque forma di comportamento finalizzato con conseguenti difficoltà nell’esecuzione delle attività quotidiane. Il comportamento catatonico è una marcata diminuzione della reattività all’ambiente. Può variare dalla resistenza a istruzioni impartite (negativismo), al mantenere una postura rigida, inappropriata, bizzarra, fino alla completa mancanza di risposte verbali e motorie</a:t>
            </a:r>
            <a:r>
              <a:rPr lang="it-IT" b="1" dirty="0">
                <a:solidFill>
                  <a:schemeClr val="tx2">
                    <a:lumMod val="75000"/>
                  </a:schemeClr>
                </a:solidFill>
              </a:rPr>
              <a:t> </a:t>
            </a:r>
            <a:r>
              <a:rPr lang="it-IT" dirty="0"/>
              <a:t>(mutismo e stupor). Altre manifestazioni sono movimenti stereotipati ripetuti, sguardo fisso, mutismo, ecolalia</a:t>
            </a:r>
          </a:p>
        </p:txBody>
      </p:sp>
    </p:spTree>
    <p:extLst>
      <p:ext uri="{BB962C8B-B14F-4D97-AF65-F5344CB8AC3E}">
        <p14:creationId xmlns:p14="http://schemas.microsoft.com/office/powerpoint/2010/main" val="2375138897"/>
      </p:ext>
    </p:extLst>
  </p:cSld>
  <p:clrMapOvr>
    <a:masterClrMapping/>
  </p:clrMapOvr>
</p:sld>
</file>

<file path=ppt/theme/theme1.xml><?xml version="1.0" encoding="utf-8"?>
<a:theme xmlns:a="http://schemas.openxmlformats.org/drawingml/2006/main" name="Goccia">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TM04033925[[fn=Goccia]]</Template>
  <TotalTime>680</TotalTime>
  <Words>2982</Words>
  <Application>Microsoft Office PowerPoint</Application>
  <PresentationFormat>Widescreen</PresentationFormat>
  <Paragraphs>86</Paragraphs>
  <Slides>43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43</vt:i4>
      </vt:variant>
    </vt:vector>
  </HeadingPairs>
  <TitlesOfParts>
    <vt:vector size="46" baseType="lpstr">
      <vt:lpstr>Arial</vt:lpstr>
      <vt:lpstr>Tw Cen MT</vt:lpstr>
      <vt:lpstr>Goccia</vt:lpstr>
      <vt:lpstr>Disturbi psicotici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schizofrenia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Criteri diagnostici schizofrenia nell’adulto</vt:lpstr>
      <vt:lpstr>Presentazione standard di PowerPoint</vt:lpstr>
      <vt:lpstr>Presentazione standard di PowerPoint</vt:lpstr>
      <vt:lpstr>Presentazione standard di PowerPoint</vt:lpstr>
      <vt:lpstr>decorso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diagnosi</vt:lpstr>
      <vt:lpstr>Presentazione standard di PowerPoint</vt:lpstr>
      <vt:lpstr>terapia</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disturbi dello spettro della schizofrenia</dc:title>
  <dc:creator>Giorgia Di Massimo</dc:creator>
  <cp:lastModifiedBy>Giorgia Di Massimo</cp:lastModifiedBy>
  <cp:revision>38</cp:revision>
  <dcterms:created xsi:type="dcterms:W3CDTF">2023-05-10T07:56:56Z</dcterms:created>
  <dcterms:modified xsi:type="dcterms:W3CDTF">2023-05-12T07:22:48Z</dcterms:modified>
</cp:coreProperties>
</file>