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89" r:id="rId5"/>
    <p:sldId id="290" r:id="rId6"/>
    <p:sldId id="259" r:id="rId7"/>
    <p:sldId id="260" r:id="rId8"/>
    <p:sldId id="261" r:id="rId9"/>
    <p:sldId id="262" r:id="rId10"/>
    <p:sldId id="263" r:id="rId11"/>
    <p:sldId id="264" r:id="rId12"/>
    <p:sldId id="265" r:id="rId13"/>
    <p:sldId id="266" r:id="rId14"/>
    <p:sldId id="267" r:id="rId15"/>
    <p:sldId id="268"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91" r:id="rId36"/>
    <p:sldId id="292"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05" autoAdjust="0"/>
    <p:restoredTop sz="94660"/>
  </p:normalViewPr>
  <p:slideViewPr>
    <p:cSldViewPr snapToGrid="0">
      <p:cViewPr varScale="1">
        <p:scale>
          <a:sx n="92" d="100"/>
          <a:sy n="92" d="100"/>
        </p:scale>
        <p:origin x="43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dirty="0"/>
              <a:t>5/11/2023</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5/11/2023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5/11/2023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5/11/2023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5/11/2023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5/11/2023</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3C85F3-7257-7827-1202-BBF27733CC90}"/>
              </a:ext>
            </a:extLst>
          </p:cNvPr>
          <p:cNvSpPr>
            <a:spLocks noGrp="1"/>
          </p:cNvSpPr>
          <p:nvPr>
            <p:ph type="ctrTitle"/>
          </p:nvPr>
        </p:nvSpPr>
        <p:spPr/>
        <p:txBody>
          <a:bodyPr/>
          <a:lstStyle/>
          <a:p>
            <a:r>
              <a:rPr lang="it-IT" dirty="0"/>
              <a:t>DISTURBI specifici Dell’ apprendimento</a:t>
            </a:r>
          </a:p>
        </p:txBody>
      </p:sp>
      <p:sp>
        <p:nvSpPr>
          <p:cNvPr id="3" name="Sottotitolo 2">
            <a:extLst>
              <a:ext uri="{FF2B5EF4-FFF2-40B4-BE49-F238E27FC236}">
                <a16:creationId xmlns:a16="http://schemas.microsoft.com/office/drawing/2014/main" id="{7D56B612-94D6-3A5B-A515-5967F859E0A8}"/>
              </a:ext>
            </a:extLst>
          </p:cNvPr>
          <p:cNvSpPr>
            <a:spLocks noGrp="1"/>
          </p:cNvSpPr>
          <p:nvPr>
            <p:ph type="subTitle" idx="1"/>
          </p:nvPr>
        </p:nvSpPr>
        <p:spPr/>
        <p:txBody>
          <a:bodyPr/>
          <a:lstStyle/>
          <a:p>
            <a:r>
              <a:rPr lang="it-IT" dirty="0"/>
              <a:t>DOTT.SSA GIORGIA DI MASSIMO</a:t>
            </a:r>
          </a:p>
          <a:p>
            <a:r>
              <a:rPr lang="it-IT" dirty="0"/>
              <a:t>UNIMC, 11 MAGGIO 2023</a:t>
            </a:r>
          </a:p>
        </p:txBody>
      </p:sp>
    </p:spTree>
    <p:extLst>
      <p:ext uri="{BB962C8B-B14F-4D97-AF65-F5344CB8AC3E}">
        <p14:creationId xmlns:p14="http://schemas.microsoft.com/office/powerpoint/2010/main" val="611723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DF3451-0539-1AF7-808F-C7E6BC43F23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E91AF7E-38AE-5260-6A80-5140B9F493AC}"/>
              </a:ext>
            </a:extLst>
          </p:cNvPr>
          <p:cNvSpPr>
            <a:spLocks noGrp="1"/>
          </p:cNvSpPr>
          <p:nvPr>
            <p:ph idx="1"/>
          </p:nvPr>
        </p:nvSpPr>
        <p:spPr/>
        <p:txBody>
          <a:bodyPr/>
          <a:lstStyle/>
          <a:p>
            <a:pPr marL="0" indent="0">
              <a:buNone/>
            </a:pPr>
            <a:endParaRPr lang="it-IT" dirty="0"/>
          </a:p>
          <a:p>
            <a:pPr>
              <a:buFontTx/>
              <a:buChar char="-"/>
            </a:pPr>
            <a:r>
              <a:rPr lang="it-IT" dirty="0"/>
              <a:t>Confusione nel cambio di riga nell’andare a capo</a:t>
            </a:r>
          </a:p>
          <a:p>
            <a:pPr>
              <a:buFontTx/>
              <a:buChar char="-"/>
            </a:pPr>
            <a:r>
              <a:rPr lang="it-IT" dirty="0"/>
              <a:t>Inadeguata intonazione</a:t>
            </a:r>
          </a:p>
          <a:p>
            <a:pPr marL="0" indent="0">
              <a:buNone/>
            </a:pPr>
            <a:endParaRPr lang="it-IT" dirty="0"/>
          </a:p>
          <a:p>
            <a:pPr algn="just"/>
            <a:r>
              <a:rPr lang="it-IT" dirty="0"/>
              <a:t>La tipologia degli errori e la loro quantità variano in rapporto all’età e alla severità del disturbo</a:t>
            </a:r>
          </a:p>
          <a:p>
            <a:pPr algn="just"/>
            <a:r>
              <a:rPr lang="it-IT" dirty="0"/>
              <a:t>Gli errori possono avere una natura differente. Nella maggior parte dei casi riflettono un disturbo fonologico che si ripercuote sui processi di transcodifica fonema-grafema </a:t>
            </a:r>
          </a:p>
          <a:p>
            <a:pPr marL="0" indent="0">
              <a:buNone/>
            </a:pPr>
            <a:endParaRPr lang="it-IT" dirty="0"/>
          </a:p>
        </p:txBody>
      </p:sp>
    </p:spTree>
    <p:extLst>
      <p:ext uri="{BB962C8B-B14F-4D97-AF65-F5344CB8AC3E}">
        <p14:creationId xmlns:p14="http://schemas.microsoft.com/office/powerpoint/2010/main" val="281562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7960A7-E939-DB20-5CA6-177610D1754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F31EFF7-6913-6248-856A-8C13A512F680}"/>
              </a:ext>
            </a:extLst>
          </p:cNvPr>
          <p:cNvSpPr>
            <a:spLocks noGrp="1"/>
          </p:cNvSpPr>
          <p:nvPr>
            <p:ph idx="1"/>
          </p:nvPr>
        </p:nvSpPr>
        <p:spPr/>
        <p:txBody>
          <a:bodyPr/>
          <a:lstStyle/>
          <a:p>
            <a:pPr algn="just"/>
            <a:r>
              <a:rPr lang="it-IT" dirty="0"/>
              <a:t>In accordo ad un orientamento prevalente, la denominazione DISLESSIA viene riservata ai quadri clinici in cui è compromessa specificamente l’accuratezza della lettura per errori che riguardano i processi di decodifica del segno grafico e di traduzione del grafema in produzioni fonemiche corrette. In questa prospettiva la dislessia  rappresenta un sottotipo all’interno del più ampio capitolo dei disturbi della lettura</a:t>
            </a:r>
          </a:p>
          <a:p>
            <a:endParaRPr lang="it-IT" dirty="0"/>
          </a:p>
        </p:txBody>
      </p:sp>
    </p:spTree>
    <p:extLst>
      <p:ext uri="{BB962C8B-B14F-4D97-AF65-F5344CB8AC3E}">
        <p14:creationId xmlns:p14="http://schemas.microsoft.com/office/powerpoint/2010/main" val="319341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DDCF03-C928-461F-367D-B27B8BDAE9D1}"/>
              </a:ext>
            </a:extLst>
          </p:cNvPr>
          <p:cNvSpPr>
            <a:spLocks noGrp="1"/>
          </p:cNvSpPr>
          <p:nvPr>
            <p:ph type="title"/>
          </p:nvPr>
        </p:nvSpPr>
        <p:spPr/>
        <p:txBody>
          <a:bodyPr/>
          <a:lstStyle/>
          <a:p>
            <a:r>
              <a:rPr lang="it-IT" dirty="0"/>
              <a:t>Deficit della rapidità</a:t>
            </a:r>
          </a:p>
        </p:txBody>
      </p:sp>
      <p:sp>
        <p:nvSpPr>
          <p:cNvPr id="3" name="Segnaposto contenuto 2">
            <a:extLst>
              <a:ext uri="{FF2B5EF4-FFF2-40B4-BE49-F238E27FC236}">
                <a16:creationId xmlns:a16="http://schemas.microsoft.com/office/drawing/2014/main" id="{2F354564-5FCA-7872-F144-391D9BC0987E}"/>
              </a:ext>
            </a:extLst>
          </p:cNvPr>
          <p:cNvSpPr>
            <a:spLocks noGrp="1"/>
          </p:cNvSpPr>
          <p:nvPr>
            <p:ph idx="1"/>
          </p:nvPr>
        </p:nvSpPr>
        <p:spPr/>
        <p:txBody>
          <a:bodyPr/>
          <a:lstStyle/>
          <a:p>
            <a:pPr algn="just"/>
            <a:r>
              <a:rPr lang="it-IT" dirty="0"/>
              <a:t>Il deficit della rapidità riguarda il tempo che il soggetto impiega nel leggere un brano. Relativamente alla rapidità, il soggetto legge «male» in quanto:</a:t>
            </a:r>
          </a:p>
          <a:p>
            <a:pPr algn="just">
              <a:buFontTx/>
              <a:buChar char="-"/>
            </a:pPr>
            <a:r>
              <a:rPr lang="it-IT" dirty="0"/>
              <a:t>Impiega un tempo eccessivamente lungo per leggere una parola, una frase o un brano</a:t>
            </a:r>
          </a:p>
          <a:p>
            <a:pPr algn="just">
              <a:buFontTx/>
              <a:buChar char="-"/>
            </a:pPr>
            <a:r>
              <a:rPr lang="it-IT" dirty="0"/>
              <a:t>Segue con il dito la lettura delle parole</a:t>
            </a:r>
          </a:p>
          <a:p>
            <a:pPr algn="just">
              <a:buFontTx/>
              <a:buChar char="-"/>
            </a:pPr>
            <a:r>
              <a:rPr lang="it-IT" dirty="0"/>
              <a:t>Presenta grosse esitazioni</a:t>
            </a:r>
          </a:p>
          <a:p>
            <a:pPr algn="just">
              <a:buFontTx/>
              <a:buChar char="-"/>
            </a:pPr>
            <a:r>
              <a:rPr lang="it-IT" dirty="0"/>
              <a:t>Insiste su una lettura di tipo sillabico</a:t>
            </a:r>
          </a:p>
          <a:p>
            <a:pPr algn="just">
              <a:buFontTx/>
              <a:buChar char="-"/>
            </a:pPr>
            <a:r>
              <a:rPr lang="it-IT" dirty="0"/>
              <a:t>Intervalla la lettura con lunghe pause</a:t>
            </a:r>
          </a:p>
          <a:p>
            <a:pPr algn="just">
              <a:buFontTx/>
              <a:buChar char="-"/>
            </a:pPr>
            <a:r>
              <a:rPr lang="it-IT" dirty="0"/>
              <a:t>Mostra una discontinuità del ritmo</a:t>
            </a:r>
          </a:p>
        </p:txBody>
      </p:sp>
    </p:spTree>
    <p:extLst>
      <p:ext uri="{BB962C8B-B14F-4D97-AF65-F5344CB8AC3E}">
        <p14:creationId xmlns:p14="http://schemas.microsoft.com/office/powerpoint/2010/main" val="1263259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9F07DB-6BF1-AB5A-1E7D-DA04CF35CCA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0F6DC92-3CB8-6B80-0BE4-9B940101C2CE}"/>
              </a:ext>
            </a:extLst>
          </p:cNvPr>
          <p:cNvSpPr>
            <a:spLocks noGrp="1"/>
          </p:cNvSpPr>
          <p:nvPr>
            <p:ph idx="1"/>
          </p:nvPr>
        </p:nvSpPr>
        <p:spPr/>
        <p:txBody>
          <a:bodyPr/>
          <a:lstStyle/>
          <a:p>
            <a:pPr algn="just"/>
            <a:r>
              <a:rPr lang="it-IT" dirty="0"/>
              <a:t>I motivi alla base del rallentamento possono essere di varia natura: in alcuni casi vi è difficoltà nel trovare corrispondenze fra il segno scritto (grafema) e il rispettivo suono (fonema); in altri casi la lentezza si configura come un deficit specifico  legato alla velocità del recupero delle parole nel deposito lessicale. Il soggetto rimane ancorato ad una lettura segno per segno invece di accedere ad una più rapida lettura della parola nel suo complesso </a:t>
            </a:r>
          </a:p>
        </p:txBody>
      </p:sp>
    </p:spTree>
    <p:extLst>
      <p:ext uri="{BB962C8B-B14F-4D97-AF65-F5344CB8AC3E}">
        <p14:creationId xmlns:p14="http://schemas.microsoft.com/office/powerpoint/2010/main" val="1538559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24488E-4221-B92B-FCA2-DB700D8A3F24}"/>
              </a:ext>
            </a:extLst>
          </p:cNvPr>
          <p:cNvSpPr>
            <a:spLocks noGrp="1"/>
          </p:cNvSpPr>
          <p:nvPr>
            <p:ph type="title"/>
          </p:nvPr>
        </p:nvSpPr>
        <p:spPr/>
        <p:txBody>
          <a:bodyPr/>
          <a:lstStyle/>
          <a:p>
            <a:r>
              <a:rPr lang="it-IT" dirty="0"/>
              <a:t>Deficit della comprensione</a:t>
            </a:r>
          </a:p>
        </p:txBody>
      </p:sp>
      <p:sp>
        <p:nvSpPr>
          <p:cNvPr id="3" name="Segnaposto contenuto 2">
            <a:extLst>
              <a:ext uri="{FF2B5EF4-FFF2-40B4-BE49-F238E27FC236}">
                <a16:creationId xmlns:a16="http://schemas.microsoft.com/office/drawing/2014/main" id="{2D85B78A-6A71-9307-1D25-500566B082D0}"/>
              </a:ext>
            </a:extLst>
          </p:cNvPr>
          <p:cNvSpPr>
            <a:spLocks noGrp="1"/>
          </p:cNvSpPr>
          <p:nvPr>
            <p:ph idx="1"/>
          </p:nvPr>
        </p:nvSpPr>
        <p:spPr>
          <a:xfrm>
            <a:off x="1202919" y="2038574"/>
            <a:ext cx="9784080" cy="4206240"/>
          </a:xfrm>
        </p:spPr>
        <p:txBody>
          <a:bodyPr/>
          <a:lstStyle/>
          <a:p>
            <a:pPr algn="just"/>
            <a:r>
              <a:rPr lang="it-IT" dirty="0"/>
              <a:t>I deficit della comprensione riguardano l’incapacità da parte del soggetto di comprendere il significato di ciò che ha letto</a:t>
            </a:r>
          </a:p>
          <a:p>
            <a:pPr algn="just"/>
            <a:r>
              <a:rPr lang="it-IT" dirty="0"/>
              <a:t>Questo deficit non riguarda i processi di decodifica dei segni grafici e il reperimento delle corrispondenze grafema-fonema, ma compromette la finalità della lettura: la possibilità di acquisire notizie, informazioni, conoscenze</a:t>
            </a:r>
          </a:p>
          <a:p>
            <a:pPr algn="just"/>
            <a:r>
              <a:rPr lang="it-IT" dirty="0"/>
              <a:t>Il deficit, se non associato a compromissioni delle altre dimensioni (accuratezza e rapidità), viene riconosciuto tardivamente, a partire dagli 8-9 anni. A fronte di lettura sufficientemente spedita, emergono difficoltà quando al soggetto vengono fatte domande relative al testo appena letto. </a:t>
            </a:r>
          </a:p>
          <a:p>
            <a:pPr algn="just"/>
            <a:r>
              <a:rPr lang="it-IT" dirty="0"/>
              <a:t>Il disturbo tende a persistere nel tempo</a:t>
            </a:r>
          </a:p>
          <a:p>
            <a:pPr marL="0" indent="0" algn="just">
              <a:buNone/>
            </a:pPr>
            <a:endParaRPr lang="it-IT" dirty="0"/>
          </a:p>
        </p:txBody>
      </p:sp>
    </p:spTree>
    <p:extLst>
      <p:ext uri="{BB962C8B-B14F-4D97-AF65-F5344CB8AC3E}">
        <p14:creationId xmlns:p14="http://schemas.microsoft.com/office/powerpoint/2010/main" val="2027706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445CA3-D9AE-C470-9E0C-AD9D2692AA8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B93B9D4-9B02-8EB3-BF0D-91A6AC3A121B}"/>
              </a:ext>
            </a:extLst>
          </p:cNvPr>
          <p:cNvSpPr>
            <a:spLocks noGrp="1"/>
          </p:cNvSpPr>
          <p:nvPr>
            <p:ph idx="1"/>
          </p:nvPr>
        </p:nvSpPr>
        <p:spPr/>
        <p:txBody>
          <a:bodyPr/>
          <a:lstStyle/>
          <a:p>
            <a:pPr algn="just"/>
            <a:r>
              <a:rPr lang="it-IT" dirty="0"/>
              <a:t>Il soggetto ha bisogno di leggere più volte un testo prima di comprenderlo e capirne i punti principali: ciò determina evitamento e riluttanza a impegnarsi in attività che richiedono la lettura</a:t>
            </a:r>
          </a:p>
          <a:p>
            <a:pPr algn="just"/>
            <a:endParaRPr lang="it-IT" dirty="0"/>
          </a:p>
        </p:txBody>
      </p:sp>
    </p:spTree>
    <p:extLst>
      <p:ext uri="{BB962C8B-B14F-4D97-AF65-F5344CB8AC3E}">
        <p14:creationId xmlns:p14="http://schemas.microsoft.com/office/powerpoint/2010/main" val="595387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DF5A67-2EDD-7890-9C35-7127C27E4AD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78A59BC-C5E8-E40A-33F0-3F9CB81715EF}"/>
              </a:ext>
            </a:extLst>
          </p:cNvPr>
          <p:cNvSpPr>
            <a:spLocks noGrp="1"/>
          </p:cNvSpPr>
          <p:nvPr>
            <p:ph idx="1"/>
          </p:nvPr>
        </p:nvSpPr>
        <p:spPr/>
        <p:txBody>
          <a:bodyPr/>
          <a:lstStyle/>
          <a:p>
            <a:pPr algn="just"/>
            <a:r>
              <a:rPr lang="it-IT" dirty="0"/>
              <a:t>Per quanto riguarda il DSA con compromissione della lettura, ciò che è fondamentale, a fini diagnostici, è che il soggetto legge «male» in una misura superiore a quella tollerabile in rapporto all’ età e alla classe frequentata, con conseguente compromissione dell’espletamento delle abituali attività scolastiche</a:t>
            </a:r>
          </a:p>
          <a:p>
            <a:pPr algn="just"/>
            <a:r>
              <a:rPr lang="it-IT" dirty="0"/>
              <a:t>La differenziazione tra le diverse dimensioni (accuratezza, rapidità, comprensione) diviene essenziale quando si rende necessario formulare il progetto terapeutico</a:t>
            </a:r>
          </a:p>
        </p:txBody>
      </p:sp>
    </p:spTree>
    <p:extLst>
      <p:ext uri="{BB962C8B-B14F-4D97-AF65-F5344CB8AC3E}">
        <p14:creationId xmlns:p14="http://schemas.microsoft.com/office/powerpoint/2010/main" val="2591865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3261EB-5C24-C52A-0736-6599212702DD}"/>
              </a:ext>
            </a:extLst>
          </p:cNvPr>
          <p:cNvSpPr>
            <a:spLocks noGrp="1"/>
          </p:cNvSpPr>
          <p:nvPr>
            <p:ph type="title"/>
          </p:nvPr>
        </p:nvSpPr>
        <p:spPr/>
        <p:txBody>
          <a:bodyPr/>
          <a:lstStyle/>
          <a:p>
            <a:pPr algn="ctr"/>
            <a:r>
              <a:rPr lang="it-IT" b="1" dirty="0" err="1"/>
              <a:t>Dsa</a:t>
            </a:r>
            <a:r>
              <a:rPr lang="it-IT" b="1" dirty="0"/>
              <a:t> con compromissione della scrittura</a:t>
            </a:r>
          </a:p>
        </p:txBody>
      </p:sp>
      <p:sp>
        <p:nvSpPr>
          <p:cNvPr id="3" name="Segnaposto contenuto 2">
            <a:extLst>
              <a:ext uri="{FF2B5EF4-FFF2-40B4-BE49-F238E27FC236}">
                <a16:creationId xmlns:a16="http://schemas.microsoft.com/office/drawing/2014/main" id="{F12C03B5-3DD3-EA03-D2A4-8DCC76B8BF3D}"/>
              </a:ext>
            </a:extLst>
          </p:cNvPr>
          <p:cNvSpPr>
            <a:spLocks noGrp="1"/>
          </p:cNvSpPr>
          <p:nvPr>
            <p:ph idx="1"/>
          </p:nvPr>
        </p:nvSpPr>
        <p:spPr/>
        <p:txBody>
          <a:bodyPr/>
          <a:lstStyle/>
          <a:p>
            <a:r>
              <a:rPr lang="it-IT" dirty="0"/>
              <a:t>È il sottotipo in cui è interessato l’apprendimento della scrittura</a:t>
            </a:r>
          </a:p>
          <a:p>
            <a:pPr algn="just"/>
            <a:r>
              <a:rPr lang="it-IT" dirty="0"/>
              <a:t>Anche in questo caso le difficoltà iniziano con la scuola primaria e determinano un grado di compromissione funzionale che dipende dalla severità del disturbo e dalla componente prevalentemente interessata</a:t>
            </a:r>
          </a:p>
          <a:p>
            <a:pPr algn="just"/>
            <a:r>
              <a:rPr lang="it-IT" dirty="0"/>
              <a:t>Nel percorso di acquisizione della scrittura, il bambino deve inizialmente padroneggiare le operazioni di traduzione del suono udito (fonema) nel segno grafico corrispondente (grafema)</a:t>
            </a:r>
          </a:p>
          <a:p>
            <a:pPr algn="just"/>
            <a:r>
              <a:rPr lang="it-IT" dirty="0"/>
              <a:t>Il bambino passa poi a padroneggiare gli aspetti ortografici della scrittura con le sue regole; apprende e automatizza i movimenti necessari a tradurre sullo spazio grafico  quanto elaborato mentalmente  </a:t>
            </a:r>
          </a:p>
        </p:txBody>
      </p:sp>
    </p:spTree>
    <p:extLst>
      <p:ext uri="{BB962C8B-B14F-4D97-AF65-F5344CB8AC3E}">
        <p14:creationId xmlns:p14="http://schemas.microsoft.com/office/powerpoint/2010/main" val="3249340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47A135-8016-2182-7A3E-697826CD83C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FF42115-4ED9-BFAE-5A2E-C286EB720F16}"/>
              </a:ext>
            </a:extLst>
          </p:cNvPr>
          <p:cNvSpPr>
            <a:spLocks noGrp="1"/>
          </p:cNvSpPr>
          <p:nvPr>
            <p:ph idx="1"/>
          </p:nvPr>
        </p:nvSpPr>
        <p:spPr/>
        <p:txBody>
          <a:bodyPr/>
          <a:lstStyle/>
          <a:p>
            <a:pPr algn="just"/>
            <a:r>
              <a:rPr lang="it-IT" dirty="0"/>
              <a:t>Infine, il bambino organizza la produzione grafica in maniera tale da trasmettere un pensiero, una informazione o dei concetti tenendo conto anche dei destinatari a cui è rivolto lo scritto</a:t>
            </a:r>
          </a:p>
          <a:p>
            <a:pPr algn="just"/>
            <a:r>
              <a:rPr lang="it-IT" dirty="0"/>
              <a:t>Un bambino pertanto può avere problemi di scrittura per difficoltà che riguardano la grafia, l’ortografia o la comprensione del testo</a:t>
            </a:r>
          </a:p>
        </p:txBody>
      </p:sp>
    </p:spTree>
    <p:extLst>
      <p:ext uri="{BB962C8B-B14F-4D97-AF65-F5344CB8AC3E}">
        <p14:creationId xmlns:p14="http://schemas.microsoft.com/office/powerpoint/2010/main" val="196554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24EE94-E5EC-A620-F24C-26A79DB1257D}"/>
              </a:ext>
            </a:extLst>
          </p:cNvPr>
          <p:cNvSpPr>
            <a:spLocks noGrp="1"/>
          </p:cNvSpPr>
          <p:nvPr>
            <p:ph type="title"/>
          </p:nvPr>
        </p:nvSpPr>
        <p:spPr/>
        <p:txBody>
          <a:bodyPr/>
          <a:lstStyle/>
          <a:p>
            <a:r>
              <a:rPr lang="it-IT" dirty="0"/>
              <a:t>La disgrafia</a:t>
            </a:r>
          </a:p>
        </p:txBody>
      </p:sp>
      <p:sp>
        <p:nvSpPr>
          <p:cNvPr id="3" name="Segnaposto contenuto 2">
            <a:extLst>
              <a:ext uri="{FF2B5EF4-FFF2-40B4-BE49-F238E27FC236}">
                <a16:creationId xmlns:a16="http://schemas.microsoft.com/office/drawing/2014/main" id="{74EFD92C-95A2-12F4-C683-903A451D746B}"/>
              </a:ext>
            </a:extLst>
          </p:cNvPr>
          <p:cNvSpPr>
            <a:spLocks noGrp="1"/>
          </p:cNvSpPr>
          <p:nvPr>
            <p:ph idx="1"/>
          </p:nvPr>
        </p:nvSpPr>
        <p:spPr/>
        <p:txBody>
          <a:bodyPr/>
          <a:lstStyle/>
          <a:p>
            <a:pPr algn="just"/>
            <a:r>
              <a:rPr lang="it-IT" dirty="0"/>
              <a:t>La disgrafia è un deficit che riguarda l’acquisizione dei «programmi motori» che permettono di tradurre nello spazio grafico (il foglio) quanto elaborato mentalmente</a:t>
            </a:r>
          </a:p>
          <a:p>
            <a:pPr algn="just"/>
            <a:r>
              <a:rPr lang="it-IT" dirty="0"/>
              <a:t>Il deficit riguarda pertanto la componente di realizzazione della scrittura e della fluidità e del controllo del tratto grafico. Il disturbo si manifesta con i seguenti segni: </a:t>
            </a:r>
          </a:p>
          <a:p>
            <a:pPr algn="just">
              <a:buFontTx/>
              <a:buChar char="-"/>
            </a:pPr>
            <a:r>
              <a:rPr lang="it-IT" dirty="0"/>
              <a:t>Eccessiva velocità (impulsività) nello scrivere</a:t>
            </a:r>
          </a:p>
          <a:p>
            <a:pPr algn="just">
              <a:buFontTx/>
              <a:buChar char="-"/>
            </a:pPr>
            <a:r>
              <a:rPr lang="it-IT" dirty="0"/>
              <a:t>Scarsa velocità (</a:t>
            </a:r>
            <a:r>
              <a:rPr lang="it-IT" dirty="0" err="1"/>
              <a:t>ipercontrollo</a:t>
            </a:r>
            <a:r>
              <a:rPr lang="it-IT" dirty="0"/>
              <a:t>) nello scrivere</a:t>
            </a:r>
          </a:p>
          <a:p>
            <a:pPr algn="just">
              <a:buFontTx/>
              <a:buChar char="-"/>
            </a:pPr>
            <a:r>
              <a:rPr lang="it-IT" dirty="0"/>
              <a:t>Irregolarità delle lettere scritte fino all’illeggibilità</a:t>
            </a:r>
          </a:p>
        </p:txBody>
      </p:sp>
    </p:spTree>
    <p:extLst>
      <p:ext uri="{BB962C8B-B14F-4D97-AF65-F5344CB8AC3E}">
        <p14:creationId xmlns:p14="http://schemas.microsoft.com/office/powerpoint/2010/main" val="374710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6BF3A2-3062-28F4-309F-7D7C80E3072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9408909-3170-0667-7578-8124CD8DA58D}"/>
              </a:ext>
            </a:extLst>
          </p:cNvPr>
          <p:cNvSpPr>
            <a:spLocks noGrp="1"/>
          </p:cNvSpPr>
          <p:nvPr>
            <p:ph idx="1"/>
          </p:nvPr>
        </p:nvSpPr>
        <p:spPr/>
        <p:txBody>
          <a:bodyPr/>
          <a:lstStyle/>
          <a:p>
            <a:pPr algn="just"/>
            <a:r>
              <a:rPr lang="it-IT" dirty="0"/>
              <a:t>Il Disturbo Specifico dell’ Apprendimento (DSA) include una serie  di quadri clinici in cui l’elemento caratterizzante è rappresentato da un deficit che riguarda una o più abilità scolastiche</a:t>
            </a:r>
          </a:p>
          <a:p>
            <a:pPr algn="just"/>
            <a:r>
              <a:rPr lang="it-IT" dirty="0"/>
              <a:t>I deficit possono riguardare la lettura, la scrittura o le abilità di calcolo</a:t>
            </a:r>
          </a:p>
          <a:p>
            <a:pPr algn="just"/>
            <a:r>
              <a:rPr lang="it-IT" dirty="0"/>
              <a:t>L’aggettivo «specifico» sta ad indicare che i deficit assumono un carattere primario, nel senso che non sono riconducibili a patologie neuromotorie, cognitive, psicopatologiche; non sono nemmeno riconducibili a fattori socio-culturali, ivi inclusa un’inadeguata frequenza scolastica</a:t>
            </a:r>
          </a:p>
          <a:p>
            <a:pPr algn="just"/>
            <a:r>
              <a:rPr lang="it-IT" dirty="0"/>
              <a:t>Il disturbo quindi non è secondario, ma riguarda specificamente i processi neuropsicologici coinvolti nell’apprendimento della lettura, della scrittura e/o </a:t>
            </a:r>
            <a:r>
              <a:rPr lang="it-IT"/>
              <a:t>del calcolo </a:t>
            </a:r>
            <a:endParaRPr lang="it-IT" dirty="0"/>
          </a:p>
        </p:txBody>
      </p:sp>
    </p:spTree>
    <p:extLst>
      <p:ext uri="{BB962C8B-B14F-4D97-AF65-F5344CB8AC3E}">
        <p14:creationId xmlns:p14="http://schemas.microsoft.com/office/powerpoint/2010/main" val="2673046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A5781B-9FF7-C4CA-5C63-A814FFDE800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3658DF7-085C-A61F-B59A-5C6D46E6EAE1}"/>
              </a:ext>
            </a:extLst>
          </p:cNvPr>
          <p:cNvSpPr>
            <a:spLocks noGrp="1"/>
          </p:cNvSpPr>
          <p:nvPr>
            <p:ph idx="1"/>
          </p:nvPr>
        </p:nvSpPr>
        <p:spPr/>
        <p:txBody>
          <a:bodyPr>
            <a:normAutofit/>
          </a:bodyPr>
          <a:lstStyle/>
          <a:p>
            <a:pPr>
              <a:buFontTx/>
              <a:buChar char="-"/>
            </a:pPr>
            <a:r>
              <a:rPr lang="it-IT" dirty="0"/>
              <a:t>Alterazioni del ritmo della scrittura</a:t>
            </a:r>
          </a:p>
          <a:p>
            <a:pPr>
              <a:buFontTx/>
              <a:buChar char="-"/>
            </a:pPr>
            <a:r>
              <a:rPr lang="it-IT" dirty="0"/>
              <a:t>Alterazioni della fluidità del </a:t>
            </a:r>
            <a:r>
              <a:rPr lang="it-IT" dirty="0" smtClean="0"/>
              <a:t>tratto</a:t>
            </a:r>
            <a:endParaRPr lang="it-IT" dirty="0"/>
          </a:p>
          <a:p>
            <a:pPr>
              <a:buFontTx/>
              <a:buChar char="-"/>
            </a:pPr>
            <a:r>
              <a:rPr lang="it-IT" dirty="0"/>
              <a:t>Errori nella direzionalità</a:t>
            </a:r>
          </a:p>
          <a:p>
            <a:pPr>
              <a:buFontTx/>
              <a:buChar char="-"/>
            </a:pPr>
            <a:r>
              <a:rPr lang="it-IT" dirty="0"/>
              <a:t>Asimmetria nelle dimensioni delle lettere</a:t>
            </a:r>
          </a:p>
          <a:p>
            <a:pPr>
              <a:buFontTx/>
              <a:buChar char="-"/>
            </a:pPr>
            <a:r>
              <a:rPr lang="it-IT" dirty="0"/>
              <a:t>Eccessiva pressione della penna sul foglio</a:t>
            </a:r>
          </a:p>
          <a:p>
            <a:pPr>
              <a:buFontTx/>
              <a:buChar char="-"/>
            </a:pPr>
            <a:r>
              <a:rPr lang="it-IT" dirty="0"/>
              <a:t>Scarsa pressione della penna sul foglio</a:t>
            </a:r>
          </a:p>
          <a:p>
            <a:pPr>
              <a:buFontTx/>
              <a:buChar char="-"/>
            </a:pPr>
            <a:r>
              <a:rPr lang="it-IT" dirty="0"/>
              <a:t>Eccessiva </a:t>
            </a:r>
            <a:r>
              <a:rPr lang="it-IT" dirty="0" err="1"/>
              <a:t>affaticabilità</a:t>
            </a:r>
            <a:r>
              <a:rPr lang="it-IT" dirty="0"/>
              <a:t> della mano</a:t>
            </a:r>
          </a:p>
          <a:p>
            <a:pPr>
              <a:buFontTx/>
              <a:buChar char="-"/>
            </a:pPr>
            <a:r>
              <a:rPr lang="it-IT" dirty="0"/>
              <a:t>Impugnatura scorretta</a:t>
            </a:r>
          </a:p>
        </p:txBody>
      </p:sp>
    </p:spTree>
    <p:extLst>
      <p:ext uri="{BB962C8B-B14F-4D97-AF65-F5344CB8AC3E}">
        <p14:creationId xmlns:p14="http://schemas.microsoft.com/office/powerpoint/2010/main" val="3768377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5E9682-3EF8-6B0F-4BE0-A8E2D4AFC0A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F724276-6C16-2BEE-831A-36D383A60C7A}"/>
              </a:ext>
            </a:extLst>
          </p:cNvPr>
          <p:cNvSpPr>
            <a:spLocks noGrp="1"/>
          </p:cNvSpPr>
          <p:nvPr>
            <p:ph idx="1"/>
          </p:nvPr>
        </p:nvSpPr>
        <p:spPr/>
        <p:txBody>
          <a:bodyPr/>
          <a:lstStyle/>
          <a:p>
            <a:r>
              <a:rPr lang="it-IT" dirty="0"/>
              <a:t>Anche se, nel tempo, tali segni tendono a migliorare, essi tuttavia finiscono per caratterizzare uno stile di scrittura che, nelle forme più severe, la rende ai limiti della leggibilità</a:t>
            </a:r>
          </a:p>
        </p:txBody>
      </p:sp>
    </p:spTree>
    <p:extLst>
      <p:ext uri="{BB962C8B-B14F-4D97-AF65-F5344CB8AC3E}">
        <p14:creationId xmlns:p14="http://schemas.microsoft.com/office/powerpoint/2010/main" val="2731542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75D40-869D-94F5-F88E-4F20BD4059DD}"/>
              </a:ext>
            </a:extLst>
          </p:cNvPr>
          <p:cNvSpPr>
            <a:spLocks noGrp="1"/>
          </p:cNvSpPr>
          <p:nvPr>
            <p:ph type="title"/>
          </p:nvPr>
        </p:nvSpPr>
        <p:spPr/>
        <p:txBody>
          <a:bodyPr/>
          <a:lstStyle/>
          <a:p>
            <a:r>
              <a:rPr lang="it-IT" dirty="0"/>
              <a:t>La disortografia</a:t>
            </a:r>
          </a:p>
        </p:txBody>
      </p:sp>
      <p:sp>
        <p:nvSpPr>
          <p:cNvPr id="3" name="Segnaposto contenuto 2">
            <a:extLst>
              <a:ext uri="{FF2B5EF4-FFF2-40B4-BE49-F238E27FC236}">
                <a16:creationId xmlns:a16="http://schemas.microsoft.com/office/drawing/2014/main" id="{F8C021E5-8FD8-CEE1-AB4B-54C072AEA6A9}"/>
              </a:ext>
            </a:extLst>
          </p:cNvPr>
          <p:cNvSpPr>
            <a:spLocks noGrp="1"/>
          </p:cNvSpPr>
          <p:nvPr>
            <p:ph idx="1"/>
          </p:nvPr>
        </p:nvSpPr>
        <p:spPr/>
        <p:txBody>
          <a:bodyPr/>
          <a:lstStyle/>
          <a:p>
            <a:pPr algn="just"/>
            <a:r>
              <a:rPr lang="it-IT" dirty="0"/>
              <a:t>Con il termine disortografia vengono indicate difficoltà riconducibili a deficit dei processi di transcodifica fonema-grafema e di </a:t>
            </a:r>
            <a:r>
              <a:rPr lang="it-IT" dirty="0" err="1"/>
              <a:t>padroneggiamento</a:t>
            </a:r>
            <a:r>
              <a:rPr lang="it-IT" dirty="0"/>
              <a:t> delle regole che appartengono al sistema grafemico della lingua</a:t>
            </a:r>
          </a:p>
          <a:p>
            <a:pPr algn="just"/>
            <a:r>
              <a:rPr lang="it-IT" dirty="0"/>
              <a:t>Il soggetto presenta:</a:t>
            </a:r>
          </a:p>
          <a:p>
            <a:pPr algn="just">
              <a:buFontTx/>
              <a:buChar char="-"/>
            </a:pPr>
            <a:r>
              <a:rPr lang="it-IT" dirty="0"/>
              <a:t>Inversioni (spostamento dei grafemi all’interno delle parole (scrive </a:t>
            </a:r>
            <a:r>
              <a:rPr lang="it-IT" dirty="0" err="1"/>
              <a:t>sefamoro</a:t>
            </a:r>
            <a:r>
              <a:rPr lang="it-IT" dirty="0"/>
              <a:t> anziché semaforo)</a:t>
            </a:r>
          </a:p>
          <a:p>
            <a:pPr algn="just">
              <a:buFontTx/>
              <a:buChar char="-"/>
            </a:pPr>
            <a:r>
              <a:rPr lang="it-IT" dirty="0"/>
              <a:t>Omissioni (mancata scrittura di un grafema all’interno delle parole) (es: può omettere la doppia consonante (pala invece di palla) oppure la vocale intermedia (foco invece di fuoco), la consonante intermedia (</a:t>
            </a:r>
            <a:r>
              <a:rPr lang="it-IT" dirty="0" err="1"/>
              <a:t>catolina</a:t>
            </a:r>
            <a:r>
              <a:rPr lang="it-IT" dirty="0"/>
              <a:t> invece di cartolina) o la H)</a:t>
            </a:r>
          </a:p>
          <a:p>
            <a:pPr algn="just">
              <a:buFontTx/>
              <a:buChar char="-"/>
            </a:pPr>
            <a:r>
              <a:rPr lang="it-IT" dirty="0"/>
              <a:t>L’omissione può riguardare anche una sillaba o l’intera parola</a:t>
            </a:r>
          </a:p>
        </p:txBody>
      </p:sp>
    </p:spTree>
    <p:extLst>
      <p:ext uri="{BB962C8B-B14F-4D97-AF65-F5344CB8AC3E}">
        <p14:creationId xmlns:p14="http://schemas.microsoft.com/office/powerpoint/2010/main" val="13495276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4AA288-DAFE-168C-47CD-FFAB6D57180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F1EEABE-FE6E-F972-FFD4-F542CFE25066}"/>
              </a:ext>
            </a:extLst>
          </p:cNvPr>
          <p:cNvSpPr>
            <a:spLocks noGrp="1"/>
          </p:cNvSpPr>
          <p:nvPr>
            <p:ph idx="1"/>
          </p:nvPr>
        </p:nvSpPr>
        <p:spPr/>
        <p:txBody>
          <a:bodyPr/>
          <a:lstStyle/>
          <a:p>
            <a:pPr algn="just">
              <a:buFontTx/>
              <a:buChar char="-"/>
            </a:pPr>
            <a:r>
              <a:rPr lang="it-IT" dirty="0"/>
              <a:t>Confusione tra grafemi simili, cioè il soggetto può invertire grafemi come b-p oppure d-q</a:t>
            </a:r>
          </a:p>
          <a:p>
            <a:pPr algn="just">
              <a:buFontTx/>
              <a:buChar char="-"/>
            </a:pPr>
            <a:r>
              <a:rPr lang="it-IT" dirty="0"/>
              <a:t>Confusione tra grafemi che hanno una corrispondenza con fonemi simili (può confondere grafemi come f-v, t-d, l-r)</a:t>
            </a:r>
          </a:p>
          <a:p>
            <a:pPr algn="just">
              <a:buFontTx/>
              <a:buChar char="-"/>
            </a:pPr>
            <a:r>
              <a:rPr lang="it-IT" dirty="0"/>
              <a:t>Errori che riguardano la punteggiatura</a:t>
            </a:r>
          </a:p>
          <a:p>
            <a:pPr algn="just">
              <a:buFontTx/>
              <a:buChar char="-"/>
            </a:pPr>
            <a:r>
              <a:rPr lang="it-IT" dirty="0"/>
              <a:t>Errori che riguardano gli accenti</a:t>
            </a:r>
          </a:p>
          <a:p>
            <a:pPr algn="just">
              <a:buFontTx/>
              <a:buChar char="-"/>
            </a:pPr>
            <a:r>
              <a:rPr lang="it-IT" dirty="0"/>
              <a:t>Errori che riguardano la discriminazione fra parole omofone non omografe (es: l’ago-lago, d’orso-dorso</a:t>
            </a:r>
          </a:p>
          <a:p>
            <a:pPr algn="just">
              <a:buFontTx/>
              <a:buChar char="-"/>
            </a:pPr>
            <a:endParaRPr lang="it-IT" dirty="0"/>
          </a:p>
        </p:txBody>
      </p:sp>
    </p:spTree>
    <p:extLst>
      <p:ext uri="{BB962C8B-B14F-4D97-AF65-F5344CB8AC3E}">
        <p14:creationId xmlns:p14="http://schemas.microsoft.com/office/powerpoint/2010/main" val="40952238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0C1C09-ABC7-9EB0-F3C3-75E7B1609343}"/>
              </a:ext>
            </a:extLst>
          </p:cNvPr>
          <p:cNvSpPr>
            <a:spLocks noGrp="1"/>
          </p:cNvSpPr>
          <p:nvPr>
            <p:ph type="title"/>
          </p:nvPr>
        </p:nvSpPr>
        <p:spPr/>
        <p:txBody>
          <a:bodyPr/>
          <a:lstStyle/>
          <a:p>
            <a:r>
              <a:rPr lang="it-IT" dirty="0"/>
              <a:t>La composizione del testo</a:t>
            </a:r>
          </a:p>
        </p:txBody>
      </p:sp>
      <p:sp>
        <p:nvSpPr>
          <p:cNvPr id="3" name="Segnaposto contenuto 2">
            <a:extLst>
              <a:ext uri="{FF2B5EF4-FFF2-40B4-BE49-F238E27FC236}">
                <a16:creationId xmlns:a16="http://schemas.microsoft.com/office/drawing/2014/main" id="{70B87C1B-4FA8-2A96-1365-ABFC20DA6289}"/>
              </a:ext>
            </a:extLst>
          </p:cNvPr>
          <p:cNvSpPr>
            <a:spLocks noGrp="1"/>
          </p:cNvSpPr>
          <p:nvPr>
            <p:ph idx="1"/>
          </p:nvPr>
        </p:nvSpPr>
        <p:spPr/>
        <p:txBody>
          <a:bodyPr/>
          <a:lstStyle/>
          <a:p>
            <a:pPr algn="just"/>
            <a:r>
              <a:rPr lang="it-IT" dirty="0"/>
              <a:t>Nella composizione libera, la costruzione del testo scritto è marcatamente deficitaria anche tenendo conto dell’età e della classe frequentata</a:t>
            </a:r>
          </a:p>
          <a:p>
            <a:pPr algn="just"/>
            <a:r>
              <a:rPr lang="it-IT" dirty="0"/>
              <a:t>Tale problematica viene in genere riconosciuta a partire dagli 8-9 anni</a:t>
            </a:r>
          </a:p>
          <a:p>
            <a:pPr algn="just"/>
            <a:r>
              <a:rPr lang="it-IT" dirty="0"/>
              <a:t>Inizialmente le difficoltà si traducono in brevità del testo, povertà del vocabolario, inadeguata strutturazione della frase, errori grammaticali e di punteggiatura</a:t>
            </a:r>
          </a:p>
          <a:p>
            <a:pPr algn="just"/>
            <a:r>
              <a:rPr lang="it-IT" dirty="0"/>
              <a:t>Nel corso del tempo, si evidenziano sempre più deficit connessi alla pianificazione (organizzare le idee in base agli obiettivi), alla trascrizione (trasformare le idee in frasi ben collegate), e riformulazione della composizione (monitorare quanto scrivo, riconoscere le cose da rivedere e apportare le opportune correzioni)</a:t>
            </a:r>
          </a:p>
        </p:txBody>
      </p:sp>
    </p:spTree>
    <p:extLst>
      <p:ext uri="{BB962C8B-B14F-4D97-AF65-F5344CB8AC3E}">
        <p14:creationId xmlns:p14="http://schemas.microsoft.com/office/powerpoint/2010/main" val="2244628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675230-AEA9-C462-CD68-DCB8CC53731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AFFD9E5-B028-742B-98CE-BECE07914686}"/>
              </a:ext>
            </a:extLst>
          </p:cNvPr>
          <p:cNvSpPr>
            <a:spLocks noGrp="1"/>
          </p:cNvSpPr>
          <p:nvPr>
            <p:ph idx="1"/>
          </p:nvPr>
        </p:nvSpPr>
        <p:spPr/>
        <p:txBody>
          <a:bodyPr/>
          <a:lstStyle/>
          <a:p>
            <a:r>
              <a:rPr lang="it-IT" dirty="0"/>
              <a:t>Ne deriva una composizione inadeguata sul piano qualitativo (</a:t>
            </a:r>
            <a:r>
              <a:rPr lang="it-IT" dirty="0" smtClean="0"/>
              <a:t>generalmente </a:t>
            </a:r>
            <a:r>
              <a:rPr lang="it-IT" dirty="0"/>
              <a:t>povera)  e su quello qualitativo (inconcludente, scarsamente coesa e poco funzionale alla trasmissione delle intenzioni dello scriba)</a:t>
            </a:r>
          </a:p>
        </p:txBody>
      </p:sp>
    </p:spTree>
    <p:extLst>
      <p:ext uri="{BB962C8B-B14F-4D97-AF65-F5344CB8AC3E}">
        <p14:creationId xmlns:p14="http://schemas.microsoft.com/office/powerpoint/2010/main" val="11313261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C252E2-67DB-DC78-F82D-781BE0810A97}"/>
              </a:ext>
            </a:extLst>
          </p:cNvPr>
          <p:cNvSpPr>
            <a:spLocks noGrp="1"/>
          </p:cNvSpPr>
          <p:nvPr>
            <p:ph type="title"/>
          </p:nvPr>
        </p:nvSpPr>
        <p:spPr/>
        <p:txBody>
          <a:bodyPr/>
          <a:lstStyle/>
          <a:p>
            <a:pPr algn="ctr"/>
            <a:r>
              <a:rPr lang="it-IT" b="1" dirty="0" err="1"/>
              <a:t>Dsa</a:t>
            </a:r>
            <a:r>
              <a:rPr lang="it-IT" b="1" dirty="0"/>
              <a:t> con compromissione del calcolo</a:t>
            </a:r>
          </a:p>
        </p:txBody>
      </p:sp>
      <p:sp>
        <p:nvSpPr>
          <p:cNvPr id="3" name="Segnaposto contenuto 2">
            <a:extLst>
              <a:ext uri="{FF2B5EF4-FFF2-40B4-BE49-F238E27FC236}">
                <a16:creationId xmlns:a16="http://schemas.microsoft.com/office/drawing/2014/main" id="{A73D1484-FF8D-36FA-DC36-75337903BA34}"/>
              </a:ext>
            </a:extLst>
          </p:cNvPr>
          <p:cNvSpPr>
            <a:spLocks noGrp="1"/>
          </p:cNvSpPr>
          <p:nvPr>
            <p:ph idx="1"/>
          </p:nvPr>
        </p:nvSpPr>
        <p:spPr/>
        <p:txBody>
          <a:bodyPr/>
          <a:lstStyle/>
          <a:p>
            <a:pPr algn="just"/>
            <a:r>
              <a:rPr lang="it-IT" dirty="0"/>
              <a:t>È il sottotipo in cui è interessato l’apprendimento dei numeri e del calcolo</a:t>
            </a:r>
          </a:p>
          <a:p>
            <a:pPr algn="just"/>
            <a:r>
              <a:rPr lang="it-IT" dirty="0"/>
              <a:t>Le difficoltà iniziano con la scuola primaria e si definiscono sempre con maggiore chiarezza negli anni successivi </a:t>
            </a:r>
          </a:p>
          <a:p>
            <a:pPr algn="just"/>
            <a:r>
              <a:rPr lang="it-IT" dirty="0"/>
              <a:t>Vi sono difficoltà che hanno a che fare con la comprensione e la manipolazione degli elementi basali dell’abilità numerica e con l’acquisizione delle procedure e degli algoritmi del calcolo</a:t>
            </a:r>
          </a:p>
          <a:p>
            <a:pPr algn="just"/>
            <a:r>
              <a:rPr lang="it-IT" dirty="0"/>
              <a:t>Il soggetto può presentare difficoltà: </a:t>
            </a:r>
          </a:p>
          <a:p>
            <a:pPr algn="just">
              <a:buFontTx/>
              <a:buChar char="-"/>
            </a:pPr>
            <a:r>
              <a:rPr lang="it-IT" dirty="0"/>
              <a:t>Nel riconoscimento immediato di piccole quantità</a:t>
            </a:r>
          </a:p>
          <a:p>
            <a:pPr algn="just">
              <a:buFontTx/>
              <a:buChar char="-"/>
            </a:pPr>
            <a:r>
              <a:rPr lang="it-IT" dirty="0"/>
              <a:t>Nei processi di comparazione di quantità</a:t>
            </a:r>
          </a:p>
        </p:txBody>
      </p:sp>
    </p:spTree>
    <p:extLst>
      <p:ext uri="{BB962C8B-B14F-4D97-AF65-F5344CB8AC3E}">
        <p14:creationId xmlns:p14="http://schemas.microsoft.com/office/powerpoint/2010/main" val="13379249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CC6473-5187-507F-B011-507330AE559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1377A7E-FFB9-CD9E-5201-6C756A214037}"/>
              </a:ext>
            </a:extLst>
          </p:cNvPr>
          <p:cNvSpPr>
            <a:spLocks noGrp="1"/>
          </p:cNvSpPr>
          <p:nvPr>
            <p:ph idx="1"/>
          </p:nvPr>
        </p:nvSpPr>
        <p:spPr/>
        <p:txBody>
          <a:bodyPr/>
          <a:lstStyle/>
          <a:p>
            <a:pPr marL="0" indent="0">
              <a:buNone/>
            </a:pPr>
            <a:endParaRPr lang="it-IT" dirty="0"/>
          </a:p>
          <a:p>
            <a:pPr>
              <a:buFontTx/>
              <a:buChar char="-"/>
            </a:pPr>
            <a:r>
              <a:rPr lang="it-IT" dirty="0"/>
              <a:t>Nelle strategie di composizione e scomposizione di quantità</a:t>
            </a:r>
          </a:p>
          <a:p>
            <a:pPr algn="just">
              <a:buFontTx/>
              <a:buChar char="-"/>
            </a:pPr>
            <a:r>
              <a:rPr lang="it-IT" dirty="0" smtClean="0"/>
              <a:t>Nel </a:t>
            </a:r>
            <a:r>
              <a:rPr lang="it-IT" dirty="0"/>
              <a:t>comprendere quali numeri sono pertinenti al problema aritmetico che si sta </a:t>
            </a:r>
            <a:r>
              <a:rPr lang="it-IT" dirty="0" smtClean="0"/>
              <a:t>   considerando</a:t>
            </a:r>
            <a:endParaRPr lang="it-IT" dirty="0"/>
          </a:p>
          <a:p>
            <a:pPr algn="just">
              <a:buFontTx/>
              <a:buChar char="-"/>
            </a:pPr>
            <a:r>
              <a:rPr lang="it-IT" dirty="0"/>
              <a:t>Nel comprendere i segni o i termini matematici</a:t>
            </a:r>
          </a:p>
          <a:p>
            <a:pPr algn="just">
              <a:buFontTx/>
              <a:buChar char="-"/>
            </a:pPr>
            <a:r>
              <a:rPr lang="it-IT" dirty="0"/>
              <a:t>Nel comprendere i concetti relativi alle operazioni aritmetiche</a:t>
            </a:r>
          </a:p>
        </p:txBody>
      </p:sp>
    </p:spTree>
    <p:extLst>
      <p:ext uri="{BB962C8B-B14F-4D97-AF65-F5344CB8AC3E}">
        <p14:creationId xmlns:p14="http://schemas.microsoft.com/office/powerpoint/2010/main" val="3765154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A24B8C-5B19-1441-1C0D-DF370F9052A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94B677D-69E7-E4DC-9EE6-D82A317F9324}"/>
              </a:ext>
            </a:extLst>
          </p:cNvPr>
          <p:cNvSpPr>
            <a:spLocks noGrp="1"/>
          </p:cNvSpPr>
          <p:nvPr>
            <p:ph idx="1"/>
          </p:nvPr>
        </p:nvSpPr>
        <p:spPr/>
        <p:txBody>
          <a:bodyPr/>
          <a:lstStyle/>
          <a:p>
            <a:pPr>
              <a:buFontTx/>
              <a:buChar char="-"/>
            </a:pPr>
            <a:r>
              <a:rPr lang="it-IT" dirty="0"/>
              <a:t>Nel realizzare le manipolazioni aritmetiche standard</a:t>
            </a:r>
          </a:p>
          <a:p>
            <a:pPr algn="just">
              <a:buFontTx/>
              <a:buChar char="-"/>
            </a:pPr>
            <a:r>
              <a:rPr lang="it-IT" dirty="0"/>
              <a:t>Nell’allineare correttamente i numeri o nell’inserire decimali o simboli durante i calcoli</a:t>
            </a:r>
          </a:p>
          <a:p>
            <a:pPr algn="just">
              <a:buFontTx/>
              <a:buChar char="-"/>
            </a:pPr>
            <a:r>
              <a:rPr lang="it-IT" dirty="0"/>
              <a:t>Nell’organizzazione spaziale dei calcoli aritmetici</a:t>
            </a:r>
          </a:p>
          <a:p>
            <a:pPr algn="just">
              <a:buFontTx/>
              <a:buChar char="-"/>
            </a:pPr>
            <a:r>
              <a:rPr lang="it-IT" dirty="0"/>
              <a:t>Nell’apprendere in modo soddisfacente le tabelle della moltiplicazione</a:t>
            </a:r>
          </a:p>
          <a:p>
            <a:pPr algn="just">
              <a:buFontTx/>
              <a:buChar char="-"/>
            </a:pPr>
            <a:endParaRPr lang="it-IT" dirty="0"/>
          </a:p>
          <a:p>
            <a:pPr marL="0" indent="0" algn="just">
              <a:buNone/>
            </a:pPr>
            <a:r>
              <a:rPr lang="it-IT" dirty="0"/>
              <a:t>Sono difficoltà eterogenee, utili da distinguere per quanto riguarda il progetto terapeutico personalizzato</a:t>
            </a:r>
          </a:p>
          <a:p>
            <a:pPr marL="0" indent="0" algn="just">
              <a:buNone/>
            </a:pPr>
            <a:r>
              <a:rPr lang="it-IT"/>
              <a:t>  </a:t>
            </a:r>
            <a:endParaRPr lang="it-IT" dirty="0"/>
          </a:p>
        </p:txBody>
      </p:sp>
    </p:spTree>
    <p:extLst>
      <p:ext uri="{BB962C8B-B14F-4D97-AF65-F5344CB8AC3E}">
        <p14:creationId xmlns:p14="http://schemas.microsoft.com/office/powerpoint/2010/main" val="1882562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A10AAC-10BC-F927-1661-2F902738E0C1}"/>
              </a:ext>
            </a:extLst>
          </p:cNvPr>
          <p:cNvSpPr>
            <a:spLocks noGrp="1"/>
          </p:cNvSpPr>
          <p:nvPr>
            <p:ph type="title"/>
          </p:nvPr>
        </p:nvSpPr>
        <p:spPr/>
        <p:txBody>
          <a:bodyPr/>
          <a:lstStyle/>
          <a:p>
            <a:pPr algn="ctr"/>
            <a:r>
              <a:rPr lang="it-IT" b="1" dirty="0"/>
              <a:t>cause</a:t>
            </a:r>
          </a:p>
        </p:txBody>
      </p:sp>
      <p:sp>
        <p:nvSpPr>
          <p:cNvPr id="3" name="Segnaposto contenuto 2">
            <a:extLst>
              <a:ext uri="{FF2B5EF4-FFF2-40B4-BE49-F238E27FC236}">
                <a16:creationId xmlns:a16="http://schemas.microsoft.com/office/drawing/2014/main" id="{6A0E6D39-6539-5515-0F6C-04C4AD003234}"/>
              </a:ext>
            </a:extLst>
          </p:cNvPr>
          <p:cNvSpPr>
            <a:spLocks noGrp="1"/>
          </p:cNvSpPr>
          <p:nvPr>
            <p:ph idx="1"/>
          </p:nvPr>
        </p:nvSpPr>
        <p:spPr/>
        <p:txBody>
          <a:bodyPr/>
          <a:lstStyle/>
          <a:p>
            <a:r>
              <a:rPr lang="it-IT" dirty="0"/>
              <a:t>I DSA sono inclusi nel capitolo dei Disturbi del </a:t>
            </a:r>
            <a:r>
              <a:rPr lang="it-IT" dirty="0" err="1"/>
              <a:t>Neurosviluppo</a:t>
            </a:r>
            <a:endParaRPr lang="it-IT" dirty="0"/>
          </a:p>
          <a:p>
            <a:pPr algn="just"/>
            <a:r>
              <a:rPr lang="it-IT" dirty="0"/>
              <a:t>Le cause non sono note, ma si ipotizza che esistano delle disfunzioni neuropsicologiche di fondo che si traducono nella mancata acquisizione delle abilità scolastiche nei tempi e nei modi previsti da uno sviluppo «tipico»</a:t>
            </a:r>
          </a:p>
          <a:p>
            <a:pPr algn="just"/>
            <a:r>
              <a:rPr lang="it-IT" dirty="0"/>
              <a:t>Alcuni dati epidemiologici sembrano suggerire l’importanza di una componente genetica alla base del disturbo: </a:t>
            </a:r>
          </a:p>
          <a:p>
            <a:pPr algn="just">
              <a:buFontTx/>
              <a:buChar char="-"/>
            </a:pPr>
            <a:r>
              <a:rPr lang="it-IT" dirty="0"/>
              <a:t>Alta percentuale di incidenza di DSA negli ascendenti e nei collaterali di soggetti affetti (50-80%); alto indice di concordanza tra gemelli monozigoti (85-100%)</a:t>
            </a:r>
          </a:p>
          <a:p>
            <a:pPr algn="just">
              <a:buFontTx/>
              <a:buChar char="-"/>
            </a:pPr>
            <a:r>
              <a:rPr lang="it-IT" dirty="0"/>
              <a:t>Diversa incidenza nei due sessi (sesso maschile maggiormente interessato)</a:t>
            </a:r>
          </a:p>
        </p:txBody>
      </p:sp>
    </p:spTree>
    <p:extLst>
      <p:ext uri="{BB962C8B-B14F-4D97-AF65-F5344CB8AC3E}">
        <p14:creationId xmlns:p14="http://schemas.microsoft.com/office/powerpoint/2010/main" val="3096628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C59875-E658-E714-7015-A14BF4FB98B4}"/>
              </a:ext>
            </a:extLst>
          </p:cNvPr>
          <p:cNvSpPr>
            <a:spLocks noGrp="1"/>
          </p:cNvSpPr>
          <p:nvPr>
            <p:ph type="title"/>
          </p:nvPr>
        </p:nvSpPr>
        <p:spPr/>
        <p:txBody>
          <a:bodyPr/>
          <a:lstStyle/>
          <a:p>
            <a:pPr algn="ctr"/>
            <a:r>
              <a:rPr lang="it-IT" dirty="0"/>
              <a:t>prevalenza</a:t>
            </a:r>
          </a:p>
        </p:txBody>
      </p:sp>
      <p:sp>
        <p:nvSpPr>
          <p:cNvPr id="3" name="Segnaposto contenuto 2">
            <a:extLst>
              <a:ext uri="{FF2B5EF4-FFF2-40B4-BE49-F238E27FC236}">
                <a16:creationId xmlns:a16="http://schemas.microsoft.com/office/drawing/2014/main" id="{C4D3519B-4FC4-AA0A-0ABF-33C1B2DDA690}"/>
              </a:ext>
            </a:extLst>
          </p:cNvPr>
          <p:cNvSpPr>
            <a:spLocks noGrp="1"/>
          </p:cNvSpPr>
          <p:nvPr>
            <p:ph idx="1"/>
          </p:nvPr>
        </p:nvSpPr>
        <p:spPr/>
        <p:txBody>
          <a:bodyPr/>
          <a:lstStyle/>
          <a:p>
            <a:r>
              <a:rPr lang="it-IT" dirty="0"/>
              <a:t>I DSA, globalmente considerati, sono piuttosto frequenti: interessano circa il 20% dei soggetti nella scuola primaria</a:t>
            </a:r>
          </a:p>
          <a:p>
            <a:pPr marL="0" indent="0">
              <a:buNone/>
            </a:pPr>
            <a:endParaRPr lang="it-IT" dirty="0"/>
          </a:p>
          <a:p>
            <a:r>
              <a:rPr lang="it-IT" dirty="0"/>
              <a:t>Negli anni successivi le stime di prevalenza sono inferiori: 2-3%</a:t>
            </a:r>
          </a:p>
          <a:p>
            <a:pPr marL="0" indent="0">
              <a:buNone/>
            </a:pPr>
            <a:endParaRPr lang="it-IT" dirty="0"/>
          </a:p>
          <a:p>
            <a:r>
              <a:rPr lang="it-IT" dirty="0"/>
              <a:t>Il D. è molto più frequente nei maschi rispetto alle femmine (4:1) </a:t>
            </a:r>
          </a:p>
        </p:txBody>
      </p:sp>
    </p:spTree>
    <p:extLst>
      <p:ext uri="{BB962C8B-B14F-4D97-AF65-F5344CB8AC3E}">
        <p14:creationId xmlns:p14="http://schemas.microsoft.com/office/powerpoint/2010/main" val="31458270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B6813E-5A18-890D-E6FF-4179375AF83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7F306F0-45A6-B9E4-1683-505BF9B85303}"/>
              </a:ext>
            </a:extLst>
          </p:cNvPr>
          <p:cNvSpPr>
            <a:spLocks noGrp="1"/>
          </p:cNvSpPr>
          <p:nvPr>
            <p:ph idx="1"/>
          </p:nvPr>
        </p:nvSpPr>
        <p:spPr/>
        <p:txBody>
          <a:bodyPr/>
          <a:lstStyle/>
          <a:p>
            <a:pPr algn="just"/>
            <a:r>
              <a:rPr lang="it-IT" dirty="0"/>
              <a:t>Altri dati epidemiologici sembrano orientare per una responsabilità di fattori organici di natura acquisita :</a:t>
            </a:r>
          </a:p>
          <a:p>
            <a:pPr algn="just">
              <a:buFontTx/>
              <a:buChar char="-"/>
            </a:pPr>
            <a:r>
              <a:rPr lang="it-IT" dirty="0"/>
              <a:t>Anamnesi positiva per esposizione a fattori potenzialmente </a:t>
            </a:r>
            <a:r>
              <a:rPr lang="it-IT" dirty="0" err="1"/>
              <a:t>cerebrolesivi</a:t>
            </a:r>
            <a:r>
              <a:rPr lang="it-IT" dirty="0"/>
              <a:t> (prematurità, complicazioni in gravidanza, distocie del </a:t>
            </a:r>
            <a:r>
              <a:rPr lang="it-IT" dirty="0" smtClean="0"/>
              <a:t>parto…)</a:t>
            </a:r>
            <a:endParaRPr lang="it-IT" dirty="0"/>
          </a:p>
          <a:p>
            <a:pPr algn="just">
              <a:buFontTx/>
              <a:buChar char="-"/>
            </a:pPr>
            <a:r>
              <a:rPr lang="it-IT" dirty="0"/>
              <a:t>Frequente riscontro di disturbi neurologici «minori» (anomalie del tono muscolare, ipercinesie, deficit dei nervi cranici, alterazioni elettroencefalografiche aspecifiche…)</a:t>
            </a:r>
          </a:p>
          <a:p>
            <a:pPr marL="0" indent="0" algn="just">
              <a:buNone/>
            </a:pPr>
            <a:r>
              <a:rPr lang="it-IT" dirty="0"/>
              <a:t>Ciò ha indotto ad ipotizzare che vi possano essere dei danni o micro-danni acquisiti in epoche precoci e che interferirebbero sul progetto di sviluppo dell’encefalo andando poi a tradursi in alterazioni dell’apprendimento</a:t>
            </a:r>
          </a:p>
        </p:txBody>
      </p:sp>
    </p:spTree>
    <p:extLst>
      <p:ext uri="{BB962C8B-B14F-4D97-AF65-F5344CB8AC3E}">
        <p14:creationId xmlns:p14="http://schemas.microsoft.com/office/powerpoint/2010/main" val="31341673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2EF491-1C1A-F27E-D321-79092B7CF9AC}"/>
              </a:ext>
            </a:extLst>
          </p:cNvPr>
          <p:cNvSpPr>
            <a:spLocks noGrp="1"/>
          </p:cNvSpPr>
          <p:nvPr>
            <p:ph type="title"/>
          </p:nvPr>
        </p:nvSpPr>
        <p:spPr/>
        <p:txBody>
          <a:bodyPr/>
          <a:lstStyle/>
          <a:p>
            <a:pPr algn="ctr"/>
            <a:r>
              <a:rPr lang="it-IT" dirty="0"/>
              <a:t>DIAGNOSI</a:t>
            </a:r>
          </a:p>
        </p:txBody>
      </p:sp>
      <p:sp>
        <p:nvSpPr>
          <p:cNvPr id="3" name="Segnaposto contenuto 2">
            <a:extLst>
              <a:ext uri="{FF2B5EF4-FFF2-40B4-BE49-F238E27FC236}">
                <a16:creationId xmlns:a16="http://schemas.microsoft.com/office/drawing/2014/main" id="{438B64D9-48F7-8C99-ED6E-1D6E532032AB}"/>
              </a:ext>
            </a:extLst>
          </p:cNvPr>
          <p:cNvSpPr>
            <a:spLocks noGrp="1"/>
          </p:cNvSpPr>
          <p:nvPr>
            <p:ph idx="1"/>
          </p:nvPr>
        </p:nvSpPr>
        <p:spPr/>
        <p:txBody>
          <a:bodyPr>
            <a:normAutofit/>
          </a:bodyPr>
          <a:lstStyle/>
          <a:p>
            <a:pPr algn="just"/>
            <a:r>
              <a:rPr lang="it-IT" dirty="0"/>
              <a:t>Quando un bambino viene segnalato per disturbi dell’apprendimento, è necessario mettere in atto un percorso diagnostico articolato in diverse fasi:</a:t>
            </a:r>
          </a:p>
          <a:p>
            <a:pPr marL="0" indent="0" algn="just">
              <a:buNone/>
            </a:pPr>
            <a:endParaRPr lang="it-IT" dirty="0"/>
          </a:p>
          <a:p>
            <a:pPr algn="just">
              <a:buFontTx/>
              <a:buChar char="-"/>
            </a:pPr>
            <a:r>
              <a:rPr lang="it-IT" dirty="0"/>
              <a:t>Accertamento dell’esistenza di una reale difficoltà: si verifica quindi il livello prestazionale raggiunto nelle aree della lettura, scrittura e calcolo. Ciò si effettua attraverso prove specifiche (di lettura, scrittura e calcolo) e si valuta se e quanto il soggetto si discosta dalla «normalità »</a:t>
            </a:r>
          </a:p>
        </p:txBody>
      </p:sp>
    </p:spTree>
    <p:extLst>
      <p:ext uri="{BB962C8B-B14F-4D97-AF65-F5344CB8AC3E}">
        <p14:creationId xmlns:p14="http://schemas.microsoft.com/office/powerpoint/2010/main" val="21208715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466FB9-704D-F42F-29DC-9AA66A36F51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3CFAF7D-2521-49AC-DA24-55D09C2EA66F}"/>
              </a:ext>
            </a:extLst>
          </p:cNvPr>
          <p:cNvSpPr>
            <a:spLocks noGrp="1"/>
          </p:cNvSpPr>
          <p:nvPr>
            <p:ph idx="1"/>
          </p:nvPr>
        </p:nvSpPr>
        <p:spPr/>
        <p:txBody>
          <a:bodyPr/>
          <a:lstStyle/>
          <a:p>
            <a:pPr algn="just">
              <a:buFontTx/>
              <a:buChar char="-"/>
            </a:pPr>
            <a:r>
              <a:rPr lang="it-IT" dirty="0"/>
              <a:t>Diagnosi differenziale: verificata l’esistenza di problemi di apprendimento, va valutato se esistano situazioni ambientali particolari o condizioni patologiche all’interno delle quali possa essere inquadrato il disturbo di apprendimento (dist. Apprendimento secondario). Vanno considerati in particolare: inadeguata frequenza scolastica, carenze socio-culturale, disabilità intellettiva, disturbi della comunicazione, ADHD, disturbi d’ansia, disturbi della condotta, disturbi dello spettro autistico, deficit sensoriali </a:t>
            </a:r>
          </a:p>
          <a:p>
            <a:pPr marL="0" indent="0" algn="just">
              <a:buNone/>
            </a:pPr>
            <a:endParaRPr lang="it-IT" dirty="0"/>
          </a:p>
          <a:p>
            <a:pPr marL="0" indent="0" algn="just">
              <a:buNone/>
            </a:pPr>
            <a:r>
              <a:rPr lang="it-IT" dirty="0"/>
              <a:t>In molti casi le situazioni rilevate non sembrano porsi come causa del disturbo, ma rappresentano piuttosto delle comorbilità: condizioni patologiche presenti in associazione </a:t>
            </a:r>
          </a:p>
          <a:p>
            <a:pPr>
              <a:buFontTx/>
              <a:buChar char="-"/>
            </a:pPr>
            <a:endParaRPr lang="it-IT" dirty="0"/>
          </a:p>
          <a:p>
            <a:endParaRPr lang="it-IT" dirty="0"/>
          </a:p>
        </p:txBody>
      </p:sp>
    </p:spTree>
    <p:extLst>
      <p:ext uri="{BB962C8B-B14F-4D97-AF65-F5344CB8AC3E}">
        <p14:creationId xmlns:p14="http://schemas.microsoft.com/office/powerpoint/2010/main" val="31943452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58DEFF-59F6-27AB-4651-F98403EFE4C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5C332F9-542F-6F68-BB60-D15DE1AE8231}"/>
              </a:ext>
            </a:extLst>
          </p:cNvPr>
          <p:cNvSpPr>
            <a:spLocks noGrp="1"/>
          </p:cNvSpPr>
          <p:nvPr>
            <p:ph idx="1"/>
          </p:nvPr>
        </p:nvSpPr>
        <p:spPr/>
        <p:txBody>
          <a:bodyPr/>
          <a:lstStyle/>
          <a:p>
            <a:pPr algn="just">
              <a:buFontTx/>
              <a:buChar char="-"/>
            </a:pPr>
            <a:r>
              <a:rPr lang="it-IT" dirty="0"/>
              <a:t>Disturbi associati: vi è frequente associazione di altri disturbi in bambini con DSA. Ricordiamo: alterazioni del linguaggio (30-70%), disordini della lateralizzazione (30% dei casi), difficoltà di orientamento </a:t>
            </a:r>
            <a:r>
              <a:rPr lang="it-IT" dirty="0" err="1"/>
              <a:t>temporo</a:t>
            </a:r>
            <a:r>
              <a:rPr lang="it-IT" dirty="0"/>
              <a:t>-spaziale, disturbi psicopatologici (d. d’ansia, disturbi depressivi, disturbo oppositivo-provocatorio…)</a:t>
            </a:r>
          </a:p>
          <a:p>
            <a:pPr marL="0" indent="0" algn="just">
              <a:buNone/>
            </a:pPr>
            <a:r>
              <a:rPr lang="it-IT" dirty="0"/>
              <a:t>Per quanto riguarda i disturbi psicopatologici, sono frequenti disordini emotivi a carattere manifestamente reattivo: sarebbero cioè legati alle frustrazioni inevitabilmente connesse alle difficoltà di apprendimento. Tali soggetti presentano spesso una tonalità emotiva di fondo di qualità depressiva con presenza di vissuti di inadeguatezza, sentimenti di colpa, bassi livelli di autostima e atteggiamenti di rinuncia</a:t>
            </a:r>
          </a:p>
        </p:txBody>
      </p:sp>
    </p:spTree>
    <p:extLst>
      <p:ext uri="{BB962C8B-B14F-4D97-AF65-F5344CB8AC3E}">
        <p14:creationId xmlns:p14="http://schemas.microsoft.com/office/powerpoint/2010/main" val="5154483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910784-A445-FF98-02F8-1A2C3BEA1ED9}"/>
              </a:ext>
            </a:extLst>
          </p:cNvPr>
          <p:cNvSpPr>
            <a:spLocks noGrp="1"/>
          </p:cNvSpPr>
          <p:nvPr>
            <p:ph type="title"/>
          </p:nvPr>
        </p:nvSpPr>
        <p:spPr/>
        <p:txBody>
          <a:bodyPr/>
          <a:lstStyle/>
          <a:p>
            <a:pPr algn="ctr"/>
            <a:r>
              <a:rPr lang="it-IT" dirty="0"/>
              <a:t>terapia</a:t>
            </a:r>
          </a:p>
        </p:txBody>
      </p:sp>
      <p:sp>
        <p:nvSpPr>
          <p:cNvPr id="3" name="Segnaposto contenuto 2">
            <a:extLst>
              <a:ext uri="{FF2B5EF4-FFF2-40B4-BE49-F238E27FC236}">
                <a16:creationId xmlns:a16="http://schemas.microsoft.com/office/drawing/2014/main" id="{9D26258D-C7DA-6185-6742-4CF33AAB2517}"/>
              </a:ext>
            </a:extLst>
          </p:cNvPr>
          <p:cNvSpPr>
            <a:spLocks noGrp="1"/>
          </p:cNvSpPr>
          <p:nvPr>
            <p:ph idx="1"/>
          </p:nvPr>
        </p:nvSpPr>
        <p:spPr/>
        <p:txBody>
          <a:bodyPr/>
          <a:lstStyle/>
          <a:p>
            <a:pPr algn="just"/>
            <a:r>
              <a:rPr lang="it-IT" dirty="0"/>
              <a:t>Il personale della scuola ha il compito di realizzare adeguate strategie compensative e misure dispensative nell’ambito di un piano didattico personalizzato. Scopo è quello di potenziare le competenze scolastiche dell’adulto e prevenire il disagio psicologico connesso alle difficoltà di apprendimento</a:t>
            </a:r>
          </a:p>
          <a:p>
            <a:pPr algn="just"/>
            <a:r>
              <a:rPr lang="it-IT" dirty="0"/>
              <a:t>Necessità anche di un intervento specialistico, per cui, oltre al Piano Didattico Personalizzato, viene formulato anche un Progetto Terapeutico Personalizzato</a:t>
            </a:r>
          </a:p>
          <a:p>
            <a:pPr algn="just"/>
            <a:r>
              <a:rPr lang="it-IT" dirty="0"/>
              <a:t>Nella formulazione del progetto, ad integrazione dei provvedimenti pedagogici, possono essere presi in considerazione i seguenti interventi:</a:t>
            </a:r>
          </a:p>
          <a:p>
            <a:pPr algn="just">
              <a:buFontTx/>
              <a:buChar char="-"/>
            </a:pPr>
            <a:r>
              <a:rPr lang="it-IT" dirty="0"/>
              <a:t>riabilitativi: stimolazioni specifiche per rafforzare la prestazione deficitaria (la ripetizione consente l’apprendimento e l’automatizzazione dei processi): esercizi di lettura, di scrittura, di calcolo, facilitazione memoria </a:t>
            </a:r>
            <a:r>
              <a:rPr lang="it-IT" dirty="0" err="1"/>
              <a:t>ecc</a:t>
            </a:r>
            <a:endParaRPr lang="it-IT" dirty="0"/>
          </a:p>
          <a:p>
            <a:pPr algn="just">
              <a:buFontTx/>
              <a:buChar char="-"/>
            </a:pPr>
            <a:endParaRPr lang="it-IT" dirty="0"/>
          </a:p>
        </p:txBody>
      </p:sp>
    </p:spTree>
    <p:extLst>
      <p:ext uri="{BB962C8B-B14F-4D97-AF65-F5344CB8AC3E}">
        <p14:creationId xmlns:p14="http://schemas.microsoft.com/office/powerpoint/2010/main" val="27100044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E79F5A-6C12-AEC7-BE4D-2EA3A21DEDB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5285F53-D24D-68AB-E308-AAA920A10F7A}"/>
              </a:ext>
            </a:extLst>
          </p:cNvPr>
          <p:cNvSpPr>
            <a:spLocks noGrp="1"/>
          </p:cNvSpPr>
          <p:nvPr>
            <p:ph idx="1"/>
          </p:nvPr>
        </p:nvSpPr>
        <p:spPr/>
        <p:txBody>
          <a:bodyPr/>
          <a:lstStyle/>
          <a:p>
            <a:pPr algn="just">
              <a:buFontTx/>
              <a:buChar char="-"/>
            </a:pPr>
            <a:r>
              <a:rPr lang="it-IT" dirty="0"/>
              <a:t>Interventi psico-educativi: hanno come interlocutori privilegiati i genitori e gli insegnanti. Le difficoltà di apprendimento mobilitano inevitabilmente una serie di dinamiche emotive che investono sia gli insegnanti che i genitori. L’intervento educativo mira a definire la natura del disturbo e a suggerire le modalità di approccio più idonee, creando le condizioni per una soddisfacente crescita psicologica del soggetto</a:t>
            </a:r>
          </a:p>
          <a:p>
            <a:pPr algn="just">
              <a:buFontTx/>
              <a:buChar char="-"/>
            </a:pPr>
            <a:r>
              <a:rPr lang="it-IT" dirty="0"/>
              <a:t>Interventi psicoterapeutici: nei casi in cui le dinamiche emotive assumono una rilevanza tale da interferire sul funzionamento generale del soggetto  </a:t>
            </a:r>
          </a:p>
        </p:txBody>
      </p:sp>
    </p:spTree>
    <p:extLst>
      <p:ext uri="{BB962C8B-B14F-4D97-AF65-F5344CB8AC3E}">
        <p14:creationId xmlns:p14="http://schemas.microsoft.com/office/powerpoint/2010/main" val="240434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ACFD7C-A26E-CFA6-693E-049078A4008C}"/>
              </a:ext>
            </a:extLst>
          </p:cNvPr>
          <p:cNvSpPr>
            <a:spLocks noGrp="1"/>
          </p:cNvSpPr>
          <p:nvPr>
            <p:ph type="title"/>
          </p:nvPr>
        </p:nvSpPr>
        <p:spPr/>
        <p:txBody>
          <a:bodyPr/>
          <a:lstStyle/>
          <a:p>
            <a:pPr algn="ctr"/>
            <a:r>
              <a:rPr lang="it-IT" dirty="0"/>
              <a:t>prognosi</a:t>
            </a:r>
          </a:p>
        </p:txBody>
      </p:sp>
      <p:sp>
        <p:nvSpPr>
          <p:cNvPr id="3" name="Segnaposto contenuto 2">
            <a:extLst>
              <a:ext uri="{FF2B5EF4-FFF2-40B4-BE49-F238E27FC236}">
                <a16:creationId xmlns:a16="http://schemas.microsoft.com/office/drawing/2014/main" id="{9ACA8ED3-608A-6889-5E81-E8117BC55AE3}"/>
              </a:ext>
            </a:extLst>
          </p:cNvPr>
          <p:cNvSpPr>
            <a:spLocks noGrp="1"/>
          </p:cNvSpPr>
          <p:nvPr>
            <p:ph idx="1"/>
          </p:nvPr>
        </p:nvSpPr>
        <p:spPr/>
        <p:txBody>
          <a:bodyPr/>
          <a:lstStyle/>
          <a:p>
            <a:r>
              <a:rPr lang="it-IT" dirty="0"/>
              <a:t>I DSA presentano un’evoluzione migliorativa</a:t>
            </a:r>
          </a:p>
          <a:p>
            <a:pPr algn="just"/>
            <a:r>
              <a:rPr lang="it-IT" dirty="0"/>
              <a:t>Le residue difficoltà nell’adolescente e  nell’adulto non ostacolano, in </a:t>
            </a:r>
            <a:r>
              <a:rPr lang="it-IT" dirty="0" smtClean="0"/>
              <a:t>genere, </a:t>
            </a:r>
            <a:r>
              <a:rPr lang="it-IT" dirty="0"/>
              <a:t>la realizzazione sociale del soggetto</a:t>
            </a:r>
          </a:p>
          <a:p>
            <a:pPr algn="just"/>
            <a:r>
              <a:rPr lang="it-IT" dirty="0"/>
              <a:t>Vi sono casi però in cui i disturbi persistono, limitando in età adulta le competenze di lettura, scrittura, calcolo. Possono quindi creare disagio al soggetto e condizionarne le scelte lavorative</a:t>
            </a:r>
          </a:p>
          <a:p>
            <a:pPr algn="just"/>
            <a:r>
              <a:rPr lang="it-IT" dirty="0"/>
              <a:t>La prognosi è condizionata dall’entità del disturbo e dalla presenza o meno dei disturbi associati</a:t>
            </a:r>
          </a:p>
          <a:p>
            <a:pPr marL="0" indent="0" algn="just">
              <a:buNone/>
            </a:pPr>
            <a:r>
              <a:rPr lang="it-IT" dirty="0"/>
              <a:t>  </a:t>
            </a:r>
          </a:p>
        </p:txBody>
      </p:sp>
    </p:spTree>
    <p:extLst>
      <p:ext uri="{BB962C8B-B14F-4D97-AF65-F5344CB8AC3E}">
        <p14:creationId xmlns:p14="http://schemas.microsoft.com/office/powerpoint/2010/main" val="3141851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FDD46E-C3A1-0D46-5E82-8FAA99C940A5}"/>
              </a:ext>
            </a:extLst>
          </p:cNvPr>
          <p:cNvSpPr>
            <a:spLocks noGrp="1"/>
          </p:cNvSpPr>
          <p:nvPr>
            <p:ph type="title"/>
          </p:nvPr>
        </p:nvSpPr>
        <p:spPr/>
        <p:txBody>
          <a:bodyPr/>
          <a:lstStyle/>
          <a:p>
            <a:pPr algn="ctr"/>
            <a:r>
              <a:rPr lang="it-IT" dirty="0"/>
              <a:t>Meccanismi preposti ai vari apprendimenti </a:t>
            </a:r>
          </a:p>
        </p:txBody>
      </p:sp>
      <p:sp>
        <p:nvSpPr>
          <p:cNvPr id="3" name="Segnaposto contenuto 2">
            <a:extLst>
              <a:ext uri="{FF2B5EF4-FFF2-40B4-BE49-F238E27FC236}">
                <a16:creationId xmlns:a16="http://schemas.microsoft.com/office/drawing/2014/main" id="{071FEC39-80FC-9461-901C-6B07AE871B51}"/>
              </a:ext>
            </a:extLst>
          </p:cNvPr>
          <p:cNvSpPr>
            <a:spLocks noGrp="1"/>
          </p:cNvSpPr>
          <p:nvPr>
            <p:ph idx="1"/>
          </p:nvPr>
        </p:nvSpPr>
        <p:spPr/>
        <p:txBody>
          <a:bodyPr/>
          <a:lstStyle/>
          <a:p>
            <a:pPr algn="just"/>
            <a:r>
              <a:rPr lang="it-IT" dirty="0"/>
              <a:t>Tali meccanismi sono molteplici e complessi. Nell’apprendimento della lettura, della scrittura e del calcolo partecipano una serie di fattori:</a:t>
            </a:r>
          </a:p>
          <a:p>
            <a:pPr algn="just">
              <a:buFontTx/>
              <a:buChar char="-"/>
            </a:pPr>
            <a:r>
              <a:rPr lang="it-IT" dirty="0"/>
              <a:t>Processi percettivi uditivi (discriminazione fonetica </a:t>
            </a:r>
            <a:r>
              <a:rPr lang="it-IT" dirty="0" err="1"/>
              <a:t>ecc</a:t>
            </a:r>
            <a:r>
              <a:rPr lang="it-IT" dirty="0"/>
              <a:t>)</a:t>
            </a:r>
          </a:p>
          <a:p>
            <a:pPr algn="just">
              <a:buFontTx/>
              <a:buChar char="-"/>
            </a:pPr>
            <a:r>
              <a:rPr lang="it-IT" dirty="0"/>
              <a:t>Processi percettivi visivi (discriminazione simboli grafici </a:t>
            </a:r>
            <a:r>
              <a:rPr lang="it-IT" dirty="0" err="1"/>
              <a:t>ecc</a:t>
            </a:r>
            <a:r>
              <a:rPr lang="it-IT" dirty="0"/>
              <a:t>)</a:t>
            </a:r>
          </a:p>
          <a:p>
            <a:pPr algn="just">
              <a:buFontTx/>
              <a:buChar char="-"/>
            </a:pPr>
            <a:r>
              <a:rPr lang="it-IT" dirty="0"/>
              <a:t>Memoria uditiva a breve termine (lettere, parole, numeri </a:t>
            </a:r>
            <a:r>
              <a:rPr lang="it-IT" dirty="0" err="1"/>
              <a:t>ecc</a:t>
            </a:r>
            <a:r>
              <a:rPr lang="it-IT" dirty="0"/>
              <a:t>)</a:t>
            </a:r>
          </a:p>
          <a:p>
            <a:pPr algn="just">
              <a:buFontTx/>
              <a:buChar char="-"/>
            </a:pPr>
            <a:r>
              <a:rPr lang="it-IT" dirty="0"/>
              <a:t>Memoria visiva a breve termine (lettere, parole, numeri </a:t>
            </a:r>
            <a:r>
              <a:rPr lang="it-IT" dirty="0" err="1"/>
              <a:t>ecc</a:t>
            </a:r>
            <a:r>
              <a:rPr lang="it-IT" dirty="0"/>
              <a:t>)</a:t>
            </a:r>
          </a:p>
          <a:p>
            <a:pPr algn="just">
              <a:buFontTx/>
              <a:buChar char="-"/>
            </a:pPr>
            <a:r>
              <a:rPr lang="it-IT" dirty="0"/>
              <a:t>Accessibilità dei dati depositati nella </a:t>
            </a:r>
            <a:r>
              <a:rPr lang="it-IT" dirty="0" smtClean="0"/>
              <a:t>memoria </a:t>
            </a:r>
            <a:r>
              <a:rPr lang="it-IT" dirty="0"/>
              <a:t>a lungo termine (recupero informazioni)</a:t>
            </a:r>
          </a:p>
          <a:p>
            <a:pPr algn="just">
              <a:buFontTx/>
              <a:buChar char="-"/>
            </a:pPr>
            <a:endParaRPr lang="it-IT" dirty="0"/>
          </a:p>
        </p:txBody>
      </p:sp>
    </p:spTree>
    <p:extLst>
      <p:ext uri="{BB962C8B-B14F-4D97-AF65-F5344CB8AC3E}">
        <p14:creationId xmlns:p14="http://schemas.microsoft.com/office/powerpoint/2010/main" val="1642239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9F3621-722F-84A7-0A6B-645A0547EEA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F484814-5CFA-9144-733B-49466C2002A3}"/>
              </a:ext>
            </a:extLst>
          </p:cNvPr>
          <p:cNvSpPr>
            <a:spLocks noGrp="1"/>
          </p:cNvSpPr>
          <p:nvPr>
            <p:ph idx="1"/>
          </p:nvPr>
        </p:nvSpPr>
        <p:spPr/>
        <p:txBody>
          <a:bodyPr/>
          <a:lstStyle/>
          <a:p>
            <a:pPr>
              <a:buFontTx/>
              <a:buChar char="-"/>
            </a:pPr>
            <a:r>
              <a:rPr lang="it-IT" dirty="0"/>
              <a:t>Operazioni di trasformazione grafema-fonema e fonema-grafema</a:t>
            </a:r>
          </a:p>
          <a:p>
            <a:pPr>
              <a:buFontTx/>
              <a:buChar char="-"/>
            </a:pPr>
            <a:r>
              <a:rPr lang="it-IT" dirty="0"/>
              <a:t>Operazioni di calcolo</a:t>
            </a:r>
          </a:p>
          <a:p>
            <a:pPr>
              <a:buFontTx/>
              <a:buChar char="-"/>
            </a:pPr>
            <a:r>
              <a:rPr lang="it-IT" dirty="0"/>
              <a:t>Competenze linguistiche</a:t>
            </a:r>
          </a:p>
          <a:p>
            <a:pPr>
              <a:buFontTx/>
              <a:buChar char="-"/>
            </a:pPr>
            <a:r>
              <a:rPr lang="it-IT" dirty="0"/>
              <a:t>Competenze numeriche</a:t>
            </a:r>
          </a:p>
          <a:p>
            <a:pPr marL="0" indent="0" algn="just">
              <a:buNone/>
            </a:pPr>
            <a:r>
              <a:rPr lang="it-IT" dirty="0"/>
              <a:t>I DSA vengono a configurarsi come la via finale comune di disfunzioni che possono collocarsi a differenti livelli nei complessi meccanismi implicati nell’apprendimento</a:t>
            </a:r>
          </a:p>
        </p:txBody>
      </p:sp>
    </p:spTree>
    <p:extLst>
      <p:ext uri="{BB962C8B-B14F-4D97-AF65-F5344CB8AC3E}">
        <p14:creationId xmlns:p14="http://schemas.microsoft.com/office/powerpoint/2010/main" val="2475906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C0E0DF-E6F1-F16B-DF88-085AE8457B68}"/>
              </a:ext>
            </a:extLst>
          </p:cNvPr>
          <p:cNvSpPr>
            <a:spLocks noGrp="1"/>
          </p:cNvSpPr>
          <p:nvPr>
            <p:ph type="title"/>
          </p:nvPr>
        </p:nvSpPr>
        <p:spPr/>
        <p:txBody>
          <a:bodyPr/>
          <a:lstStyle/>
          <a:p>
            <a:pPr algn="ctr"/>
            <a:r>
              <a:rPr lang="it-IT" b="1" dirty="0"/>
              <a:t>clinica</a:t>
            </a:r>
          </a:p>
        </p:txBody>
      </p:sp>
      <p:sp>
        <p:nvSpPr>
          <p:cNvPr id="5" name="Segnaposto contenuto 4">
            <a:extLst>
              <a:ext uri="{FF2B5EF4-FFF2-40B4-BE49-F238E27FC236}">
                <a16:creationId xmlns:a16="http://schemas.microsoft.com/office/drawing/2014/main" id="{19339546-2B12-ADAF-73EA-370C8346B5B8}"/>
              </a:ext>
            </a:extLst>
          </p:cNvPr>
          <p:cNvSpPr>
            <a:spLocks noGrp="1"/>
          </p:cNvSpPr>
          <p:nvPr>
            <p:ph idx="1"/>
          </p:nvPr>
        </p:nvSpPr>
        <p:spPr/>
        <p:txBody>
          <a:bodyPr/>
          <a:lstStyle/>
          <a:p>
            <a:pPr algn="just"/>
            <a:r>
              <a:rPr lang="it-IT" dirty="0"/>
              <a:t>Il quadro clinico si rende evidente con l’inizio della scuola primaria e, progressivamente, assume le sue connotazioni specifiche</a:t>
            </a:r>
          </a:p>
          <a:p>
            <a:pPr algn="just"/>
            <a:r>
              <a:rPr lang="it-IT" dirty="0"/>
              <a:t>Il deficit può interessare la lettura, la scrittura o il calcolo</a:t>
            </a:r>
          </a:p>
          <a:p>
            <a:pPr algn="just"/>
            <a:r>
              <a:rPr lang="it-IT" dirty="0"/>
              <a:t>In alcuni casi si ha la compromissione contemporanea di più aree (Disturbo Specifico dell’apprendimento di tipo Misto)</a:t>
            </a:r>
          </a:p>
        </p:txBody>
      </p:sp>
    </p:spTree>
    <p:extLst>
      <p:ext uri="{BB962C8B-B14F-4D97-AF65-F5344CB8AC3E}">
        <p14:creationId xmlns:p14="http://schemas.microsoft.com/office/powerpoint/2010/main" val="1404028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709224-5FF6-B56C-CA54-94B1C2B07AC9}"/>
              </a:ext>
            </a:extLst>
          </p:cNvPr>
          <p:cNvSpPr>
            <a:spLocks noGrp="1"/>
          </p:cNvSpPr>
          <p:nvPr>
            <p:ph type="title"/>
          </p:nvPr>
        </p:nvSpPr>
        <p:spPr/>
        <p:txBody>
          <a:bodyPr/>
          <a:lstStyle/>
          <a:p>
            <a:pPr algn="ctr"/>
            <a:r>
              <a:rPr lang="it-IT" b="1" dirty="0" err="1"/>
              <a:t>Dsa</a:t>
            </a:r>
            <a:r>
              <a:rPr lang="it-IT" b="1" dirty="0"/>
              <a:t> con compromissione di lettura</a:t>
            </a:r>
          </a:p>
        </p:txBody>
      </p:sp>
      <p:sp>
        <p:nvSpPr>
          <p:cNvPr id="3" name="Segnaposto contenuto 2">
            <a:extLst>
              <a:ext uri="{FF2B5EF4-FFF2-40B4-BE49-F238E27FC236}">
                <a16:creationId xmlns:a16="http://schemas.microsoft.com/office/drawing/2014/main" id="{A3651A0F-F1D5-17BC-D8A2-001E49F00498}"/>
              </a:ext>
            </a:extLst>
          </p:cNvPr>
          <p:cNvSpPr>
            <a:spLocks noGrp="1"/>
          </p:cNvSpPr>
          <p:nvPr>
            <p:ph idx="1"/>
          </p:nvPr>
        </p:nvSpPr>
        <p:spPr/>
        <p:txBody>
          <a:bodyPr/>
          <a:lstStyle/>
          <a:p>
            <a:pPr algn="just"/>
            <a:r>
              <a:rPr lang="it-IT" dirty="0"/>
              <a:t>In questo sottotipo è interessato l’apprendimento della lettura</a:t>
            </a:r>
          </a:p>
          <a:p>
            <a:pPr algn="just"/>
            <a:r>
              <a:rPr lang="it-IT" dirty="0"/>
              <a:t>Le difficoltà si manifestano con l’inizio della scuola primaria ma, nelle forme lievi, le difficoltà possono essere ben compensate durante i primi anni di scuola e manifestarsi pienamente solo quando le richieste eccedono le capacità del soggetto</a:t>
            </a:r>
          </a:p>
          <a:p>
            <a:pPr algn="just"/>
            <a:r>
              <a:rPr lang="it-IT" dirty="0"/>
              <a:t>Un soggetto può avere difficoltà di lettura per problemi che riguardano l’accuratezza, la velocità o la comprensione del testo. Sono 3 dimensioni che non sempre è facile differenziare nettamente, ma che è opportuno analizzare separatamente</a:t>
            </a:r>
          </a:p>
        </p:txBody>
      </p:sp>
    </p:spTree>
    <p:extLst>
      <p:ext uri="{BB962C8B-B14F-4D97-AF65-F5344CB8AC3E}">
        <p14:creationId xmlns:p14="http://schemas.microsoft.com/office/powerpoint/2010/main" val="1842962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01C9FD-2830-1CCE-16E8-9454697855C7}"/>
              </a:ext>
            </a:extLst>
          </p:cNvPr>
          <p:cNvSpPr>
            <a:spLocks noGrp="1"/>
          </p:cNvSpPr>
          <p:nvPr>
            <p:ph type="title"/>
          </p:nvPr>
        </p:nvSpPr>
        <p:spPr/>
        <p:txBody>
          <a:bodyPr/>
          <a:lstStyle/>
          <a:p>
            <a:r>
              <a:rPr lang="it-IT" dirty="0" err="1"/>
              <a:t>dEficit</a:t>
            </a:r>
            <a:r>
              <a:rPr lang="it-IT" dirty="0"/>
              <a:t> dell’accuratezza</a:t>
            </a:r>
          </a:p>
        </p:txBody>
      </p:sp>
      <p:sp>
        <p:nvSpPr>
          <p:cNvPr id="3" name="Segnaposto contenuto 2">
            <a:extLst>
              <a:ext uri="{FF2B5EF4-FFF2-40B4-BE49-F238E27FC236}">
                <a16:creationId xmlns:a16="http://schemas.microsoft.com/office/drawing/2014/main" id="{E96826E5-E6B5-9E63-3FCC-92EA04940218}"/>
              </a:ext>
            </a:extLst>
          </p:cNvPr>
          <p:cNvSpPr>
            <a:spLocks noGrp="1"/>
          </p:cNvSpPr>
          <p:nvPr>
            <p:ph idx="1"/>
          </p:nvPr>
        </p:nvSpPr>
        <p:spPr/>
        <p:txBody>
          <a:bodyPr/>
          <a:lstStyle/>
          <a:p>
            <a:pPr algn="just"/>
            <a:r>
              <a:rPr lang="it-IT" dirty="0"/>
              <a:t>riguarda gli errori che un soggetto fa durante la lettura ad alta voce</a:t>
            </a:r>
          </a:p>
          <a:p>
            <a:pPr algn="just"/>
            <a:r>
              <a:rPr lang="it-IT" dirty="0"/>
              <a:t>Gli errori di più frequente riscontro sono: </a:t>
            </a:r>
          </a:p>
          <a:p>
            <a:pPr algn="just">
              <a:buFontTx/>
              <a:buChar char="-"/>
            </a:pPr>
            <a:r>
              <a:rPr lang="it-IT" dirty="0"/>
              <a:t>Sostituzione di fonemi simmetrici (es: b-p, p-d, p-q, b-d)</a:t>
            </a:r>
          </a:p>
          <a:p>
            <a:pPr algn="just">
              <a:buFontTx/>
              <a:buChar char="-"/>
            </a:pPr>
            <a:r>
              <a:rPr lang="it-IT" dirty="0"/>
              <a:t>Sostituzione di fonemi opposti (es: f-v, b-v, m-n)</a:t>
            </a:r>
          </a:p>
          <a:p>
            <a:pPr algn="just">
              <a:buFontTx/>
              <a:buChar char="-"/>
            </a:pPr>
            <a:r>
              <a:rPr lang="it-IT" dirty="0"/>
              <a:t>Confusione fra lettere simili per forma (es: m-n, a-o, e-c, u-v)</a:t>
            </a:r>
          </a:p>
          <a:p>
            <a:pPr algn="just">
              <a:buFontTx/>
              <a:buChar char="-"/>
            </a:pPr>
            <a:r>
              <a:rPr lang="it-IT" dirty="0"/>
              <a:t>Omissione di lettere (es: orto invece di torto)</a:t>
            </a:r>
          </a:p>
          <a:p>
            <a:pPr algn="just">
              <a:buFontTx/>
              <a:buChar char="-"/>
            </a:pPr>
            <a:r>
              <a:rPr lang="it-IT" dirty="0"/>
              <a:t>Omissione di sillabe (es: doni invece di domani)</a:t>
            </a:r>
          </a:p>
          <a:p>
            <a:pPr algn="just">
              <a:buFontTx/>
              <a:buChar char="-"/>
            </a:pPr>
            <a:r>
              <a:rPr lang="it-IT" dirty="0"/>
              <a:t>Incapacità di leggere gruppi consonantici (es: </a:t>
            </a:r>
            <a:r>
              <a:rPr lang="it-IT" dirty="0" err="1"/>
              <a:t>str</a:t>
            </a:r>
            <a:r>
              <a:rPr lang="it-IT" dirty="0"/>
              <a:t>, </a:t>
            </a:r>
            <a:r>
              <a:rPr lang="it-IT" dirty="0" err="1"/>
              <a:t>gn,fra</a:t>
            </a:r>
            <a:r>
              <a:rPr lang="it-IT" dirty="0"/>
              <a:t>)</a:t>
            </a:r>
          </a:p>
        </p:txBody>
      </p:sp>
    </p:spTree>
    <p:extLst>
      <p:ext uri="{BB962C8B-B14F-4D97-AF65-F5344CB8AC3E}">
        <p14:creationId xmlns:p14="http://schemas.microsoft.com/office/powerpoint/2010/main" val="1757303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C415D3-E8EB-E102-0AC3-A2FCB5209C1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F91F0A8-ACB9-4605-509A-893279015BBF}"/>
              </a:ext>
            </a:extLst>
          </p:cNvPr>
          <p:cNvSpPr>
            <a:spLocks noGrp="1"/>
          </p:cNvSpPr>
          <p:nvPr>
            <p:ph idx="1"/>
          </p:nvPr>
        </p:nvSpPr>
        <p:spPr/>
        <p:txBody>
          <a:bodyPr/>
          <a:lstStyle/>
          <a:p>
            <a:pPr algn="just">
              <a:buFontTx/>
              <a:buChar char="-"/>
            </a:pPr>
            <a:r>
              <a:rPr lang="it-IT" dirty="0"/>
              <a:t>Aggiunta di sillabe (es: bagnato invece di bagno)</a:t>
            </a:r>
          </a:p>
          <a:p>
            <a:pPr algn="just">
              <a:buFontTx/>
              <a:buChar char="-"/>
            </a:pPr>
            <a:r>
              <a:rPr lang="it-IT" dirty="0"/>
              <a:t>Inversione di lettere (es: il-li, </a:t>
            </a:r>
            <a:r>
              <a:rPr lang="it-IT" dirty="0" err="1"/>
              <a:t>pre</a:t>
            </a:r>
            <a:r>
              <a:rPr lang="it-IT" dirty="0"/>
              <a:t>-per)</a:t>
            </a:r>
          </a:p>
          <a:p>
            <a:pPr algn="just">
              <a:buFontTx/>
              <a:buChar char="-"/>
            </a:pPr>
            <a:r>
              <a:rPr lang="it-IT" dirty="0"/>
              <a:t>Inversione di sillabe (es: </a:t>
            </a:r>
            <a:r>
              <a:rPr lang="it-IT" dirty="0" err="1"/>
              <a:t>saca</a:t>
            </a:r>
            <a:r>
              <a:rPr lang="it-IT" dirty="0"/>
              <a:t> invece di casa, </a:t>
            </a:r>
            <a:r>
              <a:rPr lang="it-IT" dirty="0" err="1"/>
              <a:t>loso</a:t>
            </a:r>
            <a:r>
              <a:rPr lang="it-IT" dirty="0"/>
              <a:t> invece di solo)</a:t>
            </a:r>
          </a:p>
          <a:p>
            <a:pPr algn="just">
              <a:buFontTx/>
              <a:buChar char="-"/>
            </a:pPr>
            <a:r>
              <a:rPr lang="it-IT" dirty="0"/>
              <a:t>Unione di parole (mancata lettura degli spazi) (es: suonala invece di suona la)</a:t>
            </a:r>
          </a:p>
          <a:p>
            <a:pPr algn="just">
              <a:buFontTx/>
              <a:buChar char="-"/>
            </a:pPr>
            <a:r>
              <a:rPr lang="it-IT" dirty="0"/>
              <a:t>Omissione di parole</a:t>
            </a:r>
          </a:p>
          <a:p>
            <a:pPr algn="just">
              <a:buFontTx/>
              <a:buChar char="-"/>
            </a:pPr>
            <a:r>
              <a:rPr lang="it-IT" dirty="0"/>
              <a:t>Sostituzione di parole simili (es: provocare-procurare)</a:t>
            </a:r>
          </a:p>
          <a:p>
            <a:pPr algn="just">
              <a:buFontTx/>
              <a:buChar char="-"/>
            </a:pPr>
            <a:r>
              <a:rPr lang="it-IT" dirty="0"/>
              <a:t>Mancata osservanza accenti</a:t>
            </a:r>
          </a:p>
          <a:p>
            <a:pPr algn="just">
              <a:buFontTx/>
              <a:buChar char="-"/>
            </a:pPr>
            <a:r>
              <a:rPr lang="it-IT" dirty="0"/>
              <a:t>Mancata osservanza punteggiatura</a:t>
            </a:r>
          </a:p>
        </p:txBody>
      </p:sp>
    </p:spTree>
    <p:extLst>
      <p:ext uri="{BB962C8B-B14F-4D97-AF65-F5344CB8AC3E}">
        <p14:creationId xmlns:p14="http://schemas.microsoft.com/office/powerpoint/2010/main" val="21364804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asce">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TM03090430[[fn=Fasce]]</Template>
  <TotalTime>493</TotalTime>
  <Words>2616</Words>
  <Application>Microsoft Office PowerPoint</Application>
  <PresentationFormat>Widescreen</PresentationFormat>
  <Paragraphs>164</Paragraphs>
  <Slides>36</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36</vt:i4>
      </vt:variant>
    </vt:vector>
  </HeadingPairs>
  <TitlesOfParts>
    <vt:vector size="39" baseType="lpstr">
      <vt:lpstr>Corbel</vt:lpstr>
      <vt:lpstr>Wingdings</vt:lpstr>
      <vt:lpstr>Fasce</vt:lpstr>
      <vt:lpstr>DISTURBI specifici Dell’ apprendimento</vt:lpstr>
      <vt:lpstr>Presentazione standard di PowerPoint</vt:lpstr>
      <vt:lpstr>prevalenza</vt:lpstr>
      <vt:lpstr>Meccanismi preposti ai vari apprendimenti </vt:lpstr>
      <vt:lpstr>Presentazione standard di PowerPoint</vt:lpstr>
      <vt:lpstr>clinica</vt:lpstr>
      <vt:lpstr>Dsa con compromissione di lettura</vt:lpstr>
      <vt:lpstr>dEficit dell’accuratezza</vt:lpstr>
      <vt:lpstr>Presentazione standard di PowerPoint</vt:lpstr>
      <vt:lpstr>Presentazione standard di PowerPoint</vt:lpstr>
      <vt:lpstr>Presentazione standard di PowerPoint</vt:lpstr>
      <vt:lpstr>Deficit della rapidità</vt:lpstr>
      <vt:lpstr>Presentazione standard di PowerPoint</vt:lpstr>
      <vt:lpstr>Deficit della comprensione</vt:lpstr>
      <vt:lpstr>Presentazione standard di PowerPoint</vt:lpstr>
      <vt:lpstr>Presentazione standard di PowerPoint</vt:lpstr>
      <vt:lpstr>Dsa con compromissione della scrittura</vt:lpstr>
      <vt:lpstr>Presentazione standard di PowerPoint</vt:lpstr>
      <vt:lpstr>La disgrafia</vt:lpstr>
      <vt:lpstr>Presentazione standard di PowerPoint</vt:lpstr>
      <vt:lpstr>Presentazione standard di PowerPoint</vt:lpstr>
      <vt:lpstr>La disortografia</vt:lpstr>
      <vt:lpstr>Presentazione standard di PowerPoint</vt:lpstr>
      <vt:lpstr>La composizione del testo</vt:lpstr>
      <vt:lpstr>Presentazione standard di PowerPoint</vt:lpstr>
      <vt:lpstr>Dsa con compromissione del calcolo</vt:lpstr>
      <vt:lpstr>Presentazione standard di PowerPoint</vt:lpstr>
      <vt:lpstr>Presentazione standard di PowerPoint</vt:lpstr>
      <vt:lpstr>cause</vt:lpstr>
      <vt:lpstr>Presentazione standard di PowerPoint</vt:lpstr>
      <vt:lpstr>DIAGNOSI</vt:lpstr>
      <vt:lpstr>Presentazione standard di PowerPoint</vt:lpstr>
      <vt:lpstr>Presentazione standard di PowerPoint</vt:lpstr>
      <vt:lpstr>terapia</vt:lpstr>
      <vt:lpstr>Presentazione standard di PowerPoint</vt:lpstr>
      <vt:lpstr>prognosi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DISTURBI specifici Dell’ apprendimento</dc:title>
  <dc:creator>giorgia.dimassimo@unimc.it</dc:creator>
  <cp:lastModifiedBy>Giorgia Di Massimo</cp:lastModifiedBy>
  <cp:revision>18</cp:revision>
  <dcterms:created xsi:type="dcterms:W3CDTF">2023-05-06T17:56:03Z</dcterms:created>
  <dcterms:modified xsi:type="dcterms:W3CDTF">2023-05-11T10:32:04Z</dcterms:modified>
</cp:coreProperties>
</file>