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74" r:id="rId10"/>
    <p:sldId id="268" r:id="rId11"/>
    <p:sldId id="280" r:id="rId12"/>
    <p:sldId id="275" r:id="rId13"/>
    <p:sldId id="276" r:id="rId14"/>
    <p:sldId id="277" r:id="rId15"/>
    <p:sldId id="279" r:id="rId16"/>
    <p:sldId id="269" r:id="rId17"/>
    <p:sldId id="270" r:id="rId18"/>
    <p:sldId id="278" r:id="rId19"/>
    <p:sldId id="271" r:id="rId20"/>
    <p:sldId id="272" r:id="rId21"/>
    <p:sldId id="27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166A1D-5DC7-CCB3-C780-04CFDDA06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/>
              <a:t>IL disturbo ossessivo-compulsivo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5A504E-F1D2-EDF9-7D8A-D615CC00C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/>
              <a:t>dott.ssa Giorgia di massimo</a:t>
            </a:r>
          </a:p>
          <a:p>
            <a:pPr algn="ctr"/>
            <a:r>
              <a:rPr lang="it-IT" sz="3200" dirty="0" err="1"/>
              <a:t>Unimc</a:t>
            </a:r>
            <a:r>
              <a:rPr lang="it-IT" sz="3200" dirty="0"/>
              <a:t>, 13 Aprile 2023</a:t>
            </a:r>
          </a:p>
        </p:txBody>
      </p:sp>
    </p:spTree>
    <p:extLst>
      <p:ext uri="{BB962C8B-B14F-4D97-AF65-F5344CB8AC3E}">
        <p14:creationId xmlns:p14="http://schemas.microsoft.com/office/powerpoint/2010/main" val="3152428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FB69B3-51C5-1FE5-B385-D522E2A92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B0AB67-A7A9-F9E3-A3BC-578431B45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La maggioranza dei soggetti con DOC presenta sia ossessioni che compulsioni</a:t>
            </a:r>
          </a:p>
          <a:p>
            <a:pPr algn="just"/>
            <a:r>
              <a:rPr lang="it-IT" sz="2400" dirty="0"/>
              <a:t>La frequenza del disturbo è intorno al 2.5% della popolazione generale</a:t>
            </a:r>
          </a:p>
          <a:p>
            <a:pPr algn="just"/>
            <a:r>
              <a:rPr lang="it-IT" sz="2400" dirty="0"/>
              <a:t>In età evolutiva ha una presenza dello 0.5%. Relativamente all’età di insorgenza, sembra esistere un picco di incidenza intorno ai 7 anni (con prevalenza maschile) ed un picco intorno agli 11 anni (con prevalenza femminile)</a:t>
            </a:r>
          </a:p>
          <a:p>
            <a:pPr algn="just"/>
            <a:r>
              <a:rPr lang="it-IT" sz="2400" dirty="0"/>
              <a:t>Nel 25% dei casi il DOC esordisce prima dei 14 anni</a:t>
            </a:r>
          </a:p>
          <a:p>
            <a:pPr algn="just"/>
            <a:r>
              <a:rPr lang="it-IT" sz="2400" dirty="0"/>
              <a:t>La maggior parte dei bambini tende a mantenere segreta la sintomatologia</a:t>
            </a:r>
          </a:p>
        </p:txBody>
      </p:sp>
    </p:spTree>
    <p:extLst>
      <p:ext uri="{BB962C8B-B14F-4D97-AF65-F5344CB8AC3E}">
        <p14:creationId xmlns:p14="http://schemas.microsoft.com/office/powerpoint/2010/main" val="97473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BD0274-2D81-B5C9-3B36-985FB90D4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899F57-59C7-179D-786B-E7AF90183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 maschi hanno un’età di esordio più precoce rispetto alle femmine: quasi il 25% esordisce prima dei 10 anni</a:t>
            </a:r>
          </a:p>
          <a:p>
            <a:pPr algn="just"/>
            <a:r>
              <a:rPr lang="it-IT" sz="2400" dirty="0"/>
              <a:t>Nei bambini è maggiormente presente, rispetto agli adulti, l’ossessione di danno  (timore di aventi catastrofici come la morte o la malattia propria o di una persona cara)</a:t>
            </a:r>
          </a:p>
          <a:p>
            <a:pPr algn="just"/>
            <a:r>
              <a:rPr lang="it-IT" sz="2400" dirty="0"/>
              <a:t>Nei bambini le compulsioni vengono diagnosticate più frequentemente rispetto alle ossessioni, in quanto osservabili</a:t>
            </a:r>
          </a:p>
        </p:txBody>
      </p:sp>
    </p:spTree>
    <p:extLst>
      <p:ext uri="{BB962C8B-B14F-4D97-AF65-F5344CB8AC3E}">
        <p14:creationId xmlns:p14="http://schemas.microsoft.com/office/powerpoint/2010/main" val="2312411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C2E11-AB17-21B3-85EB-CB27C1D01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F45F3E-FD31-FE68-D245-125C787B5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Manifestazioni di tipo ossessivo si possono riscontrare fisiologicamente in età evolutiva, a seconda della fase di sviluppo </a:t>
            </a:r>
          </a:p>
          <a:p>
            <a:pPr algn="just">
              <a:buFontTx/>
              <a:buChar char="-"/>
            </a:pPr>
            <a:r>
              <a:rPr lang="it-IT" sz="2400" dirty="0"/>
              <a:t>Verso la fine del primo anno di vita: sbattere o far cadere ripetutamente un oggetto, dondolamenti nella fase di addormentamento </a:t>
            </a:r>
            <a:r>
              <a:rPr lang="it-IT" sz="2400" dirty="0" err="1"/>
              <a:t>ecc</a:t>
            </a:r>
            <a:endParaRPr lang="it-IT" sz="2400" dirty="0"/>
          </a:p>
          <a:p>
            <a:pPr algn="just">
              <a:buFontTx/>
              <a:buChar char="-"/>
            </a:pPr>
            <a:r>
              <a:rPr lang="it-IT" sz="2400" dirty="0"/>
              <a:t>Nel II-III anno di vita: comportamenti ritualizzati connessi al controllo sfinterico (pretendere sempre le stesse modalità </a:t>
            </a:r>
            <a:r>
              <a:rPr lang="it-IT" sz="2400" dirty="0" err="1"/>
              <a:t>ecc</a:t>
            </a:r>
            <a:r>
              <a:rPr lang="it-IT" sz="24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771968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4F000E-26CC-4B76-F1DF-14CBA470A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08925D-E3E5-252C-0A4C-2ADD707BE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400" dirty="0"/>
              <a:t>- Nel IV-V anno di vita: rituali della fase di addormentamento (richiesta di favola, baci, acqua </a:t>
            </a:r>
            <a:r>
              <a:rPr lang="it-IT" sz="2400" dirty="0" err="1"/>
              <a:t>ecc</a:t>
            </a:r>
            <a:r>
              <a:rPr lang="it-IT" sz="2400" dirty="0"/>
              <a:t>)</a:t>
            </a:r>
          </a:p>
          <a:p>
            <a:pPr algn="just">
              <a:buFontTx/>
              <a:buChar char="-"/>
            </a:pPr>
            <a:r>
              <a:rPr lang="it-IT" sz="2400" dirty="0"/>
              <a:t>In età scolare compaiono spesso comportamenti compulsivi (ripetitività in alcune attività…), meticolosità, tendenza alla superstizione…</a:t>
            </a:r>
          </a:p>
          <a:p>
            <a:pPr algn="just"/>
            <a:r>
              <a:rPr lang="it-IT" sz="2400" dirty="0"/>
              <a:t>Tali comportamenti, fisiologici, assumono il carattere di vere e proprie manifestazioni ossessivo-compulsive quando: sono inadeguate per il livello di sviluppo o per le caratteristiche che presentano; hanno contenuti insoliti; diventano insistenti ed interferiscono con il funzionamento generale del soggetto; si associano a tensione ed ansia; si manifestano su un profilo di sviluppo peculiare</a:t>
            </a:r>
          </a:p>
        </p:txBody>
      </p:sp>
    </p:spTree>
    <p:extLst>
      <p:ext uri="{BB962C8B-B14F-4D97-AF65-F5344CB8AC3E}">
        <p14:creationId xmlns:p14="http://schemas.microsoft.com/office/powerpoint/2010/main" val="1421373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EB287D-2504-6573-7C0A-307F44D7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8DE12A-41A4-A5CB-DF3F-29764756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In merito a quest’ultimo punto, il profilo peculiare cui si fa riferimento è caratterizzato da: </a:t>
            </a:r>
          </a:p>
          <a:p>
            <a:pPr algn="just">
              <a:buFontTx/>
              <a:buChar char="-"/>
            </a:pPr>
            <a:r>
              <a:rPr lang="it-IT" sz="2400" dirty="0"/>
              <a:t>Spiccata tendenza agli scrupoli e al dubbio</a:t>
            </a:r>
          </a:p>
          <a:p>
            <a:pPr algn="just">
              <a:buFontTx/>
              <a:buChar char="-"/>
            </a:pPr>
            <a:r>
              <a:rPr lang="it-IT" sz="2400" dirty="0"/>
              <a:t>Perfezionismo</a:t>
            </a:r>
          </a:p>
          <a:p>
            <a:pPr algn="just">
              <a:buFontTx/>
              <a:buChar char="-"/>
            </a:pPr>
            <a:r>
              <a:rPr lang="it-IT" sz="2400" dirty="0"/>
              <a:t>Difficoltà di adattamento alle novità</a:t>
            </a:r>
          </a:p>
          <a:p>
            <a:pPr algn="just">
              <a:buFontTx/>
              <a:buChar char="-"/>
            </a:pPr>
            <a:r>
              <a:rPr lang="it-IT" sz="2400" dirty="0"/>
              <a:t>Eccesso di autocontrollo con inibizione dei contatti sociali o marcata timidezza </a:t>
            </a:r>
          </a:p>
        </p:txBody>
      </p:sp>
    </p:spTree>
    <p:extLst>
      <p:ext uri="{BB962C8B-B14F-4D97-AF65-F5344CB8AC3E}">
        <p14:creationId xmlns:p14="http://schemas.microsoft.com/office/powerpoint/2010/main" val="4290095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6D5150-B569-4DE5-282F-C8E4A2026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C3D9D7-4F5C-2890-22C8-AFDD21D4A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Il DOC in età evolutiva presenta una peculiarità: il bambino, abitualmente, è incapace di raggiugere la consapevolezza dell’irrazionalità dei propri contenuti ossessivi: il suo livello di sviluppo cioè, gli impedisce di effettuare una valutazione cognitiva di questo genere. Viene pertanto a mancare uno degli aspetti tipici del disturbo: il carattere </a:t>
            </a:r>
            <a:r>
              <a:rPr lang="it-IT" sz="2400" dirty="0" err="1"/>
              <a:t>egodistonico</a:t>
            </a:r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8125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F3C8A3-75D1-347D-A129-C3B60805F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710D45-616D-8A41-B792-424CCD4D0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Nel DOC è opportuno distinguere due livelli: quello delle manifestazioni cliniche (ossessioni, compulsioni) da quello dei contenuti (contenuti del pensiero che provocano angoscia e paura) . Ad es il timore che il proprio padre possa morire se non si compie un rituale (che quindi esorcizza questa paura)</a:t>
            </a:r>
          </a:p>
          <a:p>
            <a:pPr algn="just"/>
            <a:r>
              <a:rPr lang="it-IT" sz="2400" dirty="0"/>
              <a:t>L’analisi psicoanalitica può essere particolarmente utile nella comprensione dei contenuti</a:t>
            </a:r>
          </a:p>
        </p:txBody>
      </p:sp>
    </p:spTree>
    <p:extLst>
      <p:ext uri="{BB962C8B-B14F-4D97-AF65-F5344CB8AC3E}">
        <p14:creationId xmlns:p14="http://schemas.microsoft.com/office/powerpoint/2010/main" val="666982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BB94DD-8A82-3947-82CB-29ABBDDF7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485DB9-E685-B5B7-6066-92F7FAA30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Le cause di questo disturbo non sono note</a:t>
            </a:r>
          </a:p>
          <a:p>
            <a:pPr algn="just"/>
            <a:r>
              <a:rPr lang="it-IT" sz="2400" dirty="0"/>
              <a:t>Vi può essere una predisposizione genetica perché la probabilità di presentare il disturbo è più alta nei parenti di un soggetto affetto, rispetto alla popolazione generale. L’influenza genetica è stata calcolata intorno a percentuali che vanno dal 45 al 65%</a:t>
            </a:r>
          </a:p>
          <a:p>
            <a:pPr algn="just"/>
            <a:r>
              <a:rPr lang="it-IT" sz="2400" dirty="0"/>
              <a:t>Le indagini neurochimiche hanno evidenziato una disfunzione serotoninergica (confermata dall’efficacia degli Inibitori Selettivi della Ricaptazione della Serotonina (SSRI))</a:t>
            </a:r>
          </a:p>
        </p:txBody>
      </p:sp>
    </p:spTree>
    <p:extLst>
      <p:ext uri="{BB962C8B-B14F-4D97-AF65-F5344CB8AC3E}">
        <p14:creationId xmlns:p14="http://schemas.microsoft.com/office/powerpoint/2010/main" val="3843147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2B89E0-5528-7AE5-DCB0-A095BD66A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B05814-DFAB-96E5-B32A-B6B9BAFA1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È stata fatta anche l’ ipotesi di un processo infiammatorio/autoimmunitario, almeno per quei casi ad insorgenza acuta </a:t>
            </a:r>
          </a:p>
          <a:p>
            <a:pPr algn="just"/>
            <a:r>
              <a:rPr lang="it-IT" sz="2400" dirty="0"/>
              <a:t>Abuso fisico e sessuale in età infantile e altri eventi stressanti o traumatici sono stati associati a un aumentato rischio di sviluppo di DOC</a:t>
            </a:r>
          </a:p>
          <a:p>
            <a:pPr algn="just"/>
            <a:r>
              <a:rPr lang="it-IT" sz="2400" dirty="0"/>
              <a:t>Aspetti temperamentali come emotività negativa più elevata con inibizione comportamentale rappresentano possibili fattori di rischio</a:t>
            </a:r>
          </a:p>
        </p:txBody>
      </p:sp>
    </p:spTree>
    <p:extLst>
      <p:ext uri="{BB962C8B-B14F-4D97-AF65-F5344CB8AC3E}">
        <p14:creationId xmlns:p14="http://schemas.microsoft.com/office/powerpoint/2010/main" val="2974956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5285F5-561F-E0FA-7B6F-5632525E4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112547-C022-B783-06B8-B26AE46E8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Solo nel 20% dei casi il DOC si presenterebbe come situazione clinica isolata</a:t>
            </a:r>
          </a:p>
          <a:p>
            <a:pPr algn="just"/>
            <a:r>
              <a:rPr lang="it-IT" sz="2400" dirty="0"/>
              <a:t>Si associa infatti frequentemente a quadri di interesse neuropsichiatrico infantile: </a:t>
            </a:r>
          </a:p>
          <a:p>
            <a:pPr algn="just">
              <a:buFontTx/>
              <a:buChar char="-"/>
            </a:pPr>
            <a:r>
              <a:rPr lang="it-IT" sz="2400" dirty="0"/>
              <a:t>Disturbi del </a:t>
            </a:r>
            <a:r>
              <a:rPr lang="it-IT" sz="2400" dirty="0" err="1"/>
              <a:t>neurosviluppo</a:t>
            </a:r>
            <a:r>
              <a:rPr lang="it-IT" sz="2400" dirty="0"/>
              <a:t>: ADHD (circa 40%), disturbi del linguaggio, disturbi dell’apprendimento </a:t>
            </a:r>
            <a:r>
              <a:rPr lang="it-IT" sz="2400" dirty="0" err="1"/>
              <a:t>ecc</a:t>
            </a:r>
            <a:endParaRPr lang="it-IT" sz="2400" dirty="0"/>
          </a:p>
          <a:p>
            <a:pPr algn="just">
              <a:buFontTx/>
              <a:buChar char="-"/>
            </a:pPr>
            <a:r>
              <a:rPr lang="it-IT" sz="2400" dirty="0"/>
              <a:t>Disturbo da Tic (30%)</a:t>
            </a:r>
          </a:p>
          <a:p>
            <a:pPr algn="just">
              <a:buFontTx/>
              <a:buChar char="-"/>
            </a:pPr>
            <a:r>
              <a:rPr lang="it-IT" sz="2400" dirty="0"/>
              <a:t>Disturbo Depressivo Maggiore (35%)</a:t>
            </a:r>
          </a:p>
          <a:p>
            <a:pPr marL="0" indent="0" algn="just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089193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F327C3-494B-0902-723B-42881B313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6F7412-E06F-E47B-4F0D-A0DDD7B87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Il Disturbo Ossessivo Compulsivo (DOC) è una condizione psicopatologica piuttosto comune, sia in età evolutiva che in età adulta</a:t>
            </a:r>
          </a:p>
          <a:p>
            <a:r>
              <a:rPr lang="it-IT" sz="2400" dirty="0"/>
              <a:t>Si caratterizza per la presenza di OSSESSIONI e/o COMPULSIONI che interferiscono in maniera marcata nella vita del soggetto affetto</a:t>
            </a:r>
          </a:p>
          <a:p>
            <a:pPr algn="just"/>
            <a:r>
              <a:rPr lang="it-IT" sz="2400" dirty="0"/>
              <a:t>Le ossessioni sono dei pensieri, delle idee, degli impulsi o delle immagini mentali assillanti, indesiderate e tormentose, fonte di ansia, che manifestano una spiacevole continuità e pervasività. La volontà non è in grado di eliminarle dal campo della coscienza</a:t>
            </a:r>
          </a:p>
        </p:txBody>
      </p:sp>
    </p:spTree>
    <p:extLst>
      <p:ext uri="{BB962C8B-B14F-4D97-AF65-F5344CB8AC3E}">
        <p14:creationId xmlns:p14="http://schemas.microsoft.com/office/powerpoint/2010/main" val="2888642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5CFA72-0984-0C25-0AA8-E339B1DE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12BD1A-871D-3FB4-FFEB-8A5682C75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Per quanto riguarda il trattamento, possono essere utili: </a:t>
            </a:r>
          </a:p>
          <a:p>
            <a:pPr algn="just">
              <a:buFontTx/>
              <a:buChar char="-"/>
            </a:pPr>
            <a:r>
              <a:rPr lang="it-IT" sz="2400" dirty="0"/>
              <a:t>interventi di tipo psicoeducativo (invitare i genitori a rinunciare a stili educativi autoritari, a ridurre il più possibili situazioni stressanti </a:t>
            </a:r>
            <a:r>
              <a:rPr lang="it-IT" sz="2400" dirty="0" err="1"/>
              <a:t>ecc</a:t>
            </a:r>
            <a:r>
              <a:rPr lang="it-IT" sz="2400" dirty="0"/>
              <a:t>)</a:t>
            </a:r>
          </a:p>
          <a:p>
            <a:pPr algn="just">
              <a:buFontTx/>
              <a:buChar char="-"/>
            </a:pPr>
            <a:r>
              <a:rPr lang="it-IT" sz="2400" dirty="0"/>
              <a:t>Interventi psicoterapeutici: la psicoterapia cognitivo comportamentale sembra essere la più efficace ed aiuta il soggetto a distanziarsi progressivamente dai sintomi ossessivo/compulsivi</a:t>
            </a:r>
          </a:p>
        </p:txBody>
      </p:sp>
    </p:spTree>
    <p:extLst>
      <p:ext uri="{BB962C8B-B14F-4D97-AF65-F5344CB8AC3E}">
        <p14:creationId xmlns:p14="http://schemas.microsoft.com/office/powerpoint/2010/main" val="1233380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94BE47-B9B0-864E-C3F9-D421ACC0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BA61D8-25DB-25BC-12D5-FBB63F751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it-IT" sz="2400" dirty="0"/>
              <a:t>Spesso è necessario associare una terapia farmacologica. Tra i farmaci più efficaci abbiamo gli SSRI (inibitori selettivi del riassorbimento della serotonina), ma può essere necessario utilizzare anche antipsicotici atipici (</a:t>
            </a:r>
            <a:r>
              <a:rPr lang="it-IT" sz="2400" dirty="0" err="1"/>
              <a:t>aripiprazolo</a:t>
            </a:r>
            <a:r>
              <a:rPr lang="it-IT" sz="2400" dirty="0"/>
              <a:t> </a:t>
            </a:r>
            <a:r>
              <a:rPr lang="it-IT" sz="2400" dirty="0" err="1"/>
              <a:t>ecc</a:t>
            </a:r>
            <a:r>
              <a:rPr lang="it-IT" sz="2400" dirty="0"/>
              <a:t>)</a:t>
            </a:r>
          </a:p>
          <a:p>
            <a:pPr algn="just">
              <a:buFontTx/>
              <a:buChar char="-"/>
            </a:pPr>
            <a:r>
              <a:rPr lang="it-IT" sz="2400" dirty="0"/>
              <a:t>Se il DOC non viene trattato, tende a cronicizzare, spesso con oscillazioni della sintomatologia; alcuni individui mostrano un decorso episodico, altri un decorso con costante peggioramento</a:t>
            </a:r>
          </a:p>
          <a:p>
            <a:pPr algn="just">
              <a:buFontTx/>
              <a:buChar char="-"/>
            </a:pPr>
            <a:r>
              <a:rPr lang="it-IT" sz="2400" dirty="0"/>
              <a:t>Circa il 40% dei bambini con DOC può andare incontro a guarigione; la restante parte può necessitare di terapia per tutta la vita</a:t>
            </a:r>
          </a:p>
        </p:txBody>
      </p:sp>
    </p:spTree>
    <p:extLst>
      <p:ext uri="{BB962C8B-B14F-4D97-AF65-F5344CB8AC3E}">
        <p14:creationId xmlns:p14="http://schemas.microsoft.com/office/powerpoint/2010/main" val="424243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6D716C-A7BE-8B70-42F6-B8679A7E5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986AB6-C3C5-B0E8-F9FA-8BB7E9948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400" dirty="0"/>
              <a:t>Le compulsioni sono dei comportamenti o azioni mentali coatte, ripetitive (lavarsi le mani, riordinare, controllare, pregare, contare, ripetere mentalmente delle parole…) che vengono realizzati nel tentativo di prevenire o ridurre il senso di malessere che accompagna un’ ossessione</a:t>
            </a:r>
          </a:p>
          <a:p>
            <a:pPr algn="just"/>
            <a:r>
              <a:rPr lang="it-IT" sz="2400" dirty="0"/>
              <a:t>I soggetti affetti da DOC sono in genere consapevoli che le loro ossessioni sono intrusive, inappropriate o senza senso </a:t>
            </a:r>
          </a:p>
          <a:p>
            <a:pPr algn="just"/>
            <a:r>
              <a:rPr lang="it-IT" sz="2400" dirty="0"/>
              <a:t>vi è </a:t>
            </a:r>
            <a:r>
              <a:rPr lang="it-IT" sz="2400" dirty="0" err="1"/>
              <a:t>egodistonia</a:t>
            </a:r>
            <a:r>
              <a:rPr lang="it-IT" sz="2400" dirty="0"/>
              <a:t> : l’ ossessione è in dissonanza, incongruente, in conflitto con il soggetto e le sue caratteristiche</a:t>
            </a:r>
          </a:p>
          <a:p>
            <a:pPr algn="just"/>
            <a:r>
              <a:rPr lang="it-IT" sz="2400" dirty="0"/>
              <a:t>Allo stesso modo, il comportamento compulsivo può creare fastidio e disagio al paziente</a:t>
            </a:r>
          </a:p>
        </p:txBody>
      </p:sp>
    </p:spTree>
    <p:extLst>
      <p:ext uri="{BB962C8B-B14F-4D97-AF65-F5344CB8AC3E}">
        <p14:creationId xmlns:p14="http://schemas.microsoft.com/office/powerpoint/2010/main" val="2007575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AB63D0-65B7-4379-AC7A-70292B6F8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132CF5-ED07-CB0E-D4A8-BA9EC96D6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Quindi, nel DOC sono presenti pensieri, impulsi, immagini reiterati e disturbanti, ai quali il soggetto cerca di resistere</a:t>
            </a:r>
          </a:p>
          <a:p>
            <a:pPr algn="just"/>
            <a:r>
              <a:rPr lang="it-IT" sz="2400" dirty="0"/>
              <a:t>Le ossessioni sono quindi INTRUSIVE (continuano a venire in mente), proprie (non imposte dall’esterno), insensate (pensieri sciocchi, senza senso), a cui il soggetto cerca di resistere e che possono compromettere il funzionamento della persona provocando malessere</a:t>
            </a:r>
          </a:p>
        </p:txBody>
      </p:sp>
    </p:spTree>
    <p:extLst>
      <p:ext uri="{BB962C8B-B14F-4D97-AF65-F5344CB8AC3E}">
        <p14:creationId xmlns:p14="http://schemas.microsoft.com/office/powerpoint/2010/main" val="2726837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5C4AB4-2D99-C2C5-036A-9F702AF6A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01B32F-8BDA-D3D2-DF9E-D3961692D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ossessioni più frequenti sono rappresentate da: </a:t>
            </a:r>
          </a:p>
          <a:p>
            <a:pPr algn="just">
              <a:buFontTx/>
              <a:buChar char="-"/>
            </a:pPr>
            <a:r>
              <a:rPr lang="it-IT" sz="2400" dirty="0"/>
              <a:t> Impulsi aggressivi o terrifici (pensieri di aggredire un famigliare…)</a:t>
            </a:r>
          </a:p>
          <a:p>
            <a:pPr algn="just">
              <a:buFontTx/>
              <a:buChar char="-"/>
            </a:pPr>
            <a:r>
              <a:rPr lang="it-IT" sz="2400" dirty="0"/>
              <a:t> Temi religiosi (pensiero/impulso di gridare oscenità in chiesa, pensieri proibiti di carattere religioso…)</a:t>
            </a:r>
          </a:p>
          <a:p>
            <a:pPr algn="just">
              <a:buFontTx/>
              <a:buChar char="-"/>
            </a:pPr>
            <a:r>
              <a:rPr lang="it-IT" sz="2400" dirty="0"/>
              <a:t>Pensieri sessuali   ( pensieri proibiti di carattere sessuale, ricorrenti immagini pornografiche …)</a:t>
            </a:r>
          </a:p>
          <a:p>
            <a:pPr algn="just">
              <a:buFontTx/>
              <a:buChar char="-"/>
            </a:pPr>
            <a:r>
              <a:rPr lang="it-IT" sz="2400" dirty="0"/>
              <a:t>Ossessioni di ordine e simmetria (disposizione degli oggetti allineati per forma, colore…in punti determinati, con determinate angolazioni…) </a:t>
            </a:r>
          </a:p>
        </p:txBody>
      </p:sp>
    </p:spTree>
    <p:extLst>
      <p:ext uri="{BB962C8B-B14F-4D97-AF65-F5344CB8AC3E}">
        <p14:creationId xmlns:p14="http://schemas.microsoft.com/office/powerpoint/2010/main" val="735478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82AB0-451C-A86A-B212-3F8E0417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B9A0B5-D9E0-8D6F-C66E-D012EC0CA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it-IT" sz="2400" dirty="0"/>
              <a:t>Pensieri di contaminazione e di pulizia (paura di contaminarsi toccando determinati oggetti, persone o parti del proprio corpo…): es essere contaminati se si stringe la mano a qualcuno</a:t>
            </a:r>
          </a:p>
          <a:p>
            <a:pPr algn="just">
              <a:buFontTx/>
              <a:buChar char="-"/>
            </a:pPr>
            <a:r>
              <a:rPr lang="it-IT" sz="2400" dirty="0"/>
              <a:t>Dubbi ripetitivi (chiedersi se si è lasciata la porta aperta, chiedersi se ci si è comportati in modo tale da causare lesioni a qualcuno…)</a:t>
            </a:r>
          </a:p>
          <a:p>
            <a:pPr algn="just"/>
            <a:r>
              <a:rPr lang="it-IT" sz="2400" dirty="0"/>
              <a:t>Il soggetto con ossessioni cerca in genere di ignorare o di sopprimere tali pensieri, oppure di neutralizzarli con altri o con determinate azioni (compulsioni)</a:t>
            </a:r>
          </a:p>
        </p:txBody>
      </p:sp>
    </p:spTree>
    <p:extLst>
      <p:ext uri="{BB962C8B-B14F-4D97-AF65-F5344CB8AC3E}">
        <p14:creationId xmlns:p14="http://schemas.microsoft.com/office/powerpoint/2010/main" val="2163297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FAAFE8-C9B6-CF26-771C-ED8BF38C2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8AD172-4E3A-5764-5BA8-CBA8B9854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5867"/>
            <a:ext cx="10131425" cy="3649133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Le compulsioni sono azioni che il soggetto si sente obbligato a mettere in atto in risposta ad un’ossessione, per prevenire o ridurre l’ansia o il disagio  o prevenire/evitare un qualche evento temuto; non sono collegate in modo realistico con ciò che devono prevenire o neutralizzare</a:t>
            </a:r>
          </a:p>
          <a:p>
            <a:pPr algn="just"/>
            <a:r>
              <a:rPr lang="it-IT" sz="2400" dirty="0"/>
              <a:t>La persona spesso riconosce che il suo comportamento è eccessivo o irragionevole, anche perché rappresenta una perdita di tempo e  compromette il suo funzionamento</a:t>
            </a:r>
          </a:p>
        </p:txBody>
      </p:sp>
    </p:spTree>
    <p:extLst>
      <p:ext uri="{BB962C8B-B14F-4D97-AF65-F5344CB8AC3E}">
        <p14:creationId xmlns:p14="http://schemas.microsoft.com/office/powerpoint/2010/main" val="2582792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94700A-F4A2-464E-5C2C-331B4D913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F4C669-96DD-4791-CAC5-98254F0C4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Le azioni compulsive possono riguardare il toccare, il contare, il pulire, il lavare, il controllare, l’ordinare e sistemare oggetti, il ripetere o rifare (accendere e spegnere un interruttore, attraversare una porta </a:t>
            </a:r>
            <a:r>
              <a:rPr lang="it-IT" sz="2400" dirty="0" err="1"/>
              <a:t>ecc</a:t>
            </a:r>
            <a:r>
              <a:rPr lang="it-IT" sz="2400" dirty="0"/>
              <a:t>)… tutto ciò perché non accada nulla di brutto, per non nuocere agli altri, per non fare errori…</a:t>
            </a:r>
          </a:p>
          <a:p>
            <a:pPr algn="just"/>
            <a:r>
              <a:rPr lang="it-IT" sz="2400" dirty="0"/>
              <a:t>ad esempio, soggetti con ossessioni di contaminazione possono ridurre il proprio disagio mentale lavandosi le mani (la pelle può essere rovinata/ferita)</a:t>
            </a:r>
          </a:p>
          <a:p>
            <a:pPr marL="0" indent="0" algn="just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171639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4E2AFA-7042-0C10-6408-AD8796701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5CAC84-5D2B-9775-8195-AD2B1381D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 soggetti con l’ossessione di aver lasciato aperta la porta possono essere spinti a controllare la porta continuamente</a:t>
            </a:r>
          </a:p>
          <a:p>
            <a:pPr algn="just"/>
            <a:r>
              <a:rPr lang="it-IT" sz="2400" dirty="0"/>
              <a:t>Soggetti afflitti da pensieri blasfemi possono trovare sollievo contando 10 volte indietro e 100 volte in avanti per ogni pensiero </a:t>
            </a:r>
            <a:r>
              <a:rPr lang="it-IT" sz="2400" dirty="0" err="1"/>
              <a:t>ecc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721397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TM03457452[[fn=Celestiale]]</Template>
  <TotalTime>246</TotalTime>
  <Words>1444</Words>
  <Application>Microsoft Office PowerPoint</Application>
  <PresentationFormat>Widescreen</PresentationFormat>
  <Paragraphs>65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Celestiale</vt:lpstr>
      <vt:lpstr>IL disturbo ossessivo-compulsivo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disturbo ossessivo-compulsivo</dc:title>
  <dc:creator>giorgia.dimassimo@unimc.it</dc:creator>
  <cp:lastModifiedBy>giorgia.dimassimo@unimc.it</cp:lastModifiedBy>
  <cp:revision>2</cp:revision>
  <dcterms:created xsi:type="dcterms:W3CDTF">2023-04-11T21:18:02Z</dcterms:created>
  <dcterms:modified xsi:type="dcterms:W3CDTF">2023-04-12T17:49:26Z</dcterms:modified>
</cp:coreProperties>
</file>