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306" r:id="rId22"/>
    <p:sldId id="276" r:id="rId23"/>
    <p:sldId id="277" r:id="rId24"/>
    <p:sldId id="278" r:id="rId25"/>
    <p:sldId id="281" r:id="rId26"/>
    <p:sldId id="298" r:id="rId27"/>
    <p:sldId id="279" r:id="rId28"/>
    <p:sldId id="280" r:id="rId29"/>
    <p:sldId id="282" r:id="rId30"/>
    <p:sldId id="283" r:id="rId31"/>
    <p:sldId id="284" r:id="rId32"/>
    <p:sldId id="297" r:id="rId33"/>
    <p:sldId id="299" r:id="rId34"/>
    <p:sldId id="285" r:id="rId35"/>
    <p:sldId id="286" r:id="rId36"/>
    <p:sldId id="287" r:id="rId37"/>
    <p:sldId id="301" r:id="rId38"/>
    <p:sldId id="300" r:id="rId39"/>
    <p:sldId id="288" r:id="rId40"/>
    <p:sldId id="302" r:id="rId41"/>
    <p:sldId id="289" r:id="rId42"/>
    <p:sldId id="290" r:id="rId43"/>
    <p:sldId id="291" r:id="rId44"/>
    <p:sldId id="303" r:id="rId45"/>
    <p:sldId id="292" r:id="rId46"/>
    <p:sldId id="304" r:id="rId47"/>
    <p:sldId id="293" r:id="rId48"/>
    <p:sldId id="294" r:id="rId49"/>
    <p:sldId id="295" r:id="rId50"/>
    <p:sldId id="305" r:id="rId51"/>
    <p:sldId id="296" r:id="rId5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3995D8-B10A-E687-F03F-EF16369AB88B}"/>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106FD562-4A5E-D5CC-12EF-85773894B9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F1FA807-A705-889B-FCDA-E54806795B6F}"/>
              </a:ext>
            </a:extLst>
          </p:cNvPr>
          <p:cNvSpPr>
            <a:spLocks noGrp="1"/>
          </p:cNvSpPr>
          <p:nvPr>
            <p:ph type="dt" sz="half" idx="10"/>
          </p:nvPr>
        </p:nvSpPr>
        <p:spPr/>
        <p:txBody>
          <a:bodyPr/>
          <a:lstStyle/>
          <a:p>
            <a:fld id="{BC8C2686-9490-438A-9224-A61023C5DAAC}" type="datetimeFigureOut">
              <a:rPr lang="it-IT" smtClean="0"/>
              <a:t>12/04/2023</a:t>
            </a:fld>
            <a:endParaRPr lang="it-IT"/>
          </a:p>
        </p:txBody>
      </p:sp>
      <p:sp>
        <p:nvSpPr>
          <p:cNvPr id="5" name="Segnaposto piè di pagina 4">
            <a:extLst>
              <a:ext uri="{FF2B5EF4-FFF2-40B4-BE49-F238E27FC236}">
                <a16:creationId xmlns:a16="http://schemas.microsoft.com/office/drawing/2014/main" id="{3C5E1927-6ED6-A21F-CDB4-725C5D0A3DD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FAA1954-149E-A433-06B3-0A57A54234A5}"/>
              </a:ext>
            </a:extLst>
          </p:cNvPr>
          <p:cNvSpPr>
            <a:spLocks noGrp="1"/>
          </p:cNvSpPr>
          <p:nvPr>
            <p:ph type="sldNum" sz="quarter" idx="12"/>
          </p:nvPr>
        </p:nvSpPr>
        <p:spPr/>
        <p:txBody>
          <a:bodyPr/>
          <a:lstStyle/>
          <a:p>
            <a:fld id="{7C3AFDD3-A077-4B66-9E30-9FE98A1AB50E}" type="slidenum">
              <a:rPr lang="it-IT" smtClean="0"/>
              <a:t>‹N›</a:t>
            </a:fld>
            <a:endParaRPr lang="it-IT"/>
          </a:p>
        </p:txBody>
      </p:sp>
    </p:spTree>
    <p:extLst>
      <p:ext uri="{BB962C8B-B14F-4D97-AF65-F5344CB8AC3E}">
        <p14:creationId xmlns:p14="http://schemas.microsoft.com/office/powerpoint/2010/main" val="242354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3ED7FC-7EAD-73CC-989C-0F5B85BD6765}"/>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8702C04-1122-E7E2-BB94-3E4BCD0663D6}"/>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A4D1797-B25D-2103-C76E-1EB854AD1ACC}"/>
              </a:ext>
            </a:extLst>
          </p:cNvPr>
          <p:cNvSpPr>
            <a:spLocks noGrp="1"/>
          </p:cNvSpPr>
          <p:nvPr>
            <p:ph type="dt" sz="half" idx="10"/>
          </p:nvPr>
        </p:nvSpPr>
        <p:spPr/>
        <p:txBody>
          <a:bodyPr/>
          <a:lstStyle/>
          <a:p>
            <a:fld id="{BC8C2686-9490-438A-9224-A61023C5DAAC}" type="datetimeFigureOut">
              <a:rPr lang="it-IT" smtClean="0"/>
              <a:t>12/04/2023</a:t>
            </a:fld>
            <a:endParaRPr lang="it-IT"/>
          </a:p>
        </p:txBody>
      </p:sp>
      <p:sp>
        <p:nvSpPr>
          <p:cNvPr id="5" name="Segnaposto piè di pagina 4">
            <a:extLst>
              <a:ext uri="{FF2B5EF4-FFF2-40B4-BE49-F238E27FC236}">
                <a16:creationId xmlns:a16="http://schemas.microsoft.com/office/drawing/2014/main" id="{C2F3B43B-DFFE-8C8F-B8CC-0095EF99860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847186-78BC-3B25-66EB-476850A27191}"/>
              </a:ext>
            </a:extLst>
          </p:cNvPr>
          <p:cNvSpPr>
            <a:spLocks noGrp="1"/>
          </p:cNvSpPr>
          <p:nvPr>
            <p:ph type="sldNum" sz="quarter" idx="12"/>
          </p:nvPr>
        </p:nvSpPr>
        <p:spPr/>
        <p:txBody>
          <a:bodyPr/>
          <a:lstStyle/>
          <a:p>
            <a:fld id="{7C3AFDD3-A077-4B66-9E30-9FE98A1AB50E}" type="slidenum">
              <a:rPr lang="it-IT" smtClean="0"/>
              <a:t>‹N›</a:t>
            </a:fld>
            <a:endParaRPr lang="it-IT"/>
          </a:p>
        </p:txBody>
      </p:sp>
    </p:spTree>
    <p:extLst>
      <p:ext uri="{BB962C8B-B14F-4D97-AF65-F5344CB8AC3E}">
        <p14:creationId xmlns:p14="http://schemas.microsoft.com/office/powerpoint/2010/main" val="782872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C099C81E-0567-30F2-0A40-280BD021EC35}"/>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086ACB6-44B3-0513-0A69-BDF28E39E5DE}"/>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252A15E-E935-D519-744A-D3AC171E3C92}"/>
              </a:ext>
            </a:extLst>
          </p:cNvPr>
          <p:cNvSpPr>
            <a:spLocks noGrp="1"/>
          </p:cNvSpPr>
          <p:nvPr>
            <p:ph type="dt" sz="half" idx="10"/>
          </p:nvPr>
        </p:nvSpPr>
        <p:spPr/>
        <p:txBody>
          <a:bodyPr/>
          <a:lstStyle/>
          <a:p>
            <a:fld id="{BC8C2686-9490-438A-9224-A61023C5DAAC}" type="datetimeFigureOut">
              <a:rPr lang="it-IT" smtClean="0"/>
              <a:t>12/04/2023</a:t>
            </a:fld>
            <a:endParaRPr lang="it-IT"/>
          </a:p>
        </p:txBody>
      </p:sp>
      <p:sp>
        <p:nvSpPr>
          <p:cNvPr id="5" name="Segnaposto piè di pagina 4">
            <a:extLst>
              <a:ext uri="{FF2B5EF4-FFF2-40B4-BE49-F238E27FC236}">
                <a16:creationId xmlns:a16="http://schemas.microsoft.com/office/drawing/2014/main" id="{51930E5C-6D6D-A4E6-48A7-E211B352A16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191830D-9441-F1F6-84D6-F09A0A25CF3B}"/>
              </a:ext>
            </a:extLst>
          </p:cNvPr>
          <p:cNvSpPr>
            <a:spLocks noGrp="1"/>
          </p:cNvSpPr>
          <p:nvPr>
            <p:ph type="sldNum" sz="quarter" idx="12"/>
          </p:nvPr>
        </p:nvSpPr>
        <p:spPr/>
        <p:txBody>
          <a:bodyPr/>
          <a:lstStyle/>
          <a:p>
            <a:fld id="{7C3AFDD3-A077-4B66-9E30-9FE98A1AB50E}" type="slidenum">
              <a:rPr lang="it-IT" smtClean="0"/>
              <a:t>‹N›</a:t>
            </a:fld>
            <a:endParaRPr lang="it-IT"/>
          </a:p>
        </p:txBody>
      </p:sp>
    </p:spTree>
    <p:extLst>
      <p:ext uri="{BB962C8B-B14F-4D97-AF65-F5344CB8AC3E}">
        <p14:creationId xmlns:p14="http://schemas.microsoft.com/office/powerpoint/2010/main" val="3457230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1DAD57-7FE1-5837-4A0A-CA9B618CF9C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693A015-845C-4E34-9533-581C5B29FC2C}"/>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5EA218C-AC8F-FE12-0460-297FA532E71E}"/>
              </a:ext>
            </a:extLst>
          </p:cNvPr>
          <p:cNvSpPr>
            <a:spLocks noGrp="1"/>
          </p:cNvSpPr>
          <p:nvPr>
            <p:ph type="dt" sz="half" idx="10"/>
          </p:nvPr>
        </p:nvSpPr>
        <p:spPr/>
        <p:txBody>
          <a:bodyPr/>
          <a:lstStyle/>
          <a:p>
            <a:fld id="{BC8C2686-9490-438A-9224-A61023C5DAAC}" type="datetimeFigureOut">
              <a:rPr lang="it-IT" smtClean="0"/>
              <a:t>12/04/2023</a:t>
            </a:fld>
            <a:endParaRPr lang="it-IT"/>
          </a:p>
        </p:txBody>
      </p:sp>
      <p:sp>
        <p:nvSpPr>
          <p:cNvPr id="5" name="Segnaposto piè di pagina 4">
            <a:extLst>
              <a:ext uri="{FF2B5EF4-FFF2-40B4-BE49-F238E27FC236}">
                <a16:creationId xmlns:a16="http://schemas.microsoft.com/office/drawing/2014/main" id="{2CABA628-B065-8A6A-7334-64D05563FE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D26F194-73BA-FEBC-A2C0-A02558784C60}"/>
              </a:ext>
            </a:extLst>
          </p:cNvPr>
          <p:cNvSpPr>
            <a:spLocks noGrp="1"/>
          </p:cNvSpPr>
          <p:nvPr>
            <p:ph type="sldNum" sz="quarter" idx="12"/>
          </p:nvPr>
        </p:nvSpPr>
        <p:spPr/>
        <p:txBody>
          <a:bodyPr/>
          <a:lstStyle/>
          <a:p>
            <a:fld id="{7C3AFDD3-A077-4B66-9E30-9FE98A1AB50E}" type="slidenum">
              <a:rPr lang="it-IT" smtClean="0"/>
              <a:t>‹N›</a:t>
            </a:fld>
            <a:endParaRPr lang="it-IT"/>
          </a:p>
        </p:txBody>
      </p:sp>
    </p:spTree>
    <p:extLst>
      <p:ext uri="{BB962C8B-B14F-4D97-AF65-F5344CB8AC3E}">
        <p14:creationId xmlns:p14="http://schemas.microsoft.com/office/powerpoint/2010/main" val="1742668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B06ABD-2D49-82B7-5B8F-9BA99473F3F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3627D4F8-2365-9406-5D3C-AC3B03C737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2311A4D-307C-002C-8CF4-0A4F41083E6B}"/>
              </a:ext>
            </a:extLst>
          </p:cNvPr>
          <p:cNvSpPr>
            <a:spLocks noGrp="1"/>
          </p:cNvSpPr>
          <p:nvPr>
            <p:ph type="dt" sz="half" idx="10"/>
          </p:nvPr>
        </p:nvSpPr>
        <p:spPr/>
        <p:txBody>
          <a:bodyPr/>
          <a:lstStyle/>
          <a:p>
            <a:fld id="{BC8C2686-9490-438A-9224-A61023C5DAAC}" type="datetimeFigureOut">
              <a:rPr lang="it-IT" smtClean="0"/>
              <a:t>12/04/2023</a:t>
            </a:fld>
            <a:endParaRPr lang="it-IT"/>
          </a:p>
        </p:txBody>
      </p:sp>
      <p:sp>
        <p:nvSpPr>
          <p:cNvPr id="5" name="Segnaposto piè di pagina 4">
            <a:extLst>
              <a:ext uri="{FF2B5EF4-FFF2-40B4-BE49-F238E27FC236}">
                <a16:creationId xmlns:a16="http://schemas.microsoft.com/office/drawing/2014/main" id="{0B90B602-9DF2-E97F-6BC9-BE8B05DD876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356A642-B54A-CEA7-F9CD-05CDBFEEEE2D}"/>
              </a:ext>
            </a:extLst>
          </p:cNvPr>
          <p:cNvSpPr>
            <a:spLocks noGrp="1"/>
          </p:cNvSpPr>
          <p:nvPr>
            <p:ph type="sldNum" sz="quarter" idx="12"/>
          </p:nvPr>
        </p:nvSpPr>
        <p:spPr/>
        <p:txBody>
          <a:bodyPr/>
          <a:lstStyle/>
          <a:p>
            <a:fld id="{7C3AFDD3-A077-4B66-9E30-9FE98A1AB50E}" type="slidenum">
              <a:rPr lang="it-IT" smtClean="0"/>
              <a:t>‹N›</a:t>
            </a:fld>
            <a:endParaRPr lang="it-IT"/>
          </a:p>
        </p:txBody>
      </p:sp>
    </p:spTree>
    <p:extLst>
      <p:ext uri="{BB962C8B-B14F-4D97-AF65-F5344CB8AC3E}">
        <p14:creationId xmlns:p14="http://schemas.microsoft.com/office/powerpoint/2010/main" val="498165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175FE1-DEA1-0E4D-AAAA-10034AAB063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A2C0034-1071-151D-C695-F0007692F108}"/>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B7069471-D0B5-CE73-1D19-BC26CECD1E27}"/>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09EE7D8-206C-CE8F-BB8C-BCD1660624AB}"/>
              </a:ext>
            </a:extLst>
          </p:cNvPr>
          <p:cNvSpPr>
            <a:spLocks noGrp="1"/>
          </p:cNvSpPr>
          <p:nvPr>
            <p:ph type="dt" sz="half" idx="10"/>
          </p:nvPr>
        </p:nvSpPr>
        <p:spPr/>
        <p:txBody>
          <a:bodyPr/>
          <a:lstStyle/>
          <a:p>
            <a:fld id="{BC8C2686-9490-438A-9224-A61023C5DAAC}" type="datetimeFigureOut">
              <a:rPr lang="it-IT" smtClean="0"/>
              <a:t>12/04/2023</a:t>
            </a:fld>
            <a:endParaRPr lang="it-IT"/>
          </a:p>
        </p:txBody>
      </p:sp>
      <p:sp>
        <p:nvSpPr>
          <p:cNvPr id="6" name="Segnaposto piè di pagina 5">
            <a:extLst>
              <a:ext uri="{FF2B5EF4-FFF2-40B4-BE49-F238E27FC236}">
                <a16:creationId xmlns:a16="http://schemas.microsoft.com/office/drawing/2014/main" id="{C7DC7BB0-4CA4-5A6D-BA4D-16C72376219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14C24CD-E850-A43E-00C2-EED4F7E10312}"/>
              </a:ext>
            </a:extLst>
          </p:cNvPr>
          <p:cNvSpPr>
            <a:spLocks noGrp="1"/>
          </p:cNvSpPr>
          <p:nvPr>
            <p:ph type="sldNum" sz="quarter" idx="12"/>
          </p:nvPr>
        </p:nvSpPr>
        <p:spPr/>
        <p:txBody>
          <a:bodyPr/>
          <a:lstStyle/>
          <a:p>
            <a:fld id="{7C3AFDD3-A077-4B66-9E30-9FE98A1AB50E}" type="slidenum">
              <a:rPr lang="it-IT" smtClean="0"/>
              <a:t>‹N›</a:t>
            </a:fld>
            <a:endParaRPr lang="it-IT"/>
          </a:p>
        </p:txBody>
      </p:sp>
    </p:spTree>
    <p:extLst>
      <p:ext uri="{BB962C8B-B14F-4D97-AF65-F5344CB8AC3E}">
        <p14:creationId xmlns:p14="http://schemas.microsoft.com/office/powerpoint/2010/main" val="1378048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A0BE25-8434-B86A-B807-19E1E65D5629}"/>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9AF9171-E437-EC12-73DF-3CD21D251D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3DEAF70A-7C59-79EE-8AEE-C00E99F19C75}"/>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8560BC31-6D80-9AF8-D489-48063B1F01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D30EA928-23E1-144E-A8A2-92688789F48B}"/>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B2BA7FF1-A33C-7380-6ADB-A8C34FEFBDAE}"/>
              </a:ext>
            </a:extLst>
          </p:cNvPr>
          <p:cNvSpPr>
            <a:spLocks noGrp="1"/>
          </p:cNvSpPr>
          <p:nvPr>
            <p:ph type="dt" sz="half" idx="10"/>
          </p:nvPr>
        </p:nvSpPr>
        <p:spPr/>
        <p:txBody>
          <a:bodyPr/>
          <a:lstStyle/>
          <a:p>
            <a:fld id="{BC8C2686-9490-438A-9224-A61023C5DAAC}" type="datetimeFigureOut">
              <a:rPr lang="it-IT" smtClean="0"/>
              <a:t>12/04/2023</a:t>
            </a:fld>
            <a:endParaRPr lang="it-IT"/>
          </a:p>
        </p:txBody>
      </p:sp>
      <p:sp>
        <p:nvSpPr>
          <p:cNvPr id="8" name="Segnaposto piè di pagina 7">
            <a:extLst>
              <a:ext uri="{FF2B5EF4-FFF2-40B4-BE49-F238E27FC236}">
                <a16:creationId xmlns:a16="http://schemas.microsoft.com/office/drawing/2014/main" id="{9DA25126-0C74-7B86-D0F8-A4A61FBC6891}"/>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A3E21E86-12B8-684E-6FDE-8161AA718ED4}"/>
              </a:ext>
            </a:extLst>
          </p:cNvPr>
          <p:cNvSpPr>
            <a:spLocks noGrp="1"/>
          </p:cNvSpPr>
          <p:nvPr>
            <p:ph type="sldNum" sz="quarter" idx="12"/>
          </p:nvPr>
        </p:nvSpPr>
        <p:spPr/>
        <p:txBody>
          <a:bodyPr/>
          <a:lstStyle/>
          <a:p>
            <a:fld id="{7C3AFDD3-A077-4B66-9E30-9FE98A1AB50E}" type="slidenum">
              <a:rPr lang="it-IT" smtClean="0"/>
              <a:t>‹N›</a:t>
            </a:fld>
            <a:endParaRPr lang="it-IT"/>
          </a:p>
        </p:txBody>
      </p:sp>
    </p:spTree>
    <p:extLst>
      <p:ext uri="{BB962C8B-B14F-4D97-AF65-F5344CB8AC3E}">
        <p14:creationId xmlns:p14="http://schemas.microsoft.com/office/powerpoint/2010/main" val="1319390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B1929F-18FD-FFD8-336D-0DD5B40927AA}"/>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7BAF8DF-3C7C-BC37-448D-A79F2B218930}"/>
              </a:ext>
            </a:extLst>
          </p:cNvPr>
          <p:cNvSpPr>
            <a:spLocks noGrp="1"/>
          </p:cNvSpPr>
          <p:nvPr>
            <p:ph type="dt" sz="half" idx="10"/>
          </p:nvPr>
        </p:nvSpPr>
        <p:spPr/>
        <p:txBody>
          <a:bodyPr/>
          <a:lstStyle/>
          <a:p>
            <a:fld id="{BC8C2686-9490-438A-9224-A61023C5DAAC}" type="datetimeFigureOut">
              <a:rPr lang="it-IT" smtClean="0"/>
              <a:t>12/04/2023</a:t>
            </a:fld>
            <a:endParaRPr lang="it-IT"/>
          </a:p>
        </p:txBody>
      </p:sp>
      <p:sp>
        <p:nvSpPr>
          <p:cNvPr id="4" name="Segnaposto piè di pagina 3">
            <a:extLst>
              <a:ext uri="{FF2B5EF4-FFF2-40B4-BE49-F238E27FC236}">
                <a16:creationId xmlns:a16="http://schemas.microsoft.com/office/drawing/2014/main" id="{B6529670-4922-B25A-94A5-9CCFCD483963}"/>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A0CAAFE6-75E6-2CEF-67D0-BC1AB0711291}"/>
              </a:ext>
            </a:extLst>
          </p:cNvPr>
          <p:cNvSpPr>
            <a:spLocks noGrp="1"/>
          </p:cNvSpPr>
          <p:nvPr>
            <p:ph type="sldNum" sz="quarter" idx="12"/>
          </p:nvPr>
        </p:nvSpPr>
        <p:spPr/>
        <p:txBody>
          <a:bodyPr/>
          <a:lstStyle/>
          <a:p>
            <a:fld id="{7C3AFDD3-A077-4B66-9E30-9FE98A1AB50E}" type="slidenum">
              <a:rPr lang="it-IT" smtClean="0"/>
              <a:t>‹N›</a:t>
            </a:fld>
            <a:endParaRPr lang="it-IT"/>
          </a:p>
        </p:txBody>
      </p:sp>
    </p:spTree>
    <p:extLst>
      <p:ext uri="{BB962C8B-B14F-4D97-AF65-F5344CB8AC3E}">
        <p14:creationId xmlns:p14="http://schemas.microsoft.com/office/powerpoint/2010/main" val="2643546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60D125D-E2E7-E391-9FA3-6437A6D6D954}"/>
              </a:ext>
            </a:extLst>
          </p:cNvPr>
          <p:cNvSpPr>
            <a:spLocks noGrp="1"/>
          </p:cNvSpPr>
          <p:nvPr>
            <p:ph type="dt" sz="half" idx="10"/>
          </p:nvPr>
        </p:nvSpPr>
        <p:spPr/>
        <p:txBody>
          <a:bodyPr/>
          <a:lstStyle/>
          <a:p>
            <a:fld id="{BC8C2686-9490-438A-9224-A61023C5DAAC}" type="datetimeFigureOut">
              <a:rPr lang="it-IT" smtClean="0"/>
              <a:t>12/04/2023</a:t>
            </a:fld>
            <a:endParaRPr lang="it-IT"/>
          </a:p>
        </p:txBody>
      </p:sp>
      <p:sp>
        <p:nvSpPr>
          <p:cNvPr id="3" name="Segnaposto piè di pagina 2">
            <a:extLst>
              <a:ext uri="{FF2B5EF4-FFF2-40B4-BE49-F238E27FC236}">
                <a16:creationId xmlns:a16="http://schemas.microsoft.com/office/drawing/2014/main" id="{A5ABF1D9-DFFE-7A0F-7401-BBE101CAC6B2}"/>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92D34B-D4BE-A66F-8EA6-7B61160E3910}"/>
              </a:ext>
            </a:extLst>
          </p:cNvPr>
          <p:cNvSpPr>
            <a:spLocks noGrp="1"/>
          </p:cNvSpPr>
          <p:nvPr>
            <p:ph type="sldNum" sz="quarter" idx="12"/>
          </p:nvPr>
        </p:nvSpPr>
        <p:spPr/>
        <p:txBody>
          <a:bodyPr/>
          <a:lstStyle/>
          <a:p>
            <a:fld id="{7C3AFDD3-A077-4B66-9E30-9FE98A1AB50E}" type="slidenum">
              <a:rPr lang="it-IT" smtClean="0"/>
              <a:t>‹N›</a:t>
            </a:fld>
            <a:endParaRPr lang="it-IT"/>
          </a:p>
        </p:txBody>
      </p:sp>
    </p:spTree>
    <p:extLst>
      <p:ext uri="{BB962C8B-B14F-4D97-AF65-F5344CB8AC3E}">
        <p14:creationId xmlns:p14="http://schemas.microsoft.com/office/powerpoint/2010/main" val="396472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29A27A-AF9D-25CA-79B6-C4FB692F2C0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E6BE8C7-D9E3-C489-0F4A-84B4420DA1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D53754F-0378-06A9-AA1A-0900E36E8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85C6693-7F27-97B2-1206-E59CD54318D1}"/>
              </a:ext>
            </a:extLst>
          </p:cNvPr>
          <p:cNvSpPr>
            <a:spLocks noGrp="1"/>
          </p:cNvSpPr>
          <p:nvPr>
            <p:ph type="dt" sz="half" idx="10"/>
          </p:nvPr>
        </p:nvSpPr>
        <p:spPr/>
        <p:txBody>
          <a:bodyPr/>
          <a:lstStyle/>
          <a:p>
            <a:fld id="{BC8C2686-9490-438A-9224-A61023C5DAAC}" type="datetimeFigureOut">
              <a:rPr lang="it-IT" smtClean="0"/>
              <a:t>12/04/2023</a:t>
            </a:fld>
            <a:endParaRPr lang="it-IT"/>
          </a:p>
        </p:txBody>
      </p:sp>
      <p:sp>
        <p:nvSpPr>
          <p:cNvPr id="6" name="Segnaposto piè di pagina 5">
            <a:extLst>
              <a:ext uri="{FF2B5EF4-FFF2-40B4-BE49-F238E27FC236}">
                <a16:creationId xmlns:a16="http://schemas.microsoft.com/office/drawing/2014/main" id="{386054E2-23AB-0A82-C536-1CC7FE27DAC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360AFD3-B929-B8C4-B010-DA724ED9F48D}"/>
              </a:ext>
            </a:extLst>
          </p:cNvPr>
          <p:cNvSpPr>
            <a:spLocks noGrp="1"/>
          </p:cNvSpPr>
          <p:nvPr>
            <p:ph type="sldNum" sz="quarter" idx="12"/>
          </p:nvPr>
        </p:nvSpPr>
        <p:spPr/>
        <p:txBody>
          <a:bodyPr/>
          <a:lstStyle/>
          <a:p>
            <a:fld id="{7C3AFDD3-A077-4B66-9E30-9FE98A1AB50E}" type="slidenum">
              <a:rPr lang="it-IT" smtClean="0"/>
              <a:t>‹N›</a:t>
            </a:fld>
            <a:endParaRPr lang="it-IT"/>
          </a:p>
        </p:txBody>
      </p:sp>
    </p:spTree>
    <p:extLst>
      <p:ext uri="{BB962C8B-B14F-4D97-AF65-F5344CB8AC3E}">
        <p14:creationId xmlns:p14="http://schemas.microsoft.com/office/powerpoint/2010/main" val="3328811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F9866A-0BC4-A2F7-BCF4-E6C69BA19C0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6EA67C41-65AC-30C6-CB1E-290267D215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C0C6F92C-E576-8505-65B1-3F92794B88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52FB39B-FBC6-FD94-493F-29EFC5785788}"/>
              </a:ext>
            </a:extLst>
          </p:cNvPr>
          <p:cNvSpPr>
            <a:spLocks noGrp="1"/>
          </p:cNvSpPr>
          <p:nvPr>
            <p:ph type="dt" sz="half" idx="10"/>
          </p:nvPr>
        </p:nvSpPr>
        <p:spPr/>
        <p:txBody>
          <a:bodyPr/>
          <a:lstStyle/>
          <a:p>
            <a:fld id="{BC8C2686-9490-438A-9224-A61023C5DAAC}" type="datetimeFigureOut">
              <a:rPr lang="it-IT" smtClean="0"/>
              <a:t>12/04/2023</a:t>
            </a:fld>
            <a:endParaRPr lang="it-IT"/>
          </a:p>
        </p:txBody>
      </p:sp>
      <p:sp>
        <p:nvSpPr>
          <p:cNvPr id="6" name="Segnaposto piè di pagina 5">
            <a:extLst>
              <a:ext uri="{FF2B5EF4-FFF2-40B4-BE49-F238E27FC236}">
                <a16:creationId xmlns:a16="http://schemas.microsoft.com/office/drawing/2014/main" id="{064A5302-3845-0CCA-6630-400E0D5C96E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9914939-0581-0200-9422-8BF4464DF5BA}"/>
              </a:ext>
            </a:extLst>
          </p:cNvPr>
          <p:cNvSpPr>
            <a:spLocks noGrp="1"/>
          </p:cNvSpPr>
          <p:nvPr>
            <p:ph type="sldNum" sz="quarter" idx="12"/>
          </p:nvPr>
        </p:nvSpPr>
        <p:spPr/>
        <p:txBody>
          <a:bodyPr/>
          <a:lstStyle/>
          <a:p>
            <a:fld id="{7C3AFDD3-A077-4B66-9E30-9FE98A1AB50E}" type="slidenum">
              <a:rPr lang="it-IT" smtClean="0"/>
              <a:t>‹N›</a:t>
            </a:fld>
            <a:endParaRPr lang="it-IT"/>
          </a:p>
        </p:txBody>
      </p:sp>
    </p:spTree>
    <p:extLst>
      <p:ext uri="{BB962C8B-B14F-4D97-AF65-F5344CB8AC3E}">
        <p14:creationId xmlns:p14="http://schemas.microsoft.com/office/powerpoint/2010/main" val="692263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66C1551-8210-E9A6-1E1B-67A45E31D7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A2A4C22-BFD5-D845-3916-182A8CDF2E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EB87364-D2E5-6DA6-5E50-2BD5390B9C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8C2686-9490-438A-9224-A61023C5DAAC}" type="datetimeFigureOut">
              <a:rPr lang="it-IT" smtClean="0"/>
              <a:t>12/04/2023</a:t>
            </a:fld>
            <a:endParaRPr lang="it-IT"/>
          </a:p>
        </p:txBody>
      </p:sp>
      <p:sp>
        <p:nvSpPr>
          <p:cNvPr id="5" name="Segnaposto piè di pagina 4">
            <a:extLst>
              <a:ext uri="{FF2B5EF4-FFF2-40B4-BE49-F238E27FC236}">
                <a16:creationId xmlns:a16="http://schemas.microsoft.com/office/drawing/2014/main" id="{B61088B2-E6B7-658B-DED4-FCEB67B8B7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E7B69832-7CEB-4650-FDA8-0378DFCD6C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3AFDD3-A077-4B66-9E30-9FE98A1AB50E}" type="slidenum">
              <a:rPr lang="it-IT" smtClean="0"/>
              <a:t>‹N›</a:t>
            </a:fld>
            <a:endParaRPr lang="it-IT"/>
          </a:p>
        </p:txBody>
      </p:sp>
    </p:spTree>
    <p:extLst>
      <p:ext uri="{BB962C8B-B14F-4D97-AF65-F5344CB8AC3E}">
        <p14:creationId xmlns:p14="http://schemas.microsoft.com/office/powerpoint/2010/main" val="1460760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F96D7A-A285-8395-7B5A-4297D250ACB6}"/>
              </a:ext>
            </a:extLst>
          </p:cNvPr>
          <p:cNvSpPr>
            <a:spLocks noGrp="1"/>
          </p:cNvSpPr>
          <p:nvPr>
            <p:ph type="ctrTitle"/>
          </p:nvPr>
        </p:nvSpPr>
        <p:spPr/>
        <p:txBody>
          <a:bodyPr/>
          <a:lstStyle/>
          <a:p>
            <a:r>
              <a:rPr lang="it-IT" b="1" dirty="0"/>
              <a:t>DISTURBI CONDOTTA ALIMENTARE</a:t>
            </a:r>
          </a:p>
        </p:txBody>
      </p:sp>
      <p:sp>
        <p:nvSpPr>
          <p:cNvPr id="3" name="Sottotitolo 2">
            <a:extLst>
              <a:ext uri="{FF2B5EF4-FFF2-40B4-BE49-F238E27FC236}">
                <a16:creationId xmlns:a16="http://schemas.microsoft.com/office/drawing/2014/main" id="{EA43D20D-4E25-D1AA-EB62-76BDC6AE00FE}"/>
              </a:ext>
            </a:extLst>
          </p:cNvPr>
          <p:cNvSpPr>
            <a:spLocks noGrp="1"/>
          </p:cNvSpPr>
          <p:nvPr>
            <p:ph type="subTitle" idx="1"/>
          </p:nvPr>
        </p:nvSpPr>
        <p:spPr/>
        <p:txBody>
          <a:bodyPr/>
          <a:lstStyle/>
          <a:p>
            <a:r>
              <a:rPr lang="it-IT" dirty="0"/>
              <a:t>DOTT.SSA GIORGIA DI MASSIMO</a:t>
            </a:r>
          </a:p>
          <a:p>
            <a:r>
              <a:rPr lang="it-IT" dirty="0"/>
              <a:t>UNIMC, 13 APRILE 2023</a:t>
            </a:r>
          </a:p>
        </p:txBody>
      </p:sp>
    </p:spTree>
    <p:extLst>
      <p:ext uri="{BB962C8B-B14F-4D97-AF65-F5344CB8AC3E}">
        <p14:creationId xmlns:p14="http://schemas.microsoft.com/office/powerpoint/2010/main" val="2518581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33253C-164A-D6CF-C2F3-3BA7351FB89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C11D2CA-9A4F-B25B-A203-F8FBA8246B06}"/>
              </a:ext>
            </a:extLst>
          </p:cNvPr>
          <p:cNvSpPr>
            <a:spLocks noGrp="1"/>
          </p:cNvSpPr>
          <p:nvPr>
            <p:ph idx="1"/>
          </p:nvPr>
        </p:nvSpPr>
        <p:spPr/>
        <p:txBody>
          <a:bodyPr/>
          <a:lstStyle/>
          <a:p>
            <a:r>
              <a:rPr lang="it-IT" dirty="0"/>
              <a:t>In Italia 1/3 delle ragazze (15-20 anni) si giudica grassa, anche se il suo BMI è nella norma</a:t>
            </a:r>
          </a:p>
          <a:p>
            <a:pPr algn="just"/>
            <a:r>
              <a:rPr lang="it-IT" dirty="0"/>
              <a:t>L’insoddisfazione per il peso e la paura di ingrassare cominciano già verso gli 8 anni di età</a:t>
            </a:r>
          </a:p>
          <a:p>
            <a:pPr algn="just"/>
            <a:r>
              <a:rPr lang="it-IT" dirty="0"/>
              <a:t>Nei paesi industrializzati almeno la metà delle bambine tra gli 8 e i 9 anni vorrebbe essere più magra o dice di cercare di rinunciare al cibo per non ingrassare </a:t>
            </a:r>
          </a:p>
        </p:txBody>
      </p:sp>
    </p:spTree>
    <p:extLst>
      <p:ext uri="{BB962C8B-B14F-4D97-AF65-F5344CB8AC3E}">
        <p14:creationId xmlns:p14="http://schemas.microsoft.com/office/powerpoint/2010/main" val="1929198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F1DD20-35A1-6660-4324-71AEEBDC5CE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8429ACA-2AD2-B1F6-E52A-0B3312594205}"/>
              </a:ext>
            </a:extLst>
          </p:cNvPr>
          <p:cNvSpPr>
            <a:spLocks noGrp="1"/>
          </p:cNvSpPr>
          <p:nvPr>
            <p:ph idx="1"/>
          </p:nvPr>
        </p:nvSpPr>
        <p:spPr/>
        <p:txBody>
          <a:bodyPr/>
          <a:lstStyle/>
          <a:p>
            <a:pPr algn="just"/>
            <a:r>
              <a:rPr lang="it-IT" dirty="0"/>
              <a:t>Nelle donne l’insoddisfazione rispetto al proprio corpo è legata spesso alla condizione di non sentirsi sufficientemente magra, mentre nei maschi la causa più comune di scontentezza rispetto al proprio corpo si riferisce al non sentirsi sufficientemente muscoloso</a:t>
            </a:r>
          </a:p>
          <a:p>
            <a:pPr algn="just"/>
            <a:r>
              <a:rPr lang="it-IT" dirty="0"/>
              <a:t>I fattori che hanno a che fare con l’idea «del bello» influenzano l’accettazione sessuale e sociale. Sono importanti in tutti i periodi della vita, ma soprattutto in adolescenza</a:t>
            </a:r>
          </a:p>
        </p:txBody>
      </p:sp>
    </p:spTree>
    <p:extLst>
      <p:ext uri="{BB962C8B-B14F-4D97-AF65-F5344CB8AC3E}">
        <p14:creationId xmlns:p14="http://schemas.microsoft.com/office/powerpoint/2010/main" val="4213651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5012A3-59A9-89A0-3E53-A59A49497690}"/>
              </a:ext>
            </a:extLst>
          </p:cNvPr>
          <p:cNvSpPr>
            <a:spLocks noGrp="1"/>
          </p:cNvSpPr>
          <p:nvPr>
            <p:ph type="title"/>
          </p:nvPr>
        </p:nvSpPr>
        <p:spPr/>
        <p:txBody>
          <a:bodyPr/>
          <a:lstStyle/>
          <a:p>
            <a:pPr algn="ctr"/>
            <a:r>
              <a:rPr lang="it-IT" b="1" dirty="0">
                <a:solidFill>
                  <a:srgbClr val="FF0000"/>
                </a:solidFill>
              </a:rPr>
              <a:t>IMMAGINE CORPOREA</a:t>
            </a:r>
          </a:p>
        </p:txBody>
      </p:sp>
      <p:sp>
        <p:nvSpPr>
          <p:cNvPr id="3" name="Segnaposto contenuto 2">
            <a:extLst>
              <a:ext uri="{FF2B5EF4-FFF2-40B4-BE49-F238E27FC236}">
                <a16:creationId xmlns:a16="http://schemas.microsoft.com/office/drawing/2014/main" id="{B6157920-928C-0596-521C-3558289BA052}"/>
              </a:ext>
            </a:extLst>
          </p:cNvPr>
          <p:cNvSpPr>
            <a:spLocks noGrp="1"/>
          </p:cNvSpPr>
          <p:nvPr>
            <p:ph idx="1"/>
          </p:nvPr>
        </p:nvSpPr>
        <p:spPr/>
        <p:txBody>
          <a:bodyPr/>
          <a:lstStyle/>
          <a:p>
            <a:pPr algn="just"/>
            <a:r>
              <a:rPr lang="it-IT" dirty="0"/>
              <a:t>L’immagine che una persona ha del proprio corpo si definisce immagine corporea</a:t>
            </a:r>
          </a:p>
          <a:p>
            <a:pPr algn="just"/>
            <a:r>
              <a:rPr lang="it-IT" dirty="0"/>
              <a:t>Questa non è una riproduzione fedele del nostro aspetto oggettivo, quanto piuttosto un’interpretazione soggettiva di se stessi</a:t>
            </a:r>
          </a:p>
        </p:txBody>
      </p:sp>
    </p:spTree>
    <p:extLst>
      <p:ext uri="{BB962C8B-B14F-4D97-AF65-F5344CB8AC3E}">
        <p14:creationId xmlns:p14="http://schemas.microsoft.com/office/powerpoint/2010/main" val="3435329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2B8A95-5BA9-8963-2131-543016BDBE4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131940E-0DD2-59A6-72A2-70A71A4F958C}"/>
              </a:ext>
            </a:extLst>
          </p:cNvPr>
          <p:cNvSpPr>
            <a:spLocks noGrp="1"/>
          </p:cNvSpPr>
          <p:nvPr>
            <p:ph idx="1"/>
          </p:nvPr>
        </p:nvSpPr>
        <p:spPr/>
        <p:txBody>
          <a:bodyPr/>
          <a:lstStyle/>
          <a:p>
            <a:pPr algn="just"/>
            <a:r>
              <a:rPr lang="it-IT" dirty="0"/>
              <a:t>A costituire l’immagine che abbiamo del nostro corpo intervengono vari fattori: biologici (forme, taglie, caratteristiche del corpo…), caratteristiche percettive (come vediamo e sentiamo il nostro corpo), fattori cognitivi (cosa pensiamo del nostro corpo e cosa pensano gli altri), fattori emotivo-affettivi (esperienze affettive ed emozionali che hanno accompagnato la costruzione dell’immagine corporea), fattori interpersonali (processi di rispecchiamento, imitazione, identificazione…), fattori socio-culturali (moda </a:t>
            </a:r>
            <a:r>
              <a:rPr lang="it-IT" dirty="0" err="1"/>
              <a:t>ecc</a:t>
            </a:r>
            <a:r>
              <a:rPr lang="it-IT" dirty="0"/>
              <a:t>), fattori di personalità…</a:t>
            </a:r>
          </a:p>
          <a:p>
            <a:endParaRPr lang="it-IT" dirty="0"/>
          </a:p>
        </p:txBody>
      </p:sp>
    </p:spTree>
    <p:extLst>
      <p:ext uri="{BB962C8B-B14F-4D97-AF65-F5344CB8AC3E}">
        <p14:creationId xmlns:p14="http://schemas.microsoft.com/office/powerpoint/2010/main" val="1675649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22F81B-5FAB-9783-57E4-BECB61C9BF0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E445466-FEE1-6391-133D-FBAD1519B045}"/>
              </a:ext>
            </a:extLst>
          </p:cNvPr>
          <p:cNvSpPr>
            <a:spLocks noGrp="1"/>
          </p:cNvSpPr>
          <p:nvPr>
            <p:ph idx="1"/>
          </p:nvPr>
        </p:nvSpPr>
        <p:spPr/>
        <p:txBody>
          <a:bodyPr/>
          <a:lstStyle/>
          <a:p>
            <a:pPr algn="just"/>
            <a:r>
              <a:rPr lang="it-IT" dirty="0"/>
              <a:t>L’adolescenza rappresenta un momento critico per lo sviluppo dell’immagine corporea </a:t>
            </a:r>
          </a:p>
          <a:p>
            <a:pPr algn="just"/>
            <a:r>
              <a:rPr lang="it-IT" dirty="0"/>
              <a:t>Durante questo periodo il soggetto deve confrontarsi con dei cambiamenti rilevanti del corpo ( aumento del seno, crescita dei fianchi, comparsa del ciclo mestruale </a:t>
            </a:r>
            <a:r>
              <a:rPr lang="it-IT" dirty="0" err="1"/>
              <a:t>ecc</a:t>
            </a:r>
            <a:r>
              <a:rPr lang="it-IT" dirty="0"/>
              <a:t>)</a:t>
            </a:r>
          </a:p>
          <a:p>
            <a:pPr algn="just"/>
            <a:r>
              <a:rPr lang="it-IT" dirty="0"/>
              <a:t>L’adolescente deve inoltre tollerare la presenza contemporanea di tratti adulti e infantile nel corpo (es naso che ha raggiunti dimensioni e forma adulta in un viso con tratti infantili) </a:t>
            </a:r>
          </a:p>
        </p:txBody>
      </p:sp>
    </p:spTree>
    <p:extLst>
      <p:ext uri="{BB962C8B-B14F-4D97-AF65-F5344CB8AC3E}">
        <p14:creationId xmlns:p14="http://schemas.microsoft.com/office/powerpoint/2010/main" val="1341738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F6C5A6-219E-4310-D47A-70174A03438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4030783-9F7C-3A53-FFEC-0F133E8C3355}"/>
              </a:ext>
            </a:extLst>
          </p:cNvPr>
          <p:cNvSpPr>
            <a:spLocks noGrp="1"/>
          </p:cNvSpPr>
          <p:nvPr>
            <p:ph idx="1"/>
          </p:nvPr>
        </p:nvSpPr>
        <p:spPr/>
        <p:txBody>
          <a:bodyPr/>
          <a:lstStyle/>
          <a:p>
            <a:pPr algn="just"/>
            <a:r>
              <a:rPr lang="it-IT" dirty="0"/>
              <a:t>Inoltre gli adolescenti devono essere in grado di continuare a vivere nell’ambiente famigliare e, allo stesso tempo, superare questo stesso ambiente ed essere accolti nel gruppo dei coetanei</a:t>
            </a:r>
          </a:p>
          <a:p>
            <a:pPr algn="just"/>
            <a:r>
              <a:rPr lang="it-IT" dirty="0"/>
              <a:t>Una delle strategie per essere accolti dai pari consiste nell’essere considerati piacevoli: essere belli, originali, simpatici</a:t>
            </a:r>
          </a:p>
          <a:p>
            <a:pPr algn="just"/>
            <a:r>
              <a:rPr lang="it-IT" dirty="0"/>
              <a:t>Per potersi muovere con disinvoltura tra i propri pari un individuo deve essere globalmente soddisfatto di sé, anche se la sua figura fisica può essere per alcuni aspetti lontana dall’ideale</a:t>
            </a:r>
          </a:p>
        </p:txBody>
      </p:sp>
    </p:spTree>
    <p:extLst>
      <p:ext uri="{BB962C8B-B14F-4D97-AF65-F5344CB8AC3E}">
        <p14:creationId xmlns:p14="http://schemas.microsoft.com/office/powerpoint/2010/main" val="1012410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550706-D823-3327-EAB7-D837BAB81EA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264271A-F146-FFB8-FABE-B19DC249EF5F}"/>
              </a:ext>
            </a:extLst>
          </p:cNvPr>
          <p:cNvSpPr>
            <a:spLocks noGrp="1"/>
          </p:cNvSpPr>
          <p:nvPr>
            <p:ph idx="1"/>
          </p:nvPr>
        </p:nvSpPr>
        <p:spPr/>
        <p:txBody>
          <a:bodyPr/>
          <a:lstStyle/>
          <a:p>
            <a:pPr algn="just"/>
            <a:r>
              <a:rPr lang="it-IT" dirty="0"/>
              <a:t>I disturbi dell’immagine del corpo dipendono dal modo in cui un soggetto internalizza i valori della propria cultura, dal livello di autostima e, spesso, dalla internalizzazione di un modello di sé troppo idealizzato</a:t>
            </a:r>
          </a:p>
          <a:p>
            <a:pPr algn="just"/>
            <a:r>
              <a:rPr lang="it-IT" dirty="0"/>
              <a:t>La grave insoddisfazione per alcune caratteristiche del proprio corpo è uno degli elementi fortemente presenti nei DCA</a:t>
            </a:r>
          </a:p>
        </p:txBody>
      </p:sp>
    </p:spTree>
    <p:extLst>
      <p:ext uri="{BB962C8B-B14F-4D97-AF65-F5344CB8AC3E}">
        <p14:creationId xmlns:p14="http://schemas.microsoft.com/office/powerpoint/2010/main" val="1072982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2E34BF-F60D-3E78-0277-24352E90A10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FB438F7-2CBB-1048-C19F-6814273BBB34}"/>
              </a:ext>
            </a:extLst>
          </p:cNvPr>
          <p:cNvSpPr>
            <a:spLocks noGrp="1"/>
          </p:cNvSpPr>
          <p:nvPr>
            <p:ph idx="1"/>
          </p:nvPr>
        </p:nvSpPr>
        <p:spPr/>
        <p:txBody>
          <a:bodyPr/>
          <a:lstStyle/>
          <a:p>
            <a:r>
              <a:rPr lang="it-IT" dirty="0"/>
              <a:t>Le forme cliniche più diffuse tra i DCA sono:</a:t>
            </a:r>
          </a:p>
          <a:p>
            <a:pPr>
              <a:buFontTx/>
              <a:buChar char="-"/>
            </a:pPr>
            <a:r>
              <a:rPr lang="it-IT" dirty="0"/>
              <a:t>L’ Anoressia Nervosa</a:t>
            </a:r>
          </a:p>
          <a:p>
            <a:pPr>
              <a:buFontTx/>
              <a:buChar char="-"/>
            </a:pPr>
            <a:r>
              <a:rPr lang="it-IT" dirty="0"/>
              <a:t>La Bulimia Nervosa</a:t>
            </a:r>
          </a:p>
          <a:p>
            <a:pPr>
              <a:buFontTx/>
              <a:buChar char="-"/>
            </a:pPr>
            <a:r>
              <a:rPr lang="it-IT" dirty="0"/>
              <a:t>Il Disturbo da Abbuffate Compulsive (</a:t>
            </a:r>
            <a:r>
              <a:rPr lang="it-IT" b="1" i="1" dirty="0" err="1"/>
              <a:t>Binge</a:t>
            </a:r>
            <a:r>
              <a:rPr lang="it-IT" b="1" i="1" dirty="0"/>
              <a:t> </a:t>
            </a:r>
            <a:r>
              <a:rPr lang="it-IT" b="1" i="1" dirty="0" err="1"/>
              <a:t>Eating</a:t>
            </a:r>
            <a:r>
              <a:rPr lang="it-IT" b="1" i="1" dirty="0"/>
              <a:t> Disorder: BED)</a:t>
            </a:r>
            <a:endParaRPr lang="it-IT" dirty="0"/>
          </a:p>
        </p:txBody>
      </p:sp>
    </p:spTree>
    <p:extLst>
      <p:ext uri="{BB962C8B-B14F-4D97-AF65-F5344CB8AC3E}">
        <p14:creationId xmlns:p14="http://schemas.microsoft.com/office/powerpoint/2010/main" val="17574934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45C7CC-FF06-2B56-8F8F-74729D4EC4A7}"/>
              </a:ext>
            </a:extLst>
          </p:cNvPr>
          <p:cNvSpPr>
            <a:spLocks noGrp="1"/>
          </p:cNvSpPr>
          <p:nvPr>
            <p:ph type="title"/>
          </p:nvPr>
        </p:nvSpPr>
        <p:spPr/>
        <p:txBody>
          <a:bodyPr/>
          <a:lstStyle/>
          <a:p>
            <a:pPr algn="ctr"/>
            <a:r>
              <a:rPr lang="it-IT" b="1" dirty="0">
                <a:solidFill>
                  <a:srgbClr val="FF0000"/>
                </a:solidFill>
              </a:rPr>
              <a:t>ANORESSIA NERVOSA</a:t>
            </a:r>
          </a:p>
        </p:txBody>
      </p:sp>
      <p:sp>
        <p:nvSpPr>
          <p:cNvPr id="3" name="Segnaposto contenuto 2">
            <a:extLst>
              <a:ext uri="{FF2B5EF4-FFF2-40B4-BE49-F238E27FC236}">
                <a16:creationId xmlns:a16="http://schemas.microsoft.com/office/drawing/2014/main" id="{252B51DD-CEA9-4CA7-C69E-E893F5771C4B}"/>
              </a:ext>
            </a:extLst>
          </p:cNvPr>
          <p:cNvSpPr>
            <a:spLocks noGrp="1"/>
          </p:cNvSpPr>
          <p:nvPr>
            <p:ph idx="1"/>
          </p:nvPr>
        </p:nvSpPr>
        <p:spPr/>
        <p:txBody>
          <a:bodyPr/>
          <a:lstStyle/>
          <a:p>
            <a:pPr algn="just"/>
            <a:r>
              <a:rPr lang="it-IT" dirty="0"/>
              <a:t>L’ Anoressia Nervosa è una grave condizione clinica in cui vi è una deliberata perdita di peso, indotta e sostenuta dal soggetto. E’ nota da molti secoli:</a:t>
            </a:r>
          </a:p>
          <a:p>
            <a:pPr algn="just"/>
            <a:r>
              <a:rPr lang="it-IT" dirty="0"/>
              <a:t>Nel Medioevo prendeva la forma del digiuno ascetico (Santa Caterina Da Siena)</a:t>
            </a:r>
          </a:p>
          <a:p>
            <a:pPr algn="just"/>
            <a:r>
              <a:rPr lang="it-IT" dirty="0"/>
              <a:t>La sindrome è stata riconosciuta dagli ambienti medici nella seconda metà dell’Ottocento</a:t>
            </a:r>
          </a:p>
          <a:p>
            <a:pPr algn="just"/>
            <a:r>
              <a:rPr lang="it-IT" dirty="0"/>
              <a:t>Dalla seconda metà del Novecento i DCA, tra cui l’Anoressia Nervosa, hanno presentato un’impressionante diffusione </a:t>
            </a:r>
          </a:p>
        </p:txBody>
      </p:sp>
    </p:spTree>
    <p:extLst>
      <p:ext uri="{BB962C8B-B14F-4D97-AF65-F5344CB8AC3E}">
        <p14:creationId xmlns:p14="http://schemas.microsoft.com/office/powerpoint/2010/main" val="33835468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4B424F-862E-7B64-17C9-28E60E646D9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DBF36D9-AD28-26C5-68EB-CC3AA48F9760}"/>
              </a:ext>
            </a:extLst>
          </p:cNvPr>
          <p:cNvSpPr>
            <a:spLocks noGrp="1"/>
          </p:cNvSpPr>
          <p:nvPr>
            <p:ph idx="1"/>
          </p:nvPr>
        </p:nvSpPr>
        <p:spPr/>
        <p:txBody>
          <a:bodyPr/>
          <a:lstStyle/>
          <a:p>
            <a:r>
              <a:rPr lang="it-IT" dirty="0"/>
              <a:t>L ’anoressia Nervosa presenta una triade di sintomi caratteristici:</a:t>
            </a:r>
          </a:p>
          <a:p>
            <a:endParaRPr lang="it-IT" dirty="0"/>
          </a:p>
          <a:p>
            <a:pPr algn="just">
              <a:buFontTx/>
              <a:buChar char="-"/>
            </a:pPr>
            <a:r>
              <a:rPr lang="it-IT" dirty="0"/>
              <a:t>Una marcata restrizione dell’apporto alimentare che determina una       significativa perdita di peso corporeo</a:t>
            </a:r>
          </a:p>
          <a:p>
            <a:pPr algn="just">
              <a:buFontTx/>
              <a:buChar char="-"/>
            </a:pPr>
            <a:r>
              <a:rPr lang="it-IT" dirty="0"/>
              <a:t>Un’intensa paura di aumentare di peso e diventare grassi</a:t>
            </a:r>
          </a:p>
          <a:p>
            <a:pPr algn="just">
              <a:buFontTx/>
              <a:buChar char="-"/>
            </a:pPr>
            <a:r>
              <a:rPr lang="it-IT" dirty="0"/>
              <a:t>Un’alterazione di come vengono concepiti il peso e la forma del proprio corpo (eccessiva influenza sui livelli di autostima) oppure persistente mancanza di riconoscimento della gravità dell’attuale condizione di sottopeso</a:t>
            </a:r>
          </a:p>
        </p:txBody>
      </p:sp>
    </p:spTree>
    <p:extLst>
      <p:ext uri="{BB962C8B-B14F-4D97-AF65-F5344CB8AC3E}">
        <p14:creationId xmlns:p14="http://schemas.microsoft.com/office/powerpoint/2010/main" val="4008638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7E90BC-FF0A-78CA-F423-A1443189A26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F96D2E8-3499-19FA-1478-929CC9EABA1D}"/>
              </a:ext>
            </a:extLst>
          </p:cNvPr>
          <p:cNvSpPr>
            <a:spLocks noGrp="1"/>
          </p:cNvSpPr>
          <p:nvPr>
            <p:ph idx="1"/>
          </p:nvPr>
        </p:nvSpPr>
        <p:spPr/>
        <p:txBody>
          <a:bodyPr/>
          <a:lstStyle/>
          <a:p>
            <a:pPr algn="just"/>
            <a:r>
              <a:rPr lang="it-IT" dirty="0"/>
              <a:t>Negli esseri umani, l’atto di alimentarsi non è semplicemente la soddisfazione di un bisogno istintuale primario, ma racchiude aspetti affettivi, sociali e simbolici</a:t>
            </a:r>
          </a:p>
          <a:p>
            <a:pPr algn="just"/>
            <a:r>
              <a:rPr lang="it-IT" dirty="0"/>
              <a:t>Il ruolo della madre come nutrice, attraverso il suo latte e, successivamente, con il cibo che essa prepara, collega l’alimentazione alle relazioni interpersonali primarie e allo stile di attaccamento</a:t>
            </a:r>
          </a:p>
          <a:p>
            <a:pPr algn="just"/>
            <a:r>
              <a:rPr lang="it-IT" dirty="0"/>
              <a:t>La condivisione del cibo, con famigliari e gli amici, assume una valenza simbolica fondamentale all’interno dei gruppi umani</a:t>
            </a:r>
          </a:p>
        </p:txBody>
      </p:sp>
    </p:spTree>
    <p:extLst>
      <p:ext uri="{BB962C8B-B14F-4D97-AF65-F5344CB8AC3E}">
        <p14:creationId xmlns:p14="http://schemas.microsoft.com/office/powerpoint/2010/main" val="34468797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A15600-B7A8-8292-DDB6-995BC6F333F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766FE67-3B3C-379B-9A8C-97408FDE74FF}"/>
              </a:ext>
            </a:extLst>
          </p:cNvPr>
          <p:cNvSpPr>
            <a:spLocks noGrp="1"/>
          </p:cNvSpPr>
          <p:nvPr>
            <p:ph idx="1"/>
          </p:nvPr>
        </p:nvSpPr>
        <p:spPr/>
        <p:txBody>
          <a:bodyPr/>
          <a:lstStyle/>
          <a:p>
            <a:r>
              <a:rPr lang="it-IT" dirty="0"/>
              <a:t>Sono stati descritti due sottotipi di AN:</a:t>
            </a:r>
          </a:p>
          <a:p>
            <a:pPr marL="0" indent="0" algn="just">
              <a:buNone/>
            </a:pPr>
            <a:r>
              <a:rPr lang="it-IT" dirty="0"/>
              <a:t>- </a:t>
            </a:r>
            <a:r>
              <a:rPr lang="it-IT" b="1" dirty="0"/>
              <a:t>Il sottotipo restrittivo: </a:t>
            </a:r>
            <a:r>
              <a:rPr lang="it-IT" dirty="0"/>
              <a:t>negli ultimi 3 mesi, la persona ha ridotto il proprio peso attraverso la dieta, il digiuno e/o l’esercizio fisico intenso (no abbuffate né condotte di eliminazione)</a:t>
            </a:r>
          </a:p>
          <a:p>
            <a:pPr algn="just">
              <a:buFontTx/>
              <a:buChar char="-"/>
            </a:pPr>
            <a:r>
              <a:rPr lang="it-IT" b="1" dirty="0"/>
              <a:t>Il sottotipo con abbuffate/condotte di eliminazione: </a:t>
            </a:r>
            <a:r>
              <a:rPr lang="it-IT" dirty="0"/>
              <a:t>durante gli ultimi 3 mesi, l’individuo ha presentato ricorrenti episodi di abbuffata o condotte di eliminazione finalizzate a perdere peso (vomito autoindotto, abuso di lassativi, abuso di diuretici </a:t>
            </a:r>
            <a:r>
              <a:rPr lang="it-IT" dirty="0" err="1"/>
              <a:t>ecc</a:t>
            </a:r>
            <a:r>
              <a:rPr lang="it-IT" dirty="0"/>
              <a:t>) </a:t>
            </a:r>
          </a:p>
          <a:p>
            <a:pPr marL="0" indent="0" algn="just">
              <a:buNone/>
            </a:pPr>
            <a:r>
              <a:rPr lang="it-IT" dirty="0"/>
              <a:t>Durante il decorso del disturbo, non è raro un crossover dei sottotipi</a:t>
            </a:r>
          </a:p>
        </p:txBody>
      </p:sp>
    </p:spTree>
    <p:extLst>
      <p:ext uri="{BB962C8B-B14F-4D97-AF65-F5344CB8AC3E}">
        <p14:creationId xmlns:p14="http://schemas.microsoft.com/office/powerpoint/2010/main" val="362516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E4658F-AD9C-7E43-4341-39A8ED1F47E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DF6C2BF-EC84-159B-4D0F-5B3984505C68}"/>
              </a:ext>
            </a:extLst>
          </p:cNvPr>
          <p:cNvSpPr>
            <a:spLocks noGrp="1"/>
          </p:cNvSpPr>
          <p:nvPr>
            <p:ph idx="1"/>
          </p:nvPr>
        </p:nvSpPr>
        <p:spPr/>
        <p:txBody>
          <a:bodyPr/>
          <a:lstStyle/>
          <a:p>
            <a:r>
              <a:rPr lang="it-IT" dirty="0"/>
              <a:t>Un’ abbuffata è caratterizzata dai seguenti aspetti:</a:t>
            </a:r>
          </a:p>
          <a:p>
            <a:pPr algn="just">
              <a:buFontTx/>
              <a:buChar char="-"/>
            </a:pPr>
            <a:r>
              <a:rPr lang="it-IT" dirty="0"/>
              <a:t>mangiare, in un determinato periodo di tempo, una quantità di cibo significativamente maggiore di quella che la maggior parte degli individui assumerebbe nello stesso tempo e in circostanze simili</a:t>
            </a:r>
          </a:p>
          <a:p>
            <a:pPr algn="just">
              <a:buFontTx/>
              <a:buChar char="-"/>
            </a:pPr>
            <a:r>
              <a:rPr lang="it-IT" dirty="0"/>
              <a:t>Sensazione di perdere il controllo durante l’episodio (es sensazione di non riuscire a smettere di mangiare o a controllare cosa e quanto si sta mangiando)</a:t>
            </a:r>
          </a:p>
        </p:txBody>
      </p:sp>
    </p:spTree>
    <p:extLst>
      <p:ext uri="{BB962C8B-B14F-4D97-AF65-F5344CB8AC3E}">
        <p14:creationId xmlns:p14="http://schemas.microsoft.com/office/powerpoint/2010/main" val="39613957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C2224F-77B1-C877-7209-7585EA8A1A9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D49CCBC-0CBC-21D2-4C0A-9D4322A87901}"/>
              </a:ext>
            </a:extLst>
          </p:cNvPr>
          <p:cNvSpPr>
            <a:spLocks noGrp="1"/>
          </p:cNvSpPr>
          <p:nvPr>
            <p:ph idx="1"/>
          </p:nvPr>
        </p:nvSpPr>
        <p:spPr/>
        <p:txBody>
          <a:bodyPr/>
          <a:lstStyle/>
          <a:p>
            <a:r>
              <a:rPr lang="it-IT" dirty="0"/>
              <a:t>Il livello di gravità dell’ AN dipende dall’entità del BMI:</a:t>
            </a:r>
          </a:p>
          <a:p>
            <a:pPr marL="0" indent="0">
              <a:buNone/>
            </a:pPr>
            <a:r>
              <a:rPr lang="it-IT" dirty="0"/>
              <a:t>- Si parla di anoressia lieve se il BMI è compreso tra 17 e 18.5</a:t>
            </a:r>
          </a:p>
          <a:p>
            <a:pPr>
              <a:buFontTx/>
              <a:buChar char="-"/>
            </a:pPr>
            <a:r>
              <a:rPr lang="it-IT" dirty="0"/>
              <a:t>Anoressia  moderata se il BMI è compreso tra 16 e 16.9</a:t>
            </a:r>
          </a:p>
          <a:p>
            <a:pPr>
              <a:buFontTx/>
              <a:buChar char="-"/>
            </a:pPr>
            <a:r>
              <a:rPr lang="it-IT" dirty="0"/>
              <a:t>Anoressia grave se BMI è compreso tra 15 e 15.9</a:t>
            </a:r>
          </a:p>
          <a:p>
            <a:pPr>
              <a:buFontTx/>
              <a:buChar char="-"/>
            </a:pPr>
            <a:r>
              <a:rPr lang="it-IT" dirty="0"/>
              <a:t>Anoressia estrema se BMI &lt;15</a:t>
            </a:r>
          </a:p>
          <a:p>
            <a:endParaRPr lang="it-IT" dirty="0"/>
          </a:p>
        </p:txBody>
      </p:sp>
    </p:spTree>
    <p:extLst>
      <p:ext uri="{BB962C8B-B14F-4D97-AF65-F5344CB8AC3E}">
        <p14:creationId xmlns:p14="http://schemas.microsoft.com/office/powerpoint/2010/main" val="13508730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133BD9B-C06D-F595-D3B2-575A9FA5337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D40473F-0138-8F63-C94F-20A176927E30}"/>
              </a:ext>
            </a:extLst>
          </p:cNvPr>
          <p:cNvSpPr>
            <a:spLocks noGrp="1"/>
          </p:cNvSpPr>
          <p:nvPr>
            <p:ph idx="1"/>
          </p:nvPr>
        </p:nvSpPr>
        <p:spPr/>
        <p:txBody>
          <a:bodyPr/>
          <a:lstStyle/>
          <a:p>
            <a:pPr algn="just"/>
            <a:r>
              <a:rPr lang="it-IT" dirty="0"/>
              <a:t>I primi sintomi dell’anoressia in genere compaiono dopo i 12 anni, ma negli ultimi anni si stanno facendo sempre più frequenti insorgenze più precoci</a:t>
            </a:r>
          </a:p>
          <a:p>
            <a:pPr algn="just"/>
            <a:r>
              <a:rPr lang="it-IT" dirty="0"/>
              <a:t>L’insorgenza dei sintomi è legata alla trasformazione del corpo durante lo sviluppo sessuale, con il corrispettivo aumento delle masse adipose</a:t>
            </a:r>
          </a:p>
          <a:p>
            <a:pPr algn="just"/>
            <a:r>
              <a:rPr lang="it-IT" dirty="0"/>
              <a:t>In questo periodo alcune ragazzine (spesso in lieve sovrappeso), cominciano ad avere paura di essere grasse (fobia del peso) </a:t>
            </a:r>
          </a:p>
        </p:txBody>
      </p:sp>
    </p:spTree>
    <p:extLst>
      <p:ext uri="{BB962C8B-B14F-4D97-AF65-F5344CB8AC3E}">
        <p14:creationId xmlns:p14="http://schemas.microsoft.com/office/powerpoint/2010/main" val="5722687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2CD8C7-BBA0-A096-8E6D-51A8DD99A6B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CA5E6E6-7DED-A75F-FAFA-20FBBEA28EB6}"/>
              </a:ext>
            </a:extLst>
          </p:cNvPr>
          <p:cNvSpPr>
            <a:spLocks noGrp="1"/>
          </p:cNvSpPr>
          <p:nvPr>
            <p:ph idx="1"/>
          </p:nvPr>
        </p:nvSpPr>
        <p:spPr/>
        <p:txBody>
          <a:bodyPr/>
          <a:lstStyle/>
          <a:p>
            <a:pPr algn="just"/>
            <a:r>
              <a:rPr lang="it-IT" dirty="0"/>
              <a:t>Tendono a sviluppare un’immagine corporea distorta e a vedersi grasse anche se il peso è nella norma o addirittura diminuito</a:t>
            </a:r>
          </a:p>
          <a:p>
            <a:pPr algn="just"/>
            <a:r>
              <a:rPr lang="it-IT" dirty="0"/>
              <a:t>Iniziano a seguire diete dimagranti, diventando delle vere esperte nella valutazione del contenuto calorico dei diversi alimenti</a:t>
            </a:r>
          </a:p>
          <a:p>
            <a:pPr algn="just"/>
            <a:r>
              <a:rPr lang="it-IT" dirty="0"/>
              <a:t>Cibi «buoni» contenenti poche calorie (verdura </a:t>
            </a:r>
            <a:r>
              <a:rPr lang="it-IT" dirty="0" err="1"/>
              <a:t>ecc</a:t>
            </a:r>
            <a:r>
              <a:rPr lang="it-IT" dirty="0"/>
              <a:t>) vengono contrapposti a cibi «cattivi» contenenti molte calorie (cibi dolci, grassi </a:t>
            </a:r>
            <a:r>
              <a:rPr lang="it-IT" dirty="0" err="1"/>
              <a:t>ecc</a:t>
            </a:r>
            <a:r>
              <a:rPr lang="it-IT" dirty="0"/>
              <a:t>)</a:t>
            </a:r>
          </a:p>
          <a:p>
            <a:pPr algn="just"/>
            <a:r>
              <a:rPr lang="it-IT" dirty="0"/>
              <a:t>Le ragazze iniziano a mangiare molto lentamente e a dividere il cibo in piccoli pezzettini e sono ossessionate dalla necessità di contare le calorie di ciò che mangiano</a:t>
            </a:r>
          </a:p>
        </p:txBody>
      </p:sp>
    </p:spTree>
    <p:extLst>
      <p:ext uri="{BB962C8B-B14F-4D97-AF65-F5344CB8AC3E}">
        <p14:creationId xmlns:p14="http://schemas.microsoft.com/office/powerpoint/2010/main" val="1732736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9CA20D-4064-C224-A063-444325EC61E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F419174-27EA-2532-C83D-4382FE7CEFA5}"/>
              </a:ext>
            </a:extLst>
          </p:cNvPr>
          <p:cNvSpPr>
            <a:spLocks noGrp="1"/>
          </p:cNvSpPr>
          <p:nvPr>
            <p:ph idx="1"/>
          </p:nvPr>
        </p:nvSpPr>
        <p:spPr/>
        <p:txBody>
          <a:bodyPr>
            <a:normAutofit lnSpcReduction="10000"/>
          </a:bodyPr>
          <a:lstStyle/>
          <a:p>
            <a:pPr algn="just"/>
            <a:r>
              <a:rPr lang="it-IT" dirty="0"/>
              <a:t>Possono iniziare a praticare intense e rigorose attività fisiche per smaltire calorie</a:t>
            </a:r>
          </a:p>
          <a:p>
            <a:pPr algn="just"/>
            <a:r>
              <a:rPr lang="it-IT" dirty="0"/>
              <a:t>Numerose ragazze con AN manifestano irrequietezza e/o iperattività: praticano sport e varie attività fisiche che le mantengono in continuo movimento, con lo scopo di perdere peso</a:t>
            </a:r>
          </a:p>
          <a:p>
            <a:pPr algn="just"/>
            <a:r>
              <a:rPr lang="it-IT" dirty="0"/>
              <a:t>Sovrastimano le dimensioni del proprio corpo, si guardano ossessivamente allo specchio e manifestano rituali di misurazione di parti del corpo</a:t>
            </a:r>
          </a:p>
          <a:p>
            <a:pPr algn="just"/>
            <a:r>
              <a:rPr lang="it-IT" dirty="0"/>
              <a:t>La fame negata può esplodere in crisi bulimiche cui seguono condotte «riparatorie» di eliminazione del cibo, in particolare attraverso il vomito autoindotto, ma anche uso di lassativi </a:t>
            </a:r>
            <a:r>
              <a:rPr lang="it-IT" dirty="0" err="1"/>
              <a:t>ecc</a:t>
            </a:r>
            <a:endParaRPr lang="it-IT" dirty="0"/>
          </a:p>
          <a:p>
            <a:endParaRPr lang="it-IT" dirty="0"/>
          </a:p>
        </p:txBody>
      </p:sp>
    </p:spTree>
    <p:extLst>
      <p:ext uri="{BB962C8B-B14F-4D97-AF65-F5344CB8AC3E}">
        <p14:creationId xmlns:p14="http://schemas.microsoft.com/office/powerpoint/2010/main" val="18079976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90D079-2C9D-27CA-6483-D03E3C1F0BD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159C171-CC72-B690-67A9-C5F1E736396D}"/>
              </a:ext>
            </a:extLst>
          </p:cNvPr>
          <p:cNvSpPr>
            <a:spLocks noGrp="1"/>
          </p:cNvSpPr>
          <p:nvPr>
            <p:ph idx="1"/>
          </p:nvPr>
        </p:nvSpPr>
        <p:spPr/>
        <p:txBody>
          <a:bodyPr/>
          <a:lstStyle/>
          <a:p>
            <a:pPr algn="just"/>
            <a:r>
              <a:rPr lang="it-IT" dirty="0"/>
              <a:t>E’ presente polarizzazione ideativa su ciò che attiene al cibo: la quantità e la qualità degli alimenti, la cadenza dei ritmi di assunzione (rigidi e sfalsati rispetto a quelli del nucleo famigliare, per non essere osservati)</a:t>
            </a:r>
          </a:p>
          <a:p>
            <a:pPr algn="just"/>
            <a:r>
              <a:rPr lang="it-IT" dirty="0"/>
              <a:t>Nelle adolescenti l’amenorrea è un sintomo che compare precocemente, spesso prima che il peso abbia subito una drastica riduzione</a:t>
            </a:r>
          </a:p>
        </p:txBody>
      </p:sp>
    </p:spTree>
    <p:extLst>
      <p:ext uri="{BB962C8B-B14F-4D97-AF65-F5344CB8AC3E}">
        <p14:creationId xmlns:p14="http://schemas.microsoft.com/office/powerpoint/2010/main" val="17113385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656BE9F-A0DB-489F-5759-BE26B7485C0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34902F6-D2B2-A008-EA8E-0BACCBFEFFD1}"/>
              </a:ext>
            </a:extLst>
          </p:cNvPr>
          <p:cNvSpPr>
            <a:spLocks noGrp="1"/>
          </p:cNvSpPr>
          <p:nvPr>
            <p:ph idx="1"/>
          </p:nvPr>
        </p:nvSpPr>
        <p:spPr/>
        <p:txBody>
          <a:bodyPr/>
          <a:lstStyle/>
          <a:p>
            <a:pPr algn="just"/>
            <a:r>
              <a:rPr lang="it-IT" dirty="0"/>
              <a:t>Nei paesi industrializzati circa il 10% delle ragazzine tra i 12 e i 15 anni di età presenta un disturbo del comportamento alimentare, ma soltanto una percentuale tra il 1.2 ed il 2.2% sviluppa una vera e propria anoressia</a:t>
            </a:r>
          </a:p>
          <a:p>
            <a:pPr algn="just"/>
            <a:r>
              <a:rPr lang="it-IT" dirty="0"/>
              <a:t>Tra i 5 e i 12 anni, l’incidenza dei disturbi alimentari restrittivi è intorno all’1-2.5%</a:t>
            </a:r>
          </a:p>
          <a:p>
            <a:pPr algn="just"/>
            <a:r>
              <a:rPr lang="it-IT" dirty="0"/>
              <a:t>Nella maggior parte dei casi l’età di esordio della AN va dai 10 ai 30 anni, con una media intorno ai 14 anni</a:t>
            </a:r>
          </a:p>
          <a:p>
            <a:pPr algn="just"/>
            <a:r>
              <a:rPr lang="it-IT" dirty="0"/>
              <a:t>Il rapporto tra casi femminili e maschili è 10:1</a:t>
            </a:r>
          </a:p>
        </p:txBody>
      </p:sp>
    </p:spTree>
    <p:extLst>
      <p:ext uri="{BB962C8B-B14F-4D97-AF65-F5344CB8AC3E}">
        <p14:creationId xmlns:p14="http://schemas.microsoft.com/office/powerpoint/2010/main" val="40456030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27D486-84B0-83F2-60EC-281568CE9EB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A3EA21C-DC78-13D8-2DF6-66E4EB168363}"/>
              </a:ext>
            </a:extLst>
          </p:cNvPr>
          <p:cNvSpPr>
            <a:spLocks noGrp="1"/>
          </p:cNvSpPr>
          <p:nvPr>
            <p:ph idx="1"/>
          </p:nvPr>
        </p:nvSpPr>
        <p:spPr/>
        <p:txBody>
          <a:bodyPr>
            <a:normAutofit lnSpcReduction="10000"/>
          </a:bodyPr>
          <a:lstStyle/>
          <a:p>
            <a:pPr algn="just"/>
            <a:r>
              <a:rPr lang="it-IT" dirty="0"/>
              <a:t>Le cause dell’ AN così come quelle degli altri DCA non sono note e si pensa siano multifattoriali (fattori individuali, famigliari, culturali…)</a:t>
            </a:r>
          </a:p>
          <a:p>
            <a:pPr algn="just"/>
            <a:r>
              <a:rPr lang="it-IT" dirty="0"/>
              <a:t>Questi disturbi non sono presenti, o sono molto rari, nei paesi poveri dell’Africa o dell’ Asia, mentre sono più diffusi nelle società industrializzate dove gli individui sono sottoposti a un’offerta eccessiva di cibo e alla continua presentazione di donne e uomini giovani dalla silhouette perfetta</a:t>
            </a:r>
          </a:p>
          <a:p>
            <a:pPr algn="just"/>
            <a:r>
              <a:rPr lang="it-IT" dirty="0"/>
              <a:t>Versante biologico: la concordanza nei gemelli omozigoti va dal 38 al 55%, mentre nei gemelli dizigoti è inferiore all’11%.Inoltre tra parenti biologici è spesso è segnalata la presenza di AN o di altri quadri psichiatrici. Predisposizione famigliare?   </a:t>
            </a:r>
          </a:p>
        </p:txBody>
      </p:sp>
    </p:spTree>
    <p:extLst>
      <p:ext uri="{BB962C8B-B14F-4D97-AF65-F5344CB8AC3E}">
        <p14:creationId xmlns:p14="http://schemas.microsoft.com/office/powerpoint/2010/main" val="11831029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A27B21-29CD-C4CE-0846-D47D862BCE0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E7A34A4-842D-DFEB-5AC1-417CAABD9856}"/>
              </a:ext>
            </a:extLst>
          </p:cNvPr>
          <p:cNvSpPr>
            <a:spLocks noGrp="1"/>
          </p:cNvSpPr>
          <p:nvPr>
            <p:ph idx="1"/>
          </p:nvPr>
        </p:nvSpPr>
        <p:spPr/>
        <p:txBody>
          <a:bodyPr>
            <a:normAutofit fontScale="92500" lnSpcReduction="20000"/>
          </a:bodyPr>
          <a:lstStyle/>
          <a:p>
            <a:pPr algn="just"/>
            <a:r>
              <a:rPr lang="it-IT" dirty="0"/>
              <a:t>Tra i fattori predisponenti individuali si segnalano: </a:t>
            </a:r>
          </a:p>
          <a:p>
            <a:pPr algn="just">
              <a:buFontTx/>
              <a:buChar char="-"/>
            </a:pPr>
            <a:r>
              <a:rPr lang="it-IT" dirty="0"/>
              <a:t>Il genere femminile</a:t>
            </a:r>
          </a:p>
          <a:p>
            <a:pPr algn="just">
              <a:buFontTx/>
              <a:buChar char="-"/>
            </a:pPr>
            <a:r>
              <a:rPr lang="it-IT" dirty="0"/>
              <a:t>L’ età (adolescenza e prima giovinezza)</a:t>
            </a:r>
          </a:p>
          <a:p>
            <a:pPr algn="just">
              <a:buFontTx/>
              <a:buChar char="-"/>
            </a:pPr>
            <a:r>
              <a:rPr lang="it-IT" dirty="0"/>
              <a:t>Una storia di sovrappeso e di diete</a:t>
            </a:r>
          </a:p>
          <a:p>
            <a:pPr algn="just">
              <a:buFontTx/>
              <a:buChar char="-"/>
            </a:pPr>
            <a:r>
              <a:rPr lang="it-IT" dirty="0"/>
              <a:t>Scarsa autostima</a:t>
            </a:r>
          </a:p>
          <a:p>
            <a:pPr algn="just">
              <a:buFontTx/>
              <a:buChar char="-"/>
            </a:pPr>
            <a:r>
              <a:rPr lang="it-IT" dirty="0"/>
              <a:t> Tratti ossessivi di personalità con atteggiamento perfezionistico</a:t>
            </a:r>
          </a:p>
          <a:p>
            <a:pPr algn="just">
              <a:buFontTx/>
              <a:buChar char="-"/>
            </a:pPr>
            <a:r>
              <a:rPr lang="it-IT" dirty="0"/>
              <a:t>Vi sono alcune categorie a rischio: ballerine, modelle, atlete (ambienti in cui la magrezza è considerata un valore)</a:t>
            </a:r>
          </a:p>
          <a:p>
            <a:pPr algn="just">
              <a:buFontTx/>
              <a:buChar char="-"/>
            </a:pPr>
            <a:endParaRPr lang="it-IT" dirty="0"/>
          </a:p>
          <a:p>
            <a:pPr algn="just"/>
            <a:r>
              <a:rPr lang="it-IT" dirty="0"/>
              <a:t>Entrano in gioco sia variabili genetiche sia la storia delle interazioni sociali e dello stile di attaccamento del soggetto </a:t>
            </a:r>
          </a:p>
          <a:p>
            <a:pPr algn="just">
              <a:buFontTx/>
              <a:buChar char="-"/>
            </a:pPr>
            <a:endParaRPr lang="it-IT" dirty="0"/>
          </a:p>
        </p:txBody>
      </p:sp>
    </p:spTree>
    <p:extLst>
      <p:ext uri="{BB962C8B-B14F-4D97-AF65-F5344CB8AC3E}">
        <p14:creationId xmlns:p14="http://schemas.microsoft.com/office/powerpoint/2010/main" val="93560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12433ED7-8481-FD4B-9FF4-1D926F0A08C1}"/>
              </a:ext>
            </a:extLst>
          </p:cNvPr>
          <p:cNvSpPr>
            <a:spLocks noGrp="1"/>
          </p:cNvSpPr>
          <p:nvPr>
            <p:ph type="title"/>
          </p:nvPr>
        </p:nvSpPr>
        <p:spPr/>
        <p:txBody>
          <a:bodyPr/>
          <a:lstStyle/>
          <a:p>
            <a:endParaRPr lang="it-IT"/>
          </a:p>
        </p:txBody>
      </p:sp>
      <p:sp>
        <p:nvSpPr>
          <p:cNvPr id="5" name="Segnaposto contenuto 4">
            <a:extLst>
              <a:ext uri="{FF2B5EF4-FFF2-40B4-BE49-F238E27FC236}">
                <a16:creationId xmlns:a16="http://schemas.microsoft.com/office/drawing/2014/main" id="{A3FA96B5-5A78-6B35-6BA0-F27AF167F899}"/>
              </a:ext>
            </a:extLst>
          </p:cNvPr>
          <p:cNvSpPr>
            <a:spLocks noGrp="1"/>
          </p:cNvSpPr>
          <p:nvPr>
            <p:ph idx="1"/>
          </p:nvPr>
        </p:nvSpPr>
        <p:spPr/>
        <p:txBody>
          <a:bodyPr/>
          <a:lstStyle/>
          <a:p>
            <a:r>
              <a:rPr lang="it-IT" dirty="0"/>
              <a:t>I disturbi del comportamento alimentare evidenziano quindi un disagio psicopatologico molto complesso e profondo</a:t>
            </a:r>
          </a:p>
          <a:p>
            <a:endParaRPr lang="it-IT" dirty="0"/>
          </a:p>
          <a:p>
            <a:endParaRPr lang="it-IT" dirty="0"/>
          </a:p>
          <a:p>
            <a:pPr algn="just"/>
            <a:r>
              <a:rPr lang="it-IT" dirty="0"/>
              <a:t>Possono essere condizioni psichiatriche molto gravi, che possono cronicizzare, configurare grave limitazione funzionale e , in alcuni casi, condurre alla morte</a:t>
            </a:r>
          </a:p>
        </p:txBody>
      </p:sp>
    </p:spTree>
    <p:extLst>
      <p:ext uri="{BB962C8B-B14F-4D97-AF65-F5344CB8AC3E}">
        <p14:creationId xmlns:p14="http://schemas.microsoft.com/office/powerpoint/2010/main" val="19088670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23E809-78A6-B388-E99E-5EB98BBE30B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8AB307B-0342-29F7-2EA0-074EE77E585B}"/>
              </a:ext>
            </a:extLst>
          </p:cNvPr>
          <p:cNvSpPr>
            <a:spLocks noGrp="1"/>
          </p:cNvSpPr>
          <p:nvPr>
            <p:ph idx="1"/>
          </p:nvPr>
        </p:nvSpPr>
        <p:spPr/>
        <p:txBody>
          <a:bodyPr/>
          <a:lstStyle/>
          <a:p>
            <a:pPr algn="just"/>
            <a:r>
              <a:rPr lang="it-IT" dirty="0"/>
              <a:t>Molta attenzione è stata dedicata all’ambiente famigliare di questi soggetti, dove spesso è presente uno stile competitivo, una sopravvalutazione delle prestazioni e del successo </a:t>
            </a:r>
          </a:p>
          <a:p>
            <a:pPr algn="just"/>
            <a:r>
              <a:rPr lang="it-IT" dirty="0"/>
              <a:t>I fattori che possono far precipitare la situazione possono essere: episodi di separazione/perdita, l’esperienza dei cambiamenti del corpo durante la pubertà</a:t>
            </a:r>
          </a:p>
          <a:p>
            <a:pPr algn="just"/>
            <a:r>
              <a:rPr lang="it-IT" dirty="0"/>
              <a:t>Il cambiamento del corpo può essere vissuto con paura di perdere il controllo mentre la perdita di peso viene vissuta come una possibilità di autocontrollo </a:t>
            </a:r>
          </a:p>
        </p:txBody>
      </p:sp>
    </p:spTree>
    <p:extLst>
      <p:ext uri="{BB962C8B-B14F-4D97-AF65-F5344CB8AC3E}">
        <p14:creationId xmlns:p14="http://schemas.microsoft.com/office/powerpoint/2010/main" val="32915182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3FD3E1-D7CE-4A23-2F61-C5D4BB243D9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B8BAAA2-2737-DB10-1975-7EFF6DE2F693}"/>
              </a:ext>
            </a:extLst>
          </p:cNvPr>
          <p:cNvSpPr>
            <a:spLocks noGrp="1"/>
          </p:cNvSpPr>
          <p:nvPr>
            <p:ph idx="1"/>
          </p:nvPr>
        </p:nvSpPr>
        <p:spPr/>
        <p:txBody>
          <a:bodyPr/>
          <a:lstStyle/>
          <a:p>
            <a:pPr algn="just"/>
            <a:r>
              <a:rPr lang="it-IT" dirty="0"/>
              <a:t>L’aumento del peso viene letto come segnale di perdita di controllo e prestigio</a:t>
            </a:r>
          </a:p>
          <a:p>
            <a:pPr algn="just"/>
            <a:r>
              <a:rPr lang="it-IT" dirty="0"/>
              <a:t>Tra i fattori predisponenti di tipo sociale ricordiamo la modifica dei modelli, con forte pressione sociale verso la cura degli aspetti estetici del corpo. Inoltre, il cambiamento del ruolo sociale della donna avrebbe portato ad individuare la magrezza anche come simbolo di dinamismo, efficientismo e successo</a:t>
            </a:r>
          </a:p>
        </p:txBody>
      </p:sp>
    </p:spTree>
    <p:extLst>
      <p:ext uri="{BB962C8B-B14F-4D97-AF65-F5344CB8AC3E}">
        <p14:creationId xmlns:p14="http://schemas.microsoft.com/office/powerpoint/2010/main" val="27144550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0FD484-660E-50A5-A5AF-055B4824668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B30D6E0-BA99-7D30-F006-C7B5668F0660}"/>
              </a:ext>
            </a:extLst>
          </p:cNvPr>
          <p:cNvSpPr>
            <a:spLocks noGrp="1"/>
          </p:cNvSpPr>
          <p:nvPr>
            <p:ph idx="1"/>
          </p:nvPr>
        </p:nvSpPr>
        <p:spPr/>
        <p:txBody>
          <a:bodyPr/>
          <a:lstStyle/>
          <a:p>
            <a:pPr algn="just"/>
            <a:r>
              <a:rPr lang="it-IT" dirty="0"/>
              <a:t>A perpetuare il disturbo contribuiscono i vantaggi secondari della malattia: la fissazione in una sorta di eterna infanzia (basti pensare all’arresto del ciclo mestruale), l’evitamento di situazioni di intimità sessuale che generano angoscia </a:t>
            </a:r>
            <a:r>
              <a:rPr lang="it-IT" dirty="0" err="1"/>
              <a:t>ecc</a:t>
            </a:r>
            <a:endParaRPr lang="it-IT" dirty="0"/>
          </a:p>
          <a:p>
            <a:pPr algn="just"/>
            <a:r>
              <a:rPr lang="it-IT" dirty="0"/>
              <a:t>Le condotte associate al disturbo (abitudine al digiuno, esercizio fisico forsennato…) strutturano abitudini difficili da sradicare successivamente</a:t>
            </a:r>
          </a:p>
          <a:p>
            <a:pPr algn="just"/>
            <a:r>
              <a:rPr lang="it-IT" dirty="0"/>
              <a:t>Alla denutrizione spesso si associano turbe gastroenterologiche, ematologiche, </a:t>
            </a:r>
            <a:r>
              <a:rPr lang="it-IT" dirty="0" err="1"/>
              <a:t>comprimissione</a:t>
            </a:r>
            <a:r>
              <a:rPr lang="it-IT" dirty="0"/>
              <a:t> di vari organi interni. </a:t>
            </a:r>
          </a:p>
          <a:p>
            <a:endParaRPr lang="it-IT" dirty="0"/>
          </a:p>
        </p:txBody>
      </p:sp>
    </p:spTree>
    <p:extLst>
      <p:ext uri="{BB962C8B-B14F-4D97-AF65-F5344CB8AC3E}">
        <p14:creationId xmlns:p14="http://schemas.microsoft.com/office/powerpoint/2010/main" val="13554376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78E849-64EB-EEC3-3298-68D15EE830D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AC9AA67-DFE2-E2AF-3166-1A0B5E16C544}"/>
              </a:ext>
            </a:extLst>
          </p:cNvPr>
          <p:cNvSpPr>
            <a:spLocks noGrp="1"/>
          </p:cNvSpPr>
          <p:nvPr>
            <p:ph idx="1"/>
          </p:nvPr>
        </p:nvSpPr>
        <p:spPr/>
        <p:txBody>
          <a:bodyPr/>
          <a:lstStyle/>
          <a:p>
            <a:pPr algn="just"/>
            <a:r>
              <a:rPr lang="it-IT" dirty="0"/>
              <a:t>Con l’ingresso in questa fase (di compromissione organica), l’iperattività può scomparire e può subentrare uno stato di apatia, astenia, disinteresse, scarsa iniziativa (una sorta di stato depressivo)</a:t>
            </a:r>
          </a:p>
          <a:p>
            <a:pPr algn="just"/>
            <a:r>
              <a:rPr lang="it-IT" dirty="0"/>
              <a:t>Nonostante il grave deperimento e l’aspetto emaciato, il soggetto continua a manifestare terrore di ingrassare e la convinzione di essere sovrappeso. Vi è quindi una grave distorsione dell’immagine corporea, resistente ad ogni tentativo di confutazione. </a:t>
            </a:r>
          </a:p>
        </p:txBody>
      </p:sp>
    </p:spTree>
    <p:extLst>
      <p:ext uri="{BB962C8B-B14F-4D97-AF65-F5344CB8AC3E}">
        <p14:creationId xmlns:p14="http://schemas.microsoft.com/office/powerpoint/2010/main" val="18346103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86D475-F5C5-F53F-0F9E-CC6E25994F3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FAE6988-9423-7D24-9DEB-EE03686D1EF9}"/>
              </a:ext>
            </a:extLst>
          </p:cNvPr>
          <p:cNvSpPr>
            <a:spLocks noGrp="1"/>
          </p:cNvSpPr>
          <p:nvPr>
            <p:ph idx="1"/>
          </p:nvPr>
        </p:nvSpPr>
        <p:spPr/>
        <p:txBody>
          <a:bodyPr/>
          <a:lstStyle/>
          <a:p>
            <a:r>
              <a:rPr lang="it-IT" dirty="0"/>
              <a:t>Le principali comorbidità con l’ AN sono: </a:t>
            </a:r>
          </a:p>
          <a:p>
            <a:pPr>
              <a:buFontTx/>
              <a:buChar char="-"/>
            </a:pPr>
            <a:r>
              <a:rPr lang="it-IT" dirty="0"/>
              <a:t>DOC (soprattutto nel sottotipo con restrizioni)</a:t>
            </a:r>
          </a:p>
          <a:p>
            <a:pPr>
              <a:buFontTx/>
              <a:buChar char="-"/>
            </a:pPr>
            <a:r>
              <a:rPr lang="it-IT" dirty="0"/>
              <a:t>Disturbi d’ ansia (ansia da separazione, fobia sociale…)</a:t>
            </a:r>
          </a:p>
          <a:p>
            <a:pPr>
              <a:buFontTx/>
              <a:buChar char="-"/>
            </a:pPr>
            <a:r>
              <a:rPr lang="it-IT" dirty="0"/>
              <a:t>Disturbi del tono dell’umore</a:t>
            </a:r>
          </a:p>
          <a:p>
            <a:pPr>
              <a:buFontTx/>
              <a:buChar char="-"/>
            </a:pPr>
            <a:r>
              <a:rPr lang="it-IT" dirty="0"/>
              <a:t>Disturbi di personalità </a:t>
            </a:r>
          </a:p>
          <a:p>
            <a:pPr>
              <a:buFontTx/>
              <a:buChar char="-"/>
            </a:pPr>
            <a:r>
              <a:rPr lang="it-IT" dirty="0"/>
              <a:t>Disturbo da uso di alcol o altri disturbi da uso di sostanze (soprattutto nel sottotipo abbuffate/condotte </a:t>
            </a:r>
            <a:r>
              <a:rPr lang="it-IT"/>
              <a:t>di eliminazione)</a:t>
            </a:r>
            <a:endParaRPr lang="it-IT" dirty="0"/>
          </a:p>
        </p:txBody>
      </p:sp>
    </p:spTree>
    <p:extLst>
      <p:ext uri="{BB962C8B-B14F-4D97-AF65-F5344CB8AC3E}">
        <p14:creationId xmlns:p14="http://schemas.microsoft.com/office/powerpoint/2010/main" val="27176212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596DD9-2488-6009-D9A3-470E3542934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3641ADC-D3D0-D0EB-942F-30AB839D7E6E}"/>
              </a:ext>
            </a:extLst>
          </p:cNvPr>
          <p:cNvSpPr>
            <a:spLocks noGrp="1"/>
          </p:cNvSpPr>
          <p:nvPr>
            <p:ph idx="1"/>
          </p:nvPr>
        </p:nvSpPr>
        <p:spPr/>
        <p:txBody>
          <a:bodyPr/>
          <a:lstStyle/>
          <a:p>
            <a:pPr algn="just"/>
            <a:r>
              <a:rPr lang="it-IT" dirty="0"/>
              <a:t>Nell’ AN può essere presente ideazione </a:t>
            </a:r>
            <a:r>
              <a:rPr lang="it-IT" dirty="0" err="1"/>
              <a:t>suicidiaria</a:t>
            </a:r>
            <a:r>
              <a:rPr lang="it-IT" dirty="0"/>
              <a:t> e possono essere messi in atto tentativi di suicidio (5% delle pazienti)</a:t>
            </a:r>
          </a:p>
          <a:p>
            <a:pPr algn="just"/>
            <a:r>
              <a:rPr lang="it-IT" dirty="0"/>
              <a:t>La mortalità riguarda circa il 10% delle pazienti con AN (complicanze mediche, suicidio), mentre più dell’ 80% riesce a raggiungere un peso «nella norma». Nonostante ciò, più del 50% continua a presentare una comorbidità psichiatrica e un quarto delle pazienti non riesce a raggiungere un’autonomia lavorativa in età adulta</a:t>
            </a:r>
          </a:p>
          <a:p>
            <a:pPr algn="just"/>
            <a:r>
              <a:rPr lang="it-IT" dirty="0"/>
              <a:t>Nel 7-14% dei casi la prognosi è decisamente scadente, con evoluzione cronica e progressivo deterioramento </a:t>
            </a:r>
          </a:p>
        </p:txBody>
      </p:sp>
    </p:spTree>
    <p:extLst>
      <p:ext uri="{BB962C8B-B14F-4D97-AF65-F5344CB8AC3E}">
        <p14:creationId xmlns:p14="http://schemas.microsoft.com/office/powerpoint/2010/main" val="38519799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14B152-B5F2-CE5A-19AC-BDBA623A41F8}"/>
              </a:ext>
            </a:extLst>
          </p:cNvPr>
          <p:cNvSpPr>
            <a:spLocks noGrp="1"/>
          </p:cNvSpPr>
          <p:nvPr>
            <p:ph type="title"/>
          </p:nvPr>
        </p:nvSpPr>
        <p:spPr/>
        <p:txBody>
          <a:bodyPr/>
          <a:lstStyle/>
          <a:p>
            <a:pPr algn="ctr"/>
            <a:r>
              <a:rPr lang="it-IT" b="1" dirty="0">
                <a:solidFill>
                  <a:srgbClr val="FF0000"/>
                </a:solidFill>
              </a:rPr>
              <a:t>BULIMIA NERVOSA</a:t>
            </a:r>
          </a:p>
        </p:txBody>
      </p:sp>
      <p:sp>
        <p:nvSpPr>
          <p:cNvPr id="3" name="Segnaposto contenuto 2">
            <a:extLst>
              <a:ext uri="{FF2B5EF4-FFF2-40B4-BE49-F238E27FC236}">
                <a16:creationId xmlns:a16="http://schemas.microsoft.com/office/drawing/2014/main" id="{8203F7CF-C15F-B2FF-0FFE-BCECDBC6218F}"/>
              </a:ext>
            </a:extLst>
          </p:cNvPr>
          <p:cNvSpPr>
            <a:spLocks noGrp="1"/>
          </p:cNvSpPr>
          <p:nvPr>
            <p:ph idx="1"/>
          </p:nvPr>
        </p:nvSpPr>
        <p:spPr/>
        <p:txBody>
          <a:bodyPr>
            <a:normAutofit lnSpcReduction="10000"/>
          </a:bodyPr>
          <a:lstStyle/>
          <a:p>
            <a:pPr algn="just"/>
            <a:r>
              <a:rPr lang="it-IT" dirty="0"/>
              <a:t>Criteri diagnostici:</a:t>
            </a:r>
          </a:p>
          <a:p>
            <a:pPr algn="just">
              <a:buFontTx/>
              <a:buChar char="-"/>
            </a:pPr>
            <a:r>
              <a:rPr lang="it-IT" dirty="0"/>
              <a:t>Episodi ricorrenti di abbuffate ( episodi di assunzione smoderata di cibo) </a:t>
            </a:r>
          </a:p>
          <a:p>
            <a:pPr algn="just">
              <a:buFontTx/>
              <a:buChar char="-"/>
            </a:pPr>
            <a:r>
              <a:rPr lang="it-IT" dirty="0"/>
              <a:t>Ricorrenti e inappropriate condotte compensatorie per prevenire l’aumento di peso (vomito autoindotto, abuso di lassativi/diuretici/clisteri, attività fisica eccessiva)</a:t>
            </a:r>
          </a:p>
          <a:p>
            <a:pPr algn="just">
              <a:buFontTx/>
              <a:buChar char="-"/>
            </a:pPr>
            <a:r>
              <a:rPr lang="it-IT" dirty="0"/>
              <a:t>Sia le abbuffate che le condotte compensatorie inappropriate si verificano in media almeno 1 volta/settimana per tre mesi</a:t>
            </a:r>
          </a:p>
          <a:p>
            <a:pPr algn="just">
              <a:buFontTx/>
              <a:buChar char="-"/>
            </a:pPr>
            <a:r>
              <a:rPr lang="it-IT" dirty="0"/>
              <a:t>L’alterazione non si manifesta esclusivamente nel corso di episodi di AN</a:t>
            </a:r>
          </a:p>
        </p:txBody>
      </p:sp>
    </p:spTree>
    <p:extLst>
      <p:ext uri="{BB962C8B-B14F-4D97-AF65-F5344CB8AC3E}">
        <p14:creationId xmlns:p14="http://schemas.microsoft.com/office/powerpoint/2010/main" val="30842738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B556480C-B3F9-780C-C903-114DA3957D3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F41A2B1-2FAE-F2C3-CDCC-A0599FE48348}"/>
              </a:ext>
            </a:extLst>
          </p:cNvPr>
          <p:cNvSpPr>
            <a:spLocks noGrp="1"/>
          </p:cNvSpPr>
          <p:nvPr>
            <p:ph idx="1"/>
          </p:nvPr>
        </p:nvSpPr>
        <p:spPr/>
        <p:txBody>
          <a:bodyPr/>
          <a:lstStyle/>
          <a:p>
            <a:r>
              <a:rPr lang="it-IT" dirty="0"/>
              <a:t>Livello di gravità: </a:t>
            </a:r>
          </a:p>
          <a:p>
            <a:pPr>
              <a:buFontTx/>
              <a:buChar char="-"/>
            </a:pPr>
            <a:r>
              <a:rPr lang="it-IT" dirty="0"/>
              <a:t>BN lieve: una media di 1-3 episodi di condotte compensatorie inappropriate a settimana</a:t>
            </a:r>
          </a:p>
          <a:p>
            <a:pPr algn="just">
              <a:buFontTx/>
              <a:buChar char="-"/>
            </a:pPr>
            <a:r>
              <a:rPr lang="it-IT" dirty="0"/>
              <a:t>Moderata: una media di 4-7 episodi di condotte compensatorie inappropriate a settimana</a:t>
            </a:r>
          </a:p>
          <a:p>
            <a:pPr algn="just">
              <a:buFontTx/>
              <a:buChar char="-"/>
            </a:pPr>
            <a:r>
              <a:rPr lang="it-IT" dirty="0"/>
              <a:t>grave: una media di 8-13 episodi di condotte compensatorie inappropriate a settimana</a:t>
            </a:r>
          </a:p>
          <a:p>
            <a:pPr algn="just">
              <a:buFontTx/>
              <a:buChar char="-"/>
            </a:pPr>
            <a:r>
              <a:rPr lang="it-IT" dirty="0"/>
              <a:t>Estrema: una media di 14 o più episodi di condotte compensatorie inappropriate a settimana</a:t>
            </a:r>
          </a:p>
          <a:p>
            <a:pPr marL="0" indent="0">
              <a:buNone/>
            </a:pPr>
            <a:endParaRPr lang="it-IT" dirty="0"/>
          </a:p>
        </p:txBody>
      </p:sp>
    </p:spTree>
    <p:extLst>
      <p:ext uri="{BB962C8B-B14F-4D97-AF65-F5344CB8AC3E}">
        <p14:creationId xmlns:p14="http://schemas.microsoft.com/office/powerpoint/2010/main" val="2233458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1C7C40-9872-7990-2D41-BBC9447ED31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8C5E84D-0A3E-4D3C-BAFD-DDE32341793C}"/>
              </a:ext>
            </a:extLst>
          </p:cNvPr>
          <p:cNvSpPr>
            <a:spLocks noGrp="1"/>
          </p:cNvSpPr>
          <p:nvPr>
            <p:ph idx="1"/>
          </p:nvPr>
        </p:nvSpPr>
        <p:spPr/>
        <p:txBody>
          <a:bodyPr/>
          <a:lstStyle/>
          <a:p>
            <a:pPr algn="just"/>
            <a:r>
              <a:rPr lang="it-IT" dirty="0"/>
              <a:t>A differenza dell’AN, il peso corporeo si mantiene nei limiti della norma o lievemente maggiore</a:t>
            </a:r>
          </a:p>
          <a:p>
            <a:pPr algn="just"/>
            <a:r>
              <a:rPr lang="it-IT" dirty="0"/>
              <a:t>Percezione di sé come troppo grassa, con paura di ingrassare e ossessiva attenzione al peso (come nell’ AN)</a:t>
            </a:r>
          </a:p>
          <a:p>
            <a:r>
              <a:rPr lang="it-IT" dirty="0"/>
              <a:t>Insorgenza in adolescenza (come l’ AN)</a:t>
            </a:r>
          </a:p>
          <a:p>
            <a:r>
              <a:rPr lang="it-IT" dirty="0"/>
              <a:t>Può rappresentare una fase evolutiva dell’ AN</a:t>
            </a:r>
          </a:p>
          <a:p>
            <a:pPr algn="just"/>
            <a:endParaRPr lang="it-IT" dirty="0"/>
          </a:p>
          <a:p>
            <a:pPr algn="just"/>
            <a:endParaRPr lang="it-IT" dirty="0"/>
          </a:p>
        </p:txBody>
      </p:sp>
    </p:spTree>
    <p:extLst>
      <p:ext uri="{BB962C8B-B14F-4D97-AF65-F5344CB8AC3E}">
        <p14:creationId xmlns:p14="http://schemas.microsoft.com/office/powerpoint/2010/main" val="35362792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9AAD12-1D08-04FF-C3E4-A0291483B13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E062D2A-1678-7CB2-9071-9B76B8E98A2C}"/>
              </a:ext>
            </a:extLst>
          </p:cNvPr>
          <p:cNvSpPr>
            <a:spLocks noGrp="1"/>
          </p:cNvSpPr>
          <p:nvPr>
            <p:ph idx="1"/>
          </p:nvPr>
        </p:nvSpPr>
        <p:spPr/>
        <p:txBody>
          <a:bodyPr/>
          <a:lstStyle/>
          <a:p>
            <a:pPr algn="just"/>
            <a:r>
              <a:rPr lang="it-IT" dirty="0"/>
              <a:t>La dieta determina in queste pazienti un aumento del senso della fame. In occasione di trasgressioni, possono lasciarsi andare ed abbuffarsi fino a scoppiare</a:t>
            </a:r>
          </a:p>
          <a:p>
            <a:pPr algn="just"/>
            <a:r>
              <a:rPr lang="it-IT" dirty="0"/>
              <a:t>La paura di prendere peso sostiene le contromisure per eliminare le calorie assunte con l’abbuffata (vomito </a:t>
            </a:r>
            <a:r>
              <a:rPr lang="it-IT" dirty="0" err="1"/>
              <a:t>ecc</a:t>
            </a:r>
            <a:r>
              <a:rPr lang="it-IT" dirty="0"/>
              <a:t>)</a:t>
            </a:r>
          </a:p>
          <a:p>
            <a:pPr algn="just"/>
            <a:r>
              <a:rPr lang="it-IT" dirty="0"/>
              <a:t>Durante la crisi bulimica, la paziente ha la sensazione di aver perso il controllo e, dopo, sono frequenti le sensazioni di colpa e umore depresso</a:t>
            </a:r>
          </a:p>
          <a:p>
            <a:pPr algn="just"/>
            <a:endParaRPr lang="it-IT" dirty="0"/>
          </a:p>
        </p:txBody>
      </p:sp>
    </p:spTree>
    <p:extLst>
      <p:ext uri="{BB962C8B-B14F-4D97-AF65-F5344CB8AC3E}">
        <p14:creationId xmlns:p14="http://schemas.microsoft.com/office/powerpoint/2010/main" val="1522760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F62E80-06E0-7ADA-43A3-229DC06AEE78}"/>
              </a:ext>
            </a:extLst>
          </p:cNvPr>
          <p:cNvSpPr>
            <a:spLocks noGrp="1"/>
          </p:cNvSpPr>
          <p:nvPr>
            <p:ph type="title"/>
          </p:nvPr>
        </p:nvSpPr>
        <p:spPr/>
        <p:txBody>
          <a:bodyPr>
            <a:normAutofit/>
          </a:bodyPr>
          <a:lstStyle/>
          <a:p>
            <a:pPr algn="ctr"/>
            <a:r>
              <a:rPr lang="it-IT" sz="5400" b="1" dirty="0">
                <a:solidFill>
                  <a:srgbClr val="FF0000"/>
                </a:solidFill>
              </a:rPr>
              <a:t>BMI</a:t>
            </a:r>
          </a:p>
        </p:txBody>
      </p:sp>
      <p:sp>
        <p:nvSpPr>
          <p:cNvPr id="5" name="Segnaposto contenuto 4">
            <a:extLst>
              <a:ext uri="{FF2B5EF4-FFF2-40B4-BE49-F238E27FC236}">
                <a16:creationId xmlns:a16="http://schemas.microsoft.com/office/drawing/2014/main" id="{F5B1D84C-5DB1-9241-D92E-B53C2BE6AD58}"/>
              </a:ext>
            </a:extLst>
          </p:cNvPr>
          <p:cNvSpPr>
            <a:spLocks noGrp="1"/>
          </p:cNvSpPr>
          <p:nvPr>
            <p:ph idx="1"/>
          </p:nvPr>
        </p:nvSpPr>
        <p:spPr/>
        <p:txBody>
          <a:bodyPr/>
          <a:lstStyle/>
          <a:p>
            <a:r>
              <a:rPr lang="it-IT" dirty="0"/>
              <a:t>In queste malattie, i soggetti colpiti credono di essere in sovrappeso</a:t>
            </a:r>
          </a:p>
          <a:p>
            <a:pPr algn="just"/>
            <a:r>
              <a:rPr lang="it-IT" dirty="0"/>
              <a:t>Per calcolare il peso ideale, l’ Organizzazione Mondiale della Sanità (OMS) ha proposto di utilizzare una misura che metta in relazione il peso con l’altezza, cioè l</a:t>
            </a:r>
            <a:r>
              <a:rPr lang="it-IT" b="1" dirty="0"/>
              <a:t> ’INDICE DI MASSA CORPOREA (Body Mass Index, BMI)</a:t>
            </a:r>
          </a:p>
          <a:p>
            <a:pPr algn="just"/>
            <a:r>
              <a:rPr lang="it-IT" dirty="0"/>
              <a:t>il BMI si calcola dividendo il peso corporeo (in Kg) per l’altezza (in m) elevata al quadrato</a:t>
            </a:r>
          </a:p>
        </p:txBody>
      </p:sp>
    </p:spTree>
    <p:extLst>
      <p:ext uri="{BB962C8B-B14F-4D97-AF65-F5344CB8AC3E}">
        <p14:creationId xmlns:p14="http://schemas.microsoft.com/office/powerpoint/2010/main" val="29841203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B8FE60-515C-323C-ECCA-C01CC167F04D}"/>
              </a:ext>
            </a:extLst>
          </p:cNvPr>
          <p:cNvSpPr>
            <a:spLocks noGrp="1"/>
          </p:cNvSpPr>
          <p:nvPr>
            <p:ph type="title"/>
          </p:nvPr>
        </p:nvSpPr>
        <p:spPr/>
        <p:txBody>
          <a:bodyPr/>
          <a:lstStyle/>
          <a:p>
            <a:endParaRPr lang="it-IT" b="1" dirty="0"/>
          </a:p>
        </p:txBody>
      </p:sp>
      <p:sp>
        <p:nvSpPr>
          <p:cNvPr id="3" name="Segnaposto contenuto 2">
            <a:extLst>
              <a:ext uri="{FF2B5EF4-FFF2-40B4-BE49-F238E27FC236}">
                <a16:creationId xmlns:a16="http://schemas.microsoft.com/office/drawing/2014/main" id="{F02D1745-B2F6-2508-4CDD-551053AD9BAB}"/>
              </a:ext>
            </a:extLst>
          </p:cNvPr>
          <p:cNvSpPr>
            <a:spLocks noGrp="1"/>
          </p:cNvSpPr>
          <p:nvPr>
            <p:ph idx="1"/>
          </p:nvPr>
        </p:nvSpPr>
        <p:spPr/>
        <p:txBody>
          <a:bodyPr/>
          <a:lstStyle/>
          <a:p>
            <a:r>
              <a:rPr lang="it-IT" dirty="0"/>
              <a:t>Fattori di rischio:</a:t>
            </a:r>
          </a:p>
          <a:p>
            <a:pPr algn="just">
              <a:buFontTx/>
              <a:buChar char="-"/>
            </a:pPr>
            <a:r>
              <a:rPr lang="it-IT" dirty="0"/>
              <a:t>Fattori genetici e fisiologici: può essere presente famigliarità. L’obesità infantile e la precoce maturazione puberale aumentano il rischio di BN</a:t>
            </a:r>
          </a:p>
          <a:p>
            <a:pPr algn="just">
              <a:buFontTx/>
              <a:buChar char="-"/>
            </a:pPr>
            <a:r>
              <a:rPr lang="it-IT" dirty="0"/>
              <a:t>Fattori temperamentali: bassa autostima, sintomi depressivi, disturbi d’ansia, preoccupazioni relative al peso sono associati a maggior rischio</a:t>
            </a:r>
          </a:p>
          <a:p>
            <a:pPr algn="just">
              <a:buFontTx/>
              <a:buChar char="-"/>
            </a:pPr>
            <a:r>
              <a:rPr lang="it-IT" dirty="0"/>
              <a:t>Fattori ambientali: internalizzazione di un ideale di corpo magro aumenta il rischio; aver subito abusi sessuali o fisici in infanzia aumenta il rischio</a:t>
            </a:r>
          </a:p>
        </p:txBody>
      </p:sp>
    </p:spTree>
    <p:extLst>
      <p:ext uri="{BB962C8B-B14F-4D97-AF65-F5344CB8AC3E}">
        <p14:creationId xmlns:p14="http://schemas.microsoft.com/office/powerpoint/2010/main" val="19911921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4B0A48-0230-2A29-0008-92535B4138C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96BED46-BC83-155C-FA25-76F3DB3490FE}"/>
              </a:ext>
            </a:extLst>
          </p:cNvPr>
          <p:cNvSpPr>
            <a:spLocks noGrp="1"/>
          </p:cNvSpPr>
          <p:nvPr>
            <p:ph idx="1"/>
          </p:nvPr>
        </p:nvSpPr>
        <p:spPr/>
        <p:txBody>
          <a:bodyPr/>
          <a:lstStyle/>
          <a:p>
            <a:pPr algn="just"/>
            <a:r>
              <a:rPr lang="it-IT" dirty="0"/>
              <a:t>I disturbi psichiatrici più frequentemente associati alla BN sono: il disturbo borderline di personalità, disturbi del tono dell’umore, disturbi d’ansia, uso di sostanze (alcol, stimolanti </a:t>
            </a:r>
            <a:r>
              <a:rPr lang="it-IT" dirty="0" err="1"/>
              <a:t>ecc</a:t>
            </a:r>
            <a:r>
              <a:rPr lang="it-IT" dirty="0"/>
              <a:t>)</a:t>
            </a:r>
          </a:p>
          <a:p>
            <a:pPr algn="just"/>
            <a:r>
              <a:rPr lang="it-IT" dirty="0"/>
              <a:t>A volte vi è tendenza ad impulsività, a promiscuità sessuale. Possono essere messi in atto tentativi di suicidio</a:t>
            </a:r>
          </a:p>
          <a:p>
            <a:pPr algn="just"/>
            <a:r>
              <a:rPr lang="it-IT" dirty="0"/>
              <a:t>La BN è diffusa soprattutto nei paesi industrializzati</a:t>
            </a:r>
          </a:p>
          <a:p>
            <a:pPr algn="just"/>
            <a:r>
              <a:rPr lang="it-IT" dirty="0"/>
              <a:t>Colpisce prevalentemente le ragazze tra i 12 e i 25 anni </a:t>
            </a:r>
          </a:p>
          <a:p>
            <a:pPr algn="just"/>
            <a:r>
              <a:rPr lang="it-IT" dirty="0"/>
              <a:t>Il tasso di prevalenza è intorno all’1 %</a:t>
            </a:r>
          </a:p>
        </p:txBody>
      </p:sp>
    </p:spTree>
    <p:extLst>
      <p:ext uri="{BB962C8B-B14F-4D97-AF65-F5344CB8AC3E}">
        <p14:creationId xmlns:p14="http://schemas.microsoft.com/office/powerpoint/2010/main" val="5191892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689D6C-976A-18BD-2101-6695639AFE9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74AAB74-B295-84B9-CCF1-FE937EA6D2D2}"/>
              </a:ext>
            </a:extLst>
          </p:cNvPr>
          <p:cNvSpPr>
            <a:spLocks noGrp="1"/>
          </p:cNvSpPr>
          <p:nvPr>
            <p:ph idx="1"/>
          </p:nvPr>
        </p:nvSpPr>
        <p:spPr/>
        <p:txBody>
          <a:bodyPr/>
          <a:lstStyle/>
          <a:p>
            <a:pPr algn="just"/>
            <a:r>
              <a:rPr lang="it-IT" dirty="0"/>
              <a:t>Tende a cronicizzare nel 23% dei casi e la prognosi è peggiore se si associano disturbi della personalità, obesità, bassa autostima</a:t>
            </a:r>
          </a:p>
          <a:p>
            <a:pPr algn="just"/>
            <a:r>
              <a:rPr lang="it-IT" dirty="0"/>
              <a:t>Il decorso può essere anche intermittente, con fasi di remissione alternate a fasi di ricomparsa delle abbuffate</a:t>
            </a:r>
          </a:p>
          <a:p>
            <a:pPr algn="just"/>
            <a:r>
              <a:rPr lang="it-IT" dirty="0"/>
              <a:t>Le complicanze più importanti riguardano i disturbi dell’equilibrio idro-elettrolitico, i danni al cavo orale (per il vomito ripetuto), danni epatici (abuso di farmaci </a:t>
            </a:r>
            <a:r>
              <a:rPr lang="it-IT" dirty="0" err="1"/>
              <a:t>ecc</a:t>
            </a:r>
            <a:r>
              <a:rPr lang="it-IT" dirty="0"/>
              <a:t>)</a:t>
            </a:r>
          </a:p>
          <a:p>
            <a:pPr algn="just"/>
            <a:r>
              <a:rPr lang="it-IT" dirty="0"/>
              <a:t>Il rischio di morte è legato a complicanze organiche e a suicidio</a:t>
            </a:r>
          </a:p>
        </p:txBody>
      </p:sp>
    </p:spTree>
    <p:extLst>
      <p:ext uri="{BB962C8B-B14F-4D97-AF65-F5344CB8AC3E}">
        <p14:creationId xmlns:p14="http://schemas.microsoft.com/office/powerpoint/2010/main" val="34385196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85FE1E-70EB-EBF3-27C6-D2433FC33DB7}"/>
              </a:ext>
            </a:extLst>
          </p:cNvPr>
          <p:cNvSpPr>
            <a:spLocks noGrp="1"/>
          </p:cNvSpPr>
          <p:nvPr>
            <p:ph type="title"/>
          </p:nvPr>
        </p:nvSpPr>
        <p:spPr/>
        <p:txBody>
          <a:bodyPr/>
          <a:lstStyle/>
          <a:p>
            <a:pPr algn="ctr"/>
            <a:r>
              <a:rPr lang="it-IT" b="1" dirty="0">
                <a:solidFill>
                  <a:srgbClr val="FF0000"/>
                </a:solidFill>
              </a:rPr>
              <a:t>BINGE EATING DISORDER</a:t>
            </a:r>
          </a:p>
        </p:txBody>
      </p:sp>
      <p:sp>
        <p:nvSpPr>
          <p:cNvPr id="3" name="Segnaposto contenuto 2">
            <a:extLst>
              <a:ext uri="{FF2B5EF4-FFF2-40B4-BE49-F238E27FC236}">
                <a16:creationId xmlns:a16="http://schemas.microsoft.com/office/drawing/2014/main" id="{A8F996BE-58F8-A0C4-181E-10E0C1D257F3}"/>
              </a:ext>
            </a:extLst>
          </p:cNvPr>
          <p:cNvSpPr>
            <a:spLocks noGrp="1"/>
          </p:cNvSpPr>
          <p:nvPr>
            <p:ph idx="1"/>
          </p:nvPr>
        </p:nvSpPr>
        <p:spPr/>
        <p:txBody>
          <a:bodyPr/>
          <a:lstStyle/>
          <a:p>
            <a:pPr algn="just"/>
            <a:r>
              <a:rPr lang="it-IT" dirty="0"/>
              <a:t>Il sintomo principale consiste nella presenza di episodi ricorrenti di abbuffate</a:t>
            </a:r>
          </a:p>
          <a:p>
            <a:pPr algn="just"/>
            <a:r>
              <a:rPr lang="it-IT" dirty="0"/>
              <a:t>Durante questi episodi i pazienti non riescono a controllarsi e mangiano enormi quantità di cibo</a:t>
            </a:r>
          </a:p>
          <a:p>
            <a:pPr algn="just"/>
            <a:r>
              <a:rPr lang="it-IT" dirty="0"/>
              <a:t>Gli episodi di abbuffata sono associati a 3 o più dei seguenti aspetti: </a:t>
            </a:r>
          </a:p>
          <a:p>
            <a:pPr algn="just">
              <a:buFontTx/>
              <a:buChar char="-"/>
            </a:pPr>
            <a:r>
              <a:rPr lang="it-IT" dirty="0"/>
              <a:t>magiare molto più rapidamente del normale</a:t>
            </a:r>
          </a:p>
          <a:p>
            <a:pPr algn="just">
              <a:buFontTx/>
              <a:buChar char="-"/>
            </a:pPr>
            <a:r>
              <a:rPr lang="it-IT" dirty="0"/>
              <a:t>Mangiare fino a sentirsi sgradevolmente pieni</a:t>
            </a:r>
          </a:p>
          <a:p>
            <a:pPr algn="just">
              <a:buFontTx/>
              <a:buChar char="-"/>
            </a:pPr>
            <a:r>
              <a:rPr lang="it-IT" dirty="0"/>
              <a:t>Mangiare molto anche se non ci si sente affamati</a:t>
            </a:r>
          </a:p>
        </p:txBody>
      </p:sp>
    </p:spTree>
    <p:extLst>
      <p:ext uri="{BB962C8B-B14F-4D97-AF65-F5344CB8AC3E}">
        <p14:creationId xmlns:p14="http://schemas.microsoft.com/office/powerpoint/2010/main" val="38644817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F0CA9A-C412-6593-0890-9DC3D9BB93E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CAD992A-F8B0-6FA5-16C9-D3D86ABCB37D}"/>
              </a:ext>
            </a:extLst>
          </p:cNvPr>
          <p:cNvSpPr>
            <a:spLocks noGrp="1"/>
          </p:cNvSpPr>
          <p:nvPr>
            <p:ph idx="1"/>
          </p:nvPr>
        </p:nvSpPr>
        <p:spPr/>
        <p:txBody>
          <a:bodyPr>
            <a:normAutofit/>
          </a:bodyPr>
          <a:lstStyle/>
          <a:p>
            <a:pPr>
              <a:buFontTx/>
              <a:buChar char="-"/>
            </a:pPr>
            <a:r>
              <a:rPr lang="it-IT" dirty="0"/>
              <a:t>Mangiare da soli a causa dell’imbarazzo</a:t>
            </a:r>
          </a:p>
          <a:p>
            <a:pPr>
              <a:buFontTx/>
              <a:buChar char="-"/>
            </a:pPr>
            <a:r>
              <a:rPr lang="it-IT" dirty="0"/>
              <a:t>Sentirsi disgustati verso se stessi, depressi o molto in colpa dopo l’episodio</a:t>
            </a:r>
          </a:p>
          <a:p>
            <a:r>
              <a:rPr lang="it-IT" dirty="0"/>
              <a:t>Avvengono almeno una volta alla settimana per almeno tre mesi</a:t>
            </a:r>
          </a:p>
          <a:p>
            <a:pPr algn="just"/>
            <a:r>
              <a:rPr lang="it-IT" dirty="0"/>
              <a:t>L’abbuffata non è associata alla messa in atto sistematica di condotte compensatorie inappropriate come nella BN e non si verifica esclusivamente in corso di AN o BN</a:t>
            </a:r>
          </a:p>
        </p:txBody>
      </p:sp>
    </p:spTree>
    <p:extLst>
      <p:ext uri="{BB962C8B-B14F-4D97-AF65-F5344CB8AC3E}">
        <p14:creationId xmlns:p14="http://schemas.microsoft.com/office/powerpoint/2010/main" val="41664769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C219F2-18E5-15B4-D0DA-13AC597BA89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B1A3194-ECBC-08E4-CEA7-56F6420DF4B9}"/>
              </a:ext>
            </a:extLst>
          </p:cNvPr>
          <p:cNvSpPr>
            <a:spLocks noGrp="1"/>
          </p:cNvSpPr>
          <p:nvPr>
            <p:ph idx="1"/>
          </p:nvPr>
        </p:nvSpPr>
        <p:spPr/>
        <p:txBody>
          <a:bodyPr/>
          <a:lstStyle/>
          <a:p>
            <a:r>
              <a:rPr lang="it-IT" dirty="0"/>
              <a:t>Suscitano sofferenza e disagio</a:t>
            </a:r>
          </a:p>
          <a:p>
            <a:r>
              <a:rPr lang="it-IT" dirty="0"/>
              <a:t>Le abbuffate non sono associate a condotte improprie di eliminazione</a:t>
            </a:r>
          </a:p>
          <a:p>
            <a:r>
              <a:rPr lang="it-IT" dirty="0"/>
              <a:t>Si verifica in individui normopeso/sovrappeso o obesi</a:t>
            </a:r>
          </a:p>
          <a:p>
            <a:r>
              <a:rPr lang="it-IT" dirty="0"/>
              <a:t>Il rapporto di genere è molto meno asimmetrico rispetto alla BN</a:t>
            </a:r>
          </a:p>
          <a:p>
            <a:r>
              <a:rPr lang="it-IT" dirty="0"/>
              <a:t>Le abbuffate possono verificarsi nei bambini e divengono più comuni negli adolescenti </a:t>
            </a:r>
          </a:p>
          <a:p>
            <a:pPr algn="just"/>
            <a:r>
              <a:rPr lang="it-IT" dirty="0"/>
              <a:t>Si associa, con alta frequenza (40-70%) ad altri disturbi psichiatrici: depressione, disturbo bipolare, abuso di sostanze, disturbi d’ansia</a:t>
            </a:r>
          </a:p>
        </p:txBody>
      </p:sp>
    </p:spTree>
    <p:extLst>
      <p:ext uri="{BB962C8B-B14F-4D97-AF65-F5344CB8AC3E}">
        <p14:creationId xmlns:p14="http://schemas.microsoft.com/office/powerpoint/2010/main" val="32636564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4279E5-D00E-AD82-F259-5032CA379D6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8D7F5F6-3FD7-33BE-277C-67E6182D0964}"/>
              </a:ext>
            </a:extLst>
          </p:cNvPr>
          <p:cNvSpPr>
            <a:spLocks noGrp="1"/>
          </p:cNvSpPr>
          <p:nvPr>
            <p:ph idx="1"/>
          </p:nvPr>
        </p:nvSpPr>
        <p:spPr/>
        <p:txBody>
          <a:bodyPr/>
          <a:lstStyle/>
          <a:p>
            <a:r>
              <a:rPr lang="it-IT" dirty="0"/>
              <a:t>Livelli di gravità: </a:t>
            </a:r>
          </a:p>
          <a:p>
            <a:pPr>
              <a:buFontTx/>
              <a:buChar char="-"/>
            </a:pPr>
            <a:r>
              <a:rPr lang="it-IT" dirty="0"/>
              <a:t>Lieve: da 1 a 3 episodi di abbuffata a settimana</a:t>
            </a:r>
          </a:p>
          <a:p>
            <a:pPr>
              <a:buFontTx/>
              <a:buChar char="-"/>
            </a:pPr>
            <a:r>
              <a:rPr lang="it-IT" dirty="0"/>
              <a:t>Moderata: da 4 a 7 episodi di abbuffata a settimana</a:t>
            </a:r>
          </a:p>
          <a:p>
            <a:pPr>
              <a:buFontTx/>
              <a:buChar char="-"/>
            </a:pPr>
            <a:r>
              <a:rPr lang="it-IT" dirty="0"/>
              <a:t>Grave: da 8 a 13 episodi a settimana</a:t>
            </a:r>
          </a:p>
          <a:p>
            <a:pPr>
              <a:buFontTx/>
              <a:buChar char="-"/>
            </a:pPr>
            <a:r>
              <a:rPr lang="it-IT" dirty="0"/>
              <a:t>Estrema: 14 o più episodi a settimana</a:t>
            </a:r>
          </a:p>
        </p:txBody>
      </p:sp>
    </p:spTree>
    <p:extLst>
      <p:ext uri="{BB962C8B-B14F-4D97-AF65-F5344CB8AC3E}">
        <p14:creationId xmlns:p14="http://schemas.microsoft.com/office/powerpoint/2010/main" val="8757851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2109C8-0B52-22CC-B66B-55A6B1806A8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507EBD9-773C-8749-231A-E3B3700B7040}"/>
              </a:ext>
            </a:extLst>
          </p:cNvPr>
          <p:cNvSpPr>
            <a:spLocks noGrp="1"/>
          </p:cNvSpPr>
          <p:nvPr>
            <p:ph idx="1"/>
          </p:nvPr>
        </p:nvSpPr>
        <p:spPr/>
        <p:txBody>
          <a:bodyPr/>
          <a:lstStyle/>
          <a:p>
            <a:r>
              <a:rPr lang="it-IT" dirty="0"/>
              <a:t>Può iniziare a manifestarsi anche a partire dall’infanzia</a:t>
            </a:r>
          </a:p>
          <a:p>
            <a:pPr algn="just"/>
            <a:r>
              <a:rPr lang="it-IT" dirty="0"/>
              <a:t>La prevalenza nelle donne è del 3.5% , mentre negli uomini è del 2.5%</a:t>
            </a:r>
          </a:p>
          <a:p>
            <a:pPr algn="just"/>
            <a:r>
              <a:rPr lang="it-IT" dirty="0"/>
              <a:t>È un disturbo caratterizzato da un alto grado di impulsività e disinibizione</a:t>
            </a:r>
          </a:p>
          <a:p>
            <a:pPr algn="just"/>
            <a:r>
              <a:rPr lang="it-IT" dirty="0"/>
              <a:t>Le complicanze del BED sono spesso di natura internistica (obesità, diabete mellito tipo 2, ipertensione arteriosa…)</a:t>
            </a:r>
          </a:p>
        </p:txBody>
      </p:sp>
    </p:spTree>
    <p:extLst>
      <p:ext uri="{BB962C8B-B14F-4D97-AF65-F5344CB8AC3E}">
        <p14:creationId xmlns:p14="http://schemas.microsoft.com/office/powerpoint/2010/main" val="35137642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5A1EA9-45A6-4FD5-3EA0-176DD002F14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339553C-2D17-1E57-2BC3-25D0718942E8}"/>
              </a:ext>
            </a:extLst>
          </p:cNvPr>
          <p:cNvSpPr>
            <a:spLocks noGrp="1"/>
          </p:cNvSpPr>
          <p:nvPr>
            <p:ph idx="1"/>
          </p:nvPr>
        </p:nvSpPr>
        <p:spPr/>
        <p:txBody>
          <a:bodyPr/>
          <a:lstStyle/>
          <a:p>
            <a:pPr algn="just"/>
            <a:r>
              <a:rPr lang="it-IT" dirty="0"/>
              <a:t>La cura dei DCA non  semplice anche perché la maggior parte delle pazienti nega la malattia</a:t>
            </a:r>
          </a:p>
          <a:p>
            <a:pPr algn="just"/>
            <a:r>
              <a:rPr lang="it-IT" dirty="0"/>
              <a:t>L’ AN è una delle malattie psichiatriche che più frequentemente conduce alla morte del paziente</a:t>
            </a:r>
          </a:p>
          <a:p>
            <a:pPr algn="just"/>
            <a:r>
              <a:rPr lang="it-IT" dirty="0"/>
              <a:t>Gli interventi devono avere carattere multidisciplinare: psicologo, psichiatra, nutrizionista, endocrinologo </a:t>
            </a:r>
            <a:r>
              <a:rPr lang="it-IT" dirty="0" err="1"/>
              <a:t>ecc</a:t>
            </a:r>
            <a:endParaRPr lang="it-IT" dirty="0"/>
          </a:p>
          <a:p>
            <a:pPr algn="just"/>
            <a:r>
              <a:rPr lang="it-IT" dirty="0"/>
              <a:t>Per le pazienti in grave sottopeso e che rischiano la vita per complicanze metaboliche, cardiologiche </a:t>
            </a:r>
            <a:r>
              <a:rPr lang="it-IT" dirty="0" err="1"/>
              <a:t>ecc</a:t>
            </a:r>
            <a:r>
              <a:rPr lang="it-IT" dirty="0"/>
              <a:t>, è necessario il ricovero ospedaliero (alimentazione mediante sondino naso-gastrico </a:t>
            </a:r>
            <a:r>
              <a:rPr lang="it-IT" dirty="0" err="1"/>
              <a:t>ecc</a:t>
            </a:r>
            <a:r>
              <a:rPr lang="it-IT" dirty="0"/>
              <a:t>)</a:t>
            </a:r>
          </a:p>
        </p:txBody>
      </p:sp>
    </p:spTree>
    <p:extLst>
      <p:ext uri="{BB962C8B-B14F-4D97-AF65-F5344CB8AC3E}">
        <p14:creationId xmlns:p14="http://schemas.microsoft.com/office/powerpoint/2010/main" val="2144545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48060F-9853-6F4E-D8D8-B871C9B3042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5B73A5B-E822-06E7-C4AD-105AB9EFF271}"/>
              </a:ext>
            </a:extLst>
          </p:cNvPr>
          <p:cNvSpPr>
            <a:spLocks noGrp="1"/>
          </p:cNvSpPr>
          <p:nvPr>
            <p:ph idx="1"/>
          </p:nvPr>
        </p:nvSpPr>
        <p:spPr/>
        <p:txBody>
          <a:bodyPr>
            <a:normAutofit fontScale="92500" lnSpcReduction="10000"/>
          </a:bodyPr>
          <a:lstStyle/>
          <a:p>
            <a:pPr algn="just"/>
            <a:r>
              <a:rPr lang="it-IT" dirty="0"/>
              <a:t>Il trattamento di scelta dei DCA è di tipo psicologico (trattamenti psicoanalitici, di gruppo, relazionali-sistemici </a:t>
            </a:r>
            <a:r>
              <a:rPr lang="it-IT" dirty="0" err="1"/>
              <a:t>ecc</a:t>
            </a:r>
            <a:r>
              <a:rPr lang="it-IT" dirty="0"/>
              <a:t>)</a:t>
            </a:r>
          </a:p>
          <a:p>
            <a:pPr algn="just"/>
            <a:r>
              <a:rPr lang="it-IT" dirty="0"/>
              <a:t>Per quanto riguarda la terapia farmacologica, a volte sono prescritti antipsicotici atipici (distorsioni cognitive, rigidità, distorsione immagine corporea…) ; se presente deflessione timica possono essere utilizzati SSRI; nella BN, per ridurre episodi di abbuffate compulsive, può essere usata la fluoxetina</a:t>
            </a:r>
          </a:p>
          <a:p>
            <a:pPr algn="just"/>
            <a:r>
              <a:rPr lang="it-IT" dirty="0"/>
              <a:t>Per quanto riguarda l’evoluzione dei DCA, possiamo dire che vi può essere cronicizzazione dei sintomi</a:t>
            </a:r>
          </a:p>
          <a:p>
            <a:pPr algn="just"/>
            <a:r>
              <a:rPr lang="it-IT" dirty="0"/>
              <a:t>La guarigione dai sintomi (recupero del peso, scomparsa crisi bulimiche </a:t>
            </a:r>
            <a:r>
              <a:rPr lang="it-IT" dirty="0" err="1"/>
              <a:t>ecc</a:t>
            </a:r>
            <a:r>
              <a:rPr lang="it-IT" dirty="0"/>
              <a:t>) non sempre corrisponde ad uno recupero di benessere mentale</a:t>
            </a:r>
          </a:p>
        </p:txBody>
      </p:sp>
    </p:spTree>
    <p:extLst>
      <p:ext uri="{BB962C8B-B14F-4D97-AF65-F5344CB8AC3E}">
        <p14:creationId xmlns:p14="http://schemas.microsoft.com/office/powerpoint/2010/main" val="2997258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47C2F9-AA5A-CC19-CC0E-8DAAF00C4FA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41465A0-794D-5200-F679-C755FC8EF4D8}"/>
              </a:ext>
            </a:extLst>
          </p:cNvPr>
          <p:cNvSpPr>
            <a:spLocks noGrp="1"/>
          </p:cNvSpPr>
          <p:nvPr>
            <p:ph idx="1"/>
          </p:nvPr>
        </p:nvSpPr>
        <p:spPr/>
        <p:txBody>
          <a:bodyPr/>
          <a:lstStyle/>
          <a:p>
            <a:pPr algn="just"/>
            <a:r>
              <a:rPr lang="it-IT" dirty="0"/>
              <a:t>Per l’OMS il peso ideale corrisponde ad un BMI che varia da 18.5 a 25. Le persone con peso ideale presentano un diminuito rischio di malattie e un aumento dell’aspettativa di vita</a:t>
            </a:r>
          </a:p>
          <a:p>
            <a:pPr algn="just"/>
            <a:r>
              <a:rPr lang="it-IT" dirty="0"/>
              <a:t>Parliamo di persone </a:t>
            </a:r>
            <a:r>
              <a:rPr lang="it-IT" i="1" dirty="0"/>
              <a:t>sottopeso</a:t>
            </a:r>
            <a:r>
              <a:rPr lang="it-IT" dirty="0"/>
              <a:t> quando il BMI è inferiore a 18.5</a:t>
            </a:r>
          </a:p>
          <a:p>
            <a:pPr algn="just"/>
            <a:r>
              <a:rPr lang="it-IT" dirty="0"/>
              <a:t>Parliamo di persone </a:t>
            </a:r>
            <a:r>
              <a:rPr lang="it-IT" i="1" dirty="0"/>
              <a:t>malnutrite</a:t>
            </a:r>
            <a:r>
              <a:rPr lang="it-IT" dirty="0"/>
              <a:t> se il BMI è inferiore a 17.5</a:t>
            </a:r>
          </a:p>
          <a:p>
            <a:pPr algn="just"/>
            <a:r>
              <a:rPr lang="it-IT" dirty="0"/>
              <a:t>Gli individui con BMI tra 25 e 29.9 sono in </a:t>
            </a:r>
            <a:r>
              <a:rPr lang="it-IT" i="1" dirty="0"/>
              <a:t>sovrappeso</a:t>
            </a:r>
          </a:p>
          <a:p>
            <a:pPr algn="just"/>
            <a:r>
              <a:rPr lang="it-IT" dirty="0"/>
              <a:t>Gli individui con BMI tra 30 e 34.9 presentano un’</a:t>
            </a:r>
            <a:r>
              <a:rPr lang="it-IT" i="1" dirty="0"/>
              <a:t>obesità di grado I</a:t>
            </a:r>
            <a:endParaRPr lang="it-IT" dirty="0"/>
          </a:p>
        </p:txBody>
      </p:sp>
    </p:spTree>
    <p:extLst>
      <p:ext uri="{BB962C8B-B14F-4D97-AF65-F5344CB8AC3E}">
        <p14:creationId xmlns:p14="http://schemas.microsoft.com/office/powerpoint/2010/main" val="39338166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E20DDB-F583-38CC-E22C-5DCCF32C569E}"/>
              </a:ext>
            </a:extLst>
          </p:cNvPr>
          <p:cNvSpPr>
            <a:spLocks noGrp="1"/>
          </p:cNvSpPr>
          <p:nvPr>
            <p:ph type="title"/>
          </p:nvPr>
        </p:nvSpPr>
        <p:spPr/>
        <p:txBody>
          <a:bodyPr/>
          <a:lstStyle/>
          <a:p>
            <a:pPr algn="ctr"/>
            <a:r>
              <a:rPr lang="it-IT" b="1" dirty="0">
                <a:solidFill>
                  <a:srgbClr val="FF0000"/>
                </a:solidFill>
              </a:rPr>
              <a:t>Michela Marzano</a:t>
            </a:r>
            <a:br>
              <a:rPr lang="it-IT" b="1" dirty="0">
                <a:solidFill>
                  <a:srgbClr val="FF0000"/>
                </a:solidFill>
              </a:rPr>
            </a:br>
            <a:r>
              <a:rPr lang="it-IT" b="1" dirty="0">
                <a:solidFill>
                  <a:srgbClr val="FF0000"/>
                </a:solidFill>
              </a:rPr>
              <a:t>«</a:t>
            </a:r>
            <a:r>
              <a:rPr lang="it-IT" sz="2800" b="1" dirty="0">
                <a:solidFill>
                  <a:srgbClr val="FF0000"/>
                </a:solidFill>
              </a:rPr>
              <a:t>VOLEVO ESSERE UNA FARFALLA»</a:t>
            </a:r>
            <a:endParaRPr lang="it-IT" b="1" dirty="0">
              <a:solidFill>
                <a:srgbClr val="FF0000"/>
              </a:solidFill>
            </a:endParaRPr>
          </a:p>
        </p:txBody>
      </p:sp>
      <p:sp>
        <p:nvSpPr>
          <p:cNvPr id="3" name="Segnaposto contenuto 2">
            <a:extLst>
              <a:ext uri="{FF2B5EF4-FFF2-40B4-BE49-F238E27FC236}">
                <a16:creationId xmlns:a16="http://schemas.microsoft.com/office/drawing/2014/main" id="{DDF817AB-3CB5-49CE-FCF7-824106CCCAA7}"/>
              </a:ext>
            </a:extLst>
          </p:cNvPr>
          <p:cNvSpPr>
            <a:spLocks noGrp="1"/>
          </p:cNvSpPr>
          <p:nvPr>
            <p:ph idx="1"/>
          </p:nvPr>
        </p:nvSpPr>
        <p:spPr/>
        <p:txBody>
          <a:bodyPr>
            <a:normAutofit lnSpcReduction="10000"/>
          </a:bodyPr>
          <a:lstStyle/>
          <a:p>
            <a:pPr marL="0" indent="0" algn="just">
              <a:buNone/>
            </a:pPr>
            <a:r>
              <a:rPr lang="it-IT" i="1" dirty="0"/>
              <a:t>«Il problema delle donne che soffrono di anoressia non è la fame. Perché in realtà le anoressiche hanno sempre fame. Una fame enorme. Una fame che le perseguita costantemente proprio perché non possono o non devono mangiare. Il vero problema dell’anoressia è il sentimento di onnipotenza che nasce quando si ha la sensazione di poter controllare tutto, anche la fame. Nel loro corpo emaciato, le anoressiche sfidano la morte, proprio mentre la portano in giro come una medaglia da mostrare; sfidano i desideri, negando i bisogni primari del corpo, proprio mentre il desiderio non riesce più a emergere; sfidano le norme sociali per sentirsi libere, proprio mentre costruiscono da sole un sistema di leggi intransigenti che non possono mai trasgredire.» </a:t>
            </a:r>
          </a:p>
        </p:txBody>
      </p:sp>
    </p:spTree>
    <p:extLst>
      <p:ext uri="{BB962C8B-B14F-4D97-AF65-F5344CB8AC3E}">
        <p14:creationId xmlns:p14="http://schemas.microsoft.com/office/powerpoint/2010/main" val="38457665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1493A8-E136-C338-44CE-314AF11FAABC}"/>
              </a:ext>
            </a:extLst>
          </p:cNvPr>
          <p:cNvSpPr>
            <a:spLocks noGrp="1"/>
          </p:cNvSpPr>
          <p:nvPr>
            <p:ph type="title"/>
          </p:nvPr>
        </p:nvSpPr>
        <p:spPr/>
        <p:txBody>
          <a:bodyPr/>
          <a:lstStyle/>
          <a:p>
            <a:endParaRPr lang="it-IT" dirty="0"/>
          </a:p>
        </p:txBody>
      </p:sp>
    </p:spTree>
    <p:extLst>
      <p:ext uri="{BB962C8B-B14F-4D97-AF65-F5344CB8AC3E}">
        <p14:creationId xmlns:p14="http://schemas.microsoft.com/office/powerpoint/2010/main" val="1732234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944F7D-E229-9851-A18E-778B6E0CD753}"/>
              </a:ext>
            </a:extLst>
          </p:cNvPr>
          <p:cNvSpPr>
            <a:spLocks noGrp="1"/>
          </p:cNvSpPr>
          <p:nvPr>
            <p:ph type="title"/>
          </p:nvPr>
        </p:nvSpPr>
        <p:spPr/>
        <p:txBody>
          <a:bodyPr/>
          <a:lstStyle/>
          <a:p>
            <a:r>
              <a:rPr lang="it-IT" dirty="0"/>
              <a:t> </a:t>
            </a:r>
          </a:p>
        </p:txBody>
      </p:sp>
      <p:sp>
        <p:nvSpPr>
          <p:cNvPr id="3" name="Segnaposto contenuto 2">
            <a:extLst>
              <a:ext uri="{FF2B5EF4-FFF2-40B4-BE49-F238E27FC236}">
                <a16:creationId xmlns:a16="http://schemas.microsoft.com/office/drawing/2014/main" id="{951A43DF-81BA-84C9-D768-3353A8B1043D}"/>
              </a:ext>
            </a:extLst>
          </p:cNvPr>
          <p:cNvSpPr>
            <a:spLocks noGrp="1"/>
          </p:cNvSpPr>
          <p:nvPr>
            <p:ph idx="1"/>
          </p:nvPr>
        </p:nvSpPr>
        <p:spPr/>
        <p:txBody>
          <a:bodyPr/>
          <a:lstStyle/>
          <a:p>
            <a:r>
              <a:rPr lang="it-IT" dirty="0"/>
              <a:t>Gli individui con BMI tra 35 e 39.9 presentano un’</a:t>
            </a:r>
            <a:r>
              <a:rPr lang="it-IT" i="1" dirty="0"/>
              <a:t>obesità di grado II</a:t>
            </a:r>
          </a:p>
          <a:p>
            <a:pPr algn="just"/>
            <a:r>
              <a:rPr lang="it-IT" dirty="0"/>
              <a:t>Gli individui con BMI uguale o superiore a 40 presentano </a:t>
            </a:r>
            <a:r>
              <a:rPr lang="it-IT" i="1" dirty="0"/>
              <a:t>un’obesità di grado III </a:t>
            </a:r>
          </a:p>
          <a:p>
            <a:pPr algn="just"/>
            <a:endParaRPr lang="it-IT" i="1" dirty="0"/>
          </a:p>
          <a:p>
            <a:pPr algn="just"/>
            <a:r>
              <a:rPr lang="it-IT" dirty="0"/>
              <a:t>La malnutrizione comporta un aumento del rischio di patologie come quelle cardiache, immunitarie, del metabolismo osseo (</a:t>
            </a:r>
            <a:r>
              <a:rPr lang="it-IT" dirty="0" err="1"/>
              <a:t>osteopenia</a:t>
            </a:r>
            <a:r>
              <a:rPr lang="it-IT" dirty="0"/>
              <a:t>-osteoporosi), ematologiche, gastroenteriche </a:t>
            </a:r>
            <a:r>
              <a:rPr lang="it-IT" dirty="0" err="1"/>
              <a:t>ecc</a:t>
            </a:r>
            <a:endParaRPr lang="it-IT" dirty="0"/>
          </a:p>
          <a:p>
            <a:pPr algn="just"/>
            <a:r>
              <a:rPr lang="it-IT" dirty="0"/>
              <a:t>La malnutrizione in soggetti in età evolutiva comporta inoltre deficit di crescita</a:t>
            </a:r>
          </a:p>
        </p:txBody>
      </p:sp>
    </p:spTree>
    <p:extLst>
      <p:ext uri="{BB962C8B-B14F-4D97-AF65-F5344CB8AC3E}">
        <p14:creationId xmlns:p14="http://schemas.microsoft.com/office/powerpoint/2010/main" val="4243294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013BED-4CBA-C781-7CF7-F1857893580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604E231-E789-7C4D-BAE8-E61FB0555A91}"/>
              </a:ext>
            </a:extLst>
          </p:cNvPr>
          <p:cNvSpPr>
            <a:spLocks noGrp="1"/>
          </p:cNvSpPr>
          <p:nvPr>
            <p:ph idx="1"/>
          </p:nvPr>
        </p:nvSpPr>
        <p:spPr/>
        <p:txBody>
          <a:bodyPr/>
          <a:lstStyle/>
          <a:p>
            <a:pPr algn="just"/>
            <a:r>
              <a:rPr lang="it-IT" dirty="0"/>
              <a:t>Anche il sovrappeso e l’obesità aumentano notevolmente il rischio di patologie cardiovascolari, metaboliche, neoplastiche…</a:t>
            </a:r>
          </a:p>
        </p:txBody>
      </p:sp>
    </p:spTree>
    <p:extLst>
      <p:ext uri="{BB962C8B-B14F-4D97-AF65-F5344CB8AC3E}">
        <p14:creationId xmlns:p14="http://schemas.microsoft.com/office/powerpoint/2010/main" val="1453874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E0668B-D49F-68B7-4425-CC0FECCF2410}"/>
              </a:ext>
            </a:extLst>
          </p:cNvPr>
          <p:cNvSpPr>
            <a:spLocks noGrp="1"/>
          </p:cNvSpPr>
          <p:nvPr>
            <p:ph type="title"/>
          </p:nvPr>
        </p:nvSpPr>
        <p:spPr/>
        <p:txBody>
          <a:bodyPr/>
          <a:lstStyle/>
          <a:p>
            <a:pPr algn="ctr"/>
            <a:r>
              <a:rPr lang="it-IT" b="1" dirty="0">
                <a:solidFill>
                  <a:srgbClr val="FF0000"/>
                </a:solidFill>
              </a:rPr>
              <a:t>LA BELLEZZA E I MODELLI SOCIALI</a:t>
            </a:r>
          </a:p>
        </p:txBody>
      </p:sp>
      <p:sp>
        <p:nvSpPr>
          <p:cNvPr id="3" name="Segnaposto contenuto 2">
            <a:extLst>
              <a:ext uri="{FF2B5EF4-FFF2-40B4-BE49-F238E27FC236}">
                <a16:creationId xmlns:a16="http://schemas.microsoft.com/office/drawing/2014/main" id="{566C1BD0-83C2-582B-9B00-D0A390A761C8}"/>
              </a:ext>
            </a:extLst>
          </p:cNvPr>
          <p:cNvSpPr>
            <a:spLocks noGrp="1"/>
          </p:cNvSpPr>
          <p:nvPr>
            <p:ph idx="1"/>
          </p:nvPr>
        </p:nvSpPr>
        <p:spPr/>
        <p:txBody>
          <a:bodyPr/>
          <a:lstStyle/>
          <a:p>
            <a:pPr algn="just"/>
            <a:r>
              <a:rPr lang="it-IT" dirty="0"/>
              <a:t>Non è facile definire a parole cosa sia la bellezza: «è una qualità che appaga attraverso i sensi, divenendo oggetto di contemplazione»; «è bella una persona o una cosa che costituisce oggetto di ammirazione e compiacimento». </a:t>
            </a:r>
          </a:p>
          <a:p>
            <a:pPr algn="just"/>
            <a:r>
              <a:rPr lang="it-IT" dirty="0"/>
              <a:t>Ciò che sappiamo è che alcuni parametri della bellezza sono influenzati dalle convenzioni sociali</a:t>
            </a:r>
          </a:p>
          <a:p>
            <a:pPr algn="just"/>
            <a:r>
              <a:rPr lang="it-IT" dirty="0"/>
              <a:t>Una generazione fa, negli USA, le modelle pesavano in media l’8% meno rispetto alla media delle donne americane. Oggi pesano il 23% in meno</a:t>
            </a:r>
          </a:p>
        </p:txBody>
      </p:sp>
    </p:spTree>
    <p:extLst>
      <p:ext uri="{BB962C8B-B14F-4D97-AF65-F5344CB8AC3E}">
        <p14:creationId xmlns:p14="http://schemas.microsoft.com/office/powerpoint/2010/main" val="2394423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3A3978-0F4B-B2CE-8489-0CF05700663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A07805C-C6A4-85F1-7C08-8CD8AFCFB1CA}"/>
              </a:ext>
            </a:extLst>
          </p:cNvPr>
          <p:cNvSpPr>
            <a:spLocks noGrp="1"/>
          </p:cNvSpPr>
          <p:nvPr>
            <p:ph idx="1"/>
          </p:nvPr>
        </p:nvSpPr>
        <p:spPr/>
        <p:txBody>
          <a:bodyPr/>
          <a:lstStyle/>
          <a:p>
            <a:pPr algn="just"/>
            <a:r>
              <a:rPr lang="it-IT" dirty="0"/>
              <a:t>Il BMI di ragazze fotografate in famose riviste è sceso nell’ultimo mezzo secolo da 20 a meno di 18</a:t>
            </a:r>
          </a:p>
          <a:p>
            <a:pPr algn="just"/>
            <a:r>
              <a:rPr lang="it-IT" dirty="0"/>
              <a:t>Nelle modelle è inoltre cresciuto l’indice di androginia, dato dal rapporto tra la circonferenza della vita e la circonferenza dei fianchi: ciò significa che la moda propone come «belle» silhouettes che hanno caratteristiche sempre meno femminili</a:t>
            </a:r>
          </a:p>
          <a:p>
            <a:pPr algn="just"/>
            <a:r>
              <a:rPr lang="it-IT" dirty="0"/>
              <a:t>Il culto della magrezza è divenuto sempre più presente</a:t>
            </a:r>
          </a:p>
          <a:p>
            <a:pPr algn="just"/>
            <a:r>
              <a:rPr lang="it-IT" dirty="0"/>
              <a:t>Un numero crescente di donne, soprattutto giovani ed adolescenti, riferisce di sentirsi in sovrappeso senza esserlo in realtà ed intraprende cure dimagranti</a:t>
            </a:r>
          </a:p>
        </p:txBody>
      </p:sp>
    </p:spTree>
    <p:extLst>
      <p:ext uri="{BB962C8B-B14F-4D97-AF65-F5344CB8AC3E}">
        <p14:creationId xmlns:p14="http://schemas.microsoft.com/office/powerpoint/2010/main" val="166267009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660</TotalTime>
  <Words>3565</Words>
  <Application>Microsoft Office PowerPoint</Application>
  <PresentationFormat>Widescreen</PresentationFormat>
  <Paragraphs>192</Paragraphs>
  <Slides>51</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51</vt:i4>
      </vt:variant>
    </vt:vector>
  </HeadingPairs>
  <TitlesOfParts>
    <vt:vector size="55" baseType="lpstr">
      <vt:lpstr>Arial</vt:lpstr>
      <vt:lpstr>Calibri</vt:lpstr>
      <vt:lpstr>Calibri Light</vt:lpstr>
      <vt:lpstr>Tema di Office</vt:lpstr>
      <vt:lpstr>DISTURBI CONDOTTA ALIMENTARE</vt:lpstr>
      <vt:lpstr>Presentazione standard di PowerPoint</vt:lpstr>
      <vt:lpstr>Presentazione standard di PowerPoint</vt:lpstr>
      <vt:lpstr>BMI</vt:lpstr>
      <vt:lpstr>Presentazione standard di PowerPoint</vt:lpstr>
      <vt:lpstr> </vt:lpstr>
      <vt:lpstr>Presentazione standard di PowerPoint</vt:lpstr>
      <vt:lpstr>LA BELLEZZA E I MODELLI SOCIALI</vt:lpstr>
      <vt:lpstr>Presentazione standard di PowerPoint</vt:lpstr>
      <vt:lpstr>Presentazione standard di PowerPoint</vt:lpstr>
      <vt:lpstr>Presentazione standard di PowerPoint</vt:lpstr>
      <vt:lpstr>IMMAGINE CORPOREA</vt:lpstr>
      <vt:lpstr>Presentazione standard di PowerPoint</vt:lpstr>
      <vt:lpstr>Presentazione standard di PowerPoint</vt:lpstr>
      <vt:lpstr>Presentazione standard di PowerPoint</vt:lpstr>
      <vt:lpstr>Presentazione standard di PowerPoint</vt:lpstr>
      <vt:lpstr>Presentazione standard di PowerPoint</vt:lpstr>
      <vt:lpstr>ANORESSIA NERVOSA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BULIMIA NERVOSA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BINGE EATING DISORDER</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Michela Marzano «VOLEVO ESSERE UNA FARFALLA»</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DISTURBI CONDOTTA ALIMENTARE</dc:title>
  <dc:creator>giorgia.dimassimo@unimc.it</dc:creator>
  <cp:lastModifiedBy>giorgia.dimassimo@unimc.it</cp:lastModifiedBy>
  <cp:revision>47</cp:revision>
  <dcterms:created xsi:type="dcterms:W3CDTF">2023-04-10T14:19:11Z</dcterms:created>
  <dcterms:modified xsi:type="dcterms:W3CDTF">2023-04-12T18:29:12Z</dcterms:modified>
</cp:coreProperties>
</file>