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7" r:id="rId10"/>
    <p:sldId id="268" r:id="rId11"/>
    <p:sldId id="269" r:id="rId12"/>
    <p:sldId id="264" r:id="rId13"/>
    <p:sldId id="271" r:id="rId14"/>
    <p:sldId id="270" r:id="rId15"/>
    <p:sldId id="265" r:id="rId16"/>
    <p:sldId id="275" r:id="rId17"/>
    <p:sldId id="266" r:id="rId18"/>
    <p:sldId id="276" r:id="rId19"/>
    <p:sldId id="272" r:id="rId20"/>
    <p:sldId id="274" r:id="rId21"/>
    <p:sldId id="277" r:id="rId22"/>
    <p:sldId id="27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8" name="Rectangle 7"/>
          <p:cNvSpPr/>
          <p:nvPr/>
        </p:nvSpPr>
        <p:spPr>
          <a:xfrm>
            <a:off x="-6843" y="3887812"/>
            <a:ext cx="12195668"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p:cNvSpPr/>
          <p:nvPr/>
        </p:nvSpPr>
        <p:spPr>
          <a:xfrm>
            <a:off x="-6843" y="2059012"/>
            <a:ext cx="12195668" cy="1828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72440" y="2194560"/>
            <a:ext cx="11247120" cy="1739347"/>
          </a:xfrm>
        </p:spPr>
        <p:txBody>
          <a:bodyPr tIns="45720" bIns="45720" anchor="ctr">
            <a:normAutofit/>
          </a:bodyPr>
          <a:lstStyle>
            <a:lvl1pPr algn="ctr">
              <a:lnSpc>
                <a:spcPct val="80000"/>
              </a:lnSpc>
              <a:defRPr sz="6000" spc="150" baseline="0">
                <a:solidFill>
                  <a:srgbClr val="FFFFFF"/>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342900" y="3915938"/>
            <a:ext cx="11506200" cy="457200"/>
          </a:xfrm>
        </p:spPr>
        <p:txBody>
          <a:bodyPr>
            <a:normAutofit/>
          </a:bodyPr>
          <a:lstStyle>
            <a:lvl1pPr marL="0" indent="0" algn="ctr">
              <a:buNone/>
              <a:defRPr sz="2000">
                <a:solidFill>
                  <a:srgbClr val="FFFFFF"/>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96DFF08F-DC6B-4601-B491-B0F83F6DD2DA}" type="datetimeFigureOut">
              <a:rPr lang="en-US" dirty="0"/>
              <a:pPr/>
              <a:t>5/18/2023</a:t>
            </a:fld>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838200" y="6422854"/>
            <a:ext cx="2743196" cy="365125"/>
          </a:xfrm>
        </p:spPr>
        <p:txBody>
          <a:bodyPr/>
          <a:lstStyle/>
          <a:p>
            <a:fld id="{96DFF08F-DC6B-4601-B491-B0F83F6DD2DA}" type="datetimeFigureOut">
              <a:rPr lang="en-US" dirty="0"/>
              <a:t>5/18/2023</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4FAB73BC-B049-4115-A692-8D63A059BFB8}"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43" y="3887812"/>
            <a:ext cx="12195668"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75488" y="2194560"/>
            <a:ext cx="11247120" cy="1737360"/>
          </a:xfrm>
        </p:spPr>
        <p:txBody>
          <a:bodyPr anchor="ctr">
            <a:noAutofit/>
          </a:bodyPr>
          <a:lstStyle>
            <a:lvl1pPr algn="ctr">
              <a:lnSpc>
                <a:spcPct val="80000"/>
              </a:lnSpc>
              <a:defRPr sz="6000" b="0" spc="150" baseline="0">
                <a:solidFill>
                  <a:srgbClr val="FFFFFF"/>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347472" y="3911827"/>
            <a:ext cx="11503152" cy="457200"/>
          </a:xfrm>
        </p:spPr>
        <p:txBody>
          <a:bodyPr anchor="t">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lvl1pPr>
              <a:defRPr>
                <a:solidFill>
                  <a:schemeClr val="tx1"/>
                </a:solidFill>
              </a:defRPr>
            </a:lvl1pPr>
          </a:lstStyle>
          <a:p>
            <a:fld id="{96DFF08F-DC6B-4601-B491-B0F83F6DD2DA}" type="datetimeFigureOut">
              <a:rPr lang="en-US" dirty="0"/>
              <a:pPr/>
              <a:t>5/18/2023</a:t>
            </a:fld>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5/18/2023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5/18/2023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5/18/2023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5/18/2023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96DFF08F-DC6B-4601-B491-B0F83F6DD2DA}" type="datetimeFigureOut">
              <a:rPr lang="en-US" dirty="0"/>
              <a:t>5/18/2023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96DFF08F-DC6B-4601-B491-B0F83F6DD2DA}" type="datetimeFigureOut">
              <a:rPr lang="en-US" dirty="0"/>
              <a:t>5/18/2023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96DFF08F-DC6B-4601-B491-B0F83F6DD2DA}" type="datetimeFigureOut">
              <a:rPr lang="en-US" dirty="0"/>
              <a:pPr/>
              <a:t>5/18/2023</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000" kern="1200" cap="all"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B63B04-08F8-2467-A723-A478FAC8080E}"/>
              </a:ext>
            </a:extLst>
          </p:cNvPr>
          <p:cNvSpPr>
            <a:spLocks noGrp="1"/>
          </p:cNvSpPr>
          <p:nvPr>
            <p:ph type="ctrTitle"/>
          </p:nvPr>
        </p:nvSpPr>
        <p:spPr/>
        <p:txBody>
          <a:bodyPr/>
          <a:lstStyle/>
          <a:p>
            <a:r>
              <a:rPr lang="it-IT" dirty="0"/>
              <a:t>Spettro dei disturbi feto-alcolici</a:t>
            </a:r>
          </a:p>
        </p:txBody>
      </p:sp>
      <p:sp>
        <p:nvSpPr>
          <p:cNvPr id="3" name="Sottotitolo 2">
            <a:extLst>
              <a:ext uri="{FF2B5EF4-FFF2-40B4-BE49-F238E27FC236}">
                <a16:creationId xmlns:a16="http://schemas.microsoft.com/office/drawing/2014/main" id="{20CE126B-BF3B-ADDD-04DE-2D600668BECA}"/>
              </a:ext>
            </a:extLst>
          </p:cNvPr>
          <p:cNvSpPr>
            <a:spLocks noGrp="1"/>
          </p:cNvSpPr>
          <p:nvPr>
            <p:ph type="subTitle" idx="1"/>
          </p:nvPr>
        </p:nvSpPr>
        <p:spPr/>
        <p:txBody>
          <a:bodyPr>
            <a:normAutofit/>
          </a:bodyPr>
          <a:lstStyle/>
          <a:p>
            <a:r>
              <a:rPr lang="it-IT" dirty="0"/>
              <a:t>DOTT.SSA GIORGIA DI MASSIMO, UNIMC 18 MAGGIO 2023</a:t>
            </a:r>
          </a:p>
          <a:p>
            <a:endParaRPr lang="it-IT" dirty="0"/>
          </a:p>
        </p:txBody>
      </p:sp>
    </p:spTree>
    <p:extLst>
      <p:ext uri="{BB962C8B-B14F-4D97-AF65-F5344CB8AC3E}">
        <p14:creationId xmlns:p14="http://schemas.microsoft.com/office/powerpoint/2010/main" val="2995124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BFF6D5-DFF2-B08D-9866-702D8246734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4CDBB2B-2DBD-2C4E-0667-85A6378EBD2C}"/>
              </a:ext>
            </a:extLst>
          </p:cNvPr>
          <p:cNvSpPr>
            <a:spLocks noGrp="1"/>
          </p:cNvSpPr>
          <p:nvPr>
            <p:ph idx="1"/>
          </p:nvPr>
        </p:nvSpPr>
        <p:spPr/>
        <p:txBody>
          <a:bodyPr/>
          <a:lstStyle/>
          <a:p>
            <a:pPr algn="just">
              <a:buFontTx/>
              <a:buChar char="-"/>
            </a:pPr>
            <a:r>
              <a:rPr lang="it-IT" dirty="0"/>
              <a:t>Per quanto riguarda le problematiche neurocomportamentali, si pensa siano in relazione a danni organici cerebrali in aree specifiche del cervello come evidenziato da studi di neuroimmagine. Studi con RM hanno riportato: riduzione del volume cerebrale, ridotta connettività funzionale tra diverse aeree, volume minore della sostanza bianca e grigia in specifiche aree, alterazioni forma e volume del corpo calloso ecc. </a:t>
            </a:r>
          </a:p>
          <a:p>
            <a:pPr algn="just">
              <a:buFontTx/>
              <a:buChar char="-"/>
            </a:pPr>
            <a:r>
              <a:rPr lang="it-IT" dirty="0"/>
              <a:t>I deficit cognitivi e le alterazioni comportamentali vanno valutate in relazione all’età del bambino (valutare tappe sviluppo psicomotorio, QI, linguaggio, memoria, abilità </a:t>
            </a:r>
            <a:r>
              <a:rPr lang="it-IT" dirty="0" err="1"/>
              <a:t>visuo</a:t>
            </a:r>
            <a:r>
              <a:rPr lang="it-IT" dirty="0"/>
              <a:t>-spaziali, funzioni esecutive </a:t>
            </a:r>
            <a:r>
              <a:rPr lang="it-IT" dirty="0" err="1"/>
              <a:t>ecc</a:t>
            </a:r>
            <a:endParaRPr lang="it-IT" dirty="0"/>
          </a:p>
        </p:txBody>
      </p:sp>
    </p:spTree>
    <p:extLst>
      <p:ext uri="{BB962C8B-B14F-4D97-AF65-F5344CB8AC3E}">
        <p14:creationId xmlns:p14="http://schemas.microsoft.com/office/powerpoint/2010/main" val="16864203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C46FC6-6728-DCC3-8D2D-7EFF20F1190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711E87C-C1B5-88BA-8FCF-8CF7C0BAD5D6}"/>
              </a:ext>
            </a:extLst>
          </p:cNvPr>
          <p:cNvSpPr>
            <a:spLocks noGrp="1"/>
          </p:cNvSpPr>
          <p:nvPr>
            <p:ph idx="1"/>
          </p:nvPr>
        </p:nvSpPr>
        <p:spPr/>
        <p:txBody>
          <a:bodyPr/>
          <a:lstStyle/>
          <a:p>
            <a:pPr algn="just">
              <a:buFontTx/>
              <a:buChar char="-"/>
            </a:pPr>
            <a:endParaRPr lang="it-IT" dirty="0"/>
          </a:p>
          <a:p>
            <a:pPr algn="just">
              <a:buFontTx/>
              <a:buChar char="-"/>
            </a:pPr>
            <a:r>
              <a:rPr lang="it-IT" dirty="0"/>
              <a:t>Nel bambino le alterazioni facciali sono più riconoscibili poi, crescendo, si attenuano e si vedono di meno (a volte è importante vedere foto del soggetto da piccolo, a scopo diagnostico)</a:t>
            </a:r>
          </a:p>
          <a:p>
            <a:pPr algn="just">
              <a:buFontTx/>
              <a:buChar char="-"/>
            </a:pPr>
            <a:r>
              <a:rPr lang="it-IT" dirty="0"/>
              <a:t>La FAS è considerata una delle maggiori cause prevenibili di disabilità di tipo cognitivo non genetico</a:t>
            </a:r>
          </a:p>
          <a:p>
            <a:pPr algn="just">
              <a:buFontTx/>
              <a:buChar char="-"/>
            </a:pPr>
            <a:r>
              <a:rPr lang="it-IT" dirty="0"/>
              <a:t>È una fonte di disabilità frequente, ma poco riconosciuta e poco nota</a:t>
            </a:r>
          </a:p>
          <a:p>
            <a:pPr algn="just">
              <a:buFontTx/>
              <a:buChar char="-"/>
            </a:pPr>
            <a:r>
              <a:rPr lang="it-IT" dirty="0"/>
              <a:t>La prevalenza della FAS è di 1 bambino ogni 67 donne che bevono in gravidanza  </a:t>
            </a:r>
          </a:p>
        </p:txBody>
      </p:sp>
    </p:spTree>
    <p:extLst>
      <p:ext uri="{BB962C8B-B14F-4D97-AF65-F5344CB8AC3E}">
        <p14:creationId xmlns:p14="http://schemas.microsoft.com/office/powerpoint/2010/main" val="3836565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951936-9F63-BEDA-2393-FDEF384AF02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3E379B4-35B7-952F-2166-55E245CD2643}"/>
              </a:ext>
            </a:extLst>
          </p:cNvPr>
          <p:cNvSpPr>
            <a:spLocks noGrp="1"/>
          </p:cNvSpPr>
          <p:nvPr>
            <p:ph idx="1"/>
          </p:nvPr>
        </p:nvSpPr>
        <p:spPr/>
        <p:txBody>
          <a:bodyPr>
            <a:normAutofit/>
          </a:bodyPr>
          <a:lstStyle/>
          <a:p>
            <a:pPr algn="just"/>
            <a:r>
              <a:rPr lang="it-IT" dirty="0"/>
              <a:t>Lo spettro dei disturbi feto alcolici comprende quindi forme con diverse espressioni, con caratteristiche più o meno gravi. La gravità dell’espressione dipende molto da quando la madre inizia a bere (saranno maggiori se inizia ancor prima del concepimento)</a:t>
            </a:r>
          </a:p>
          <a:p>
            <a:pPr algn="just"/>
            <a:r>
              <a:rPr lang="it-IT" dirty="0"/>
              <a:t>La PFAS (sindrome feto alcolica parziale):  solo alcuni dei difetti sono presenti (anomalie facciali/ ritardo di crescita, anomalie facciali/ problemi neurocomportamentali). La FAS e la PFAS sono le forme più facilmente diagnosticabili</a:t>
            </a:r>
          </a:p>
        </p:txBody>
      </p:sp>
    </p:spTree>
    <p:extLst>
      <p:ext uri="{BB962C8B-B14F-4D97-AF65-F5344CB8AC3E}">
        <p14:creationId xmlns:p14="http://schemas.microsoft.com/office/powerpoint/2010/main" val="3429961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847337-2E07-3903-10DF-FB8B8239265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0473584-A31E-523E-B018-F74B3D6CAC6A}"/>
              </a:ext>
            </a:extLst>
          </p:cNvPr>
          <p:cNvSpPr>
            <a:spLocks noGrp="1"/>
          </p:cNvSpPr>
          <p:nvPr>
            <p:ph idx="1"/>
          </p:nvPr>
        </p:nvSpPr>
        <p:spPr/>
        <p:txBody>
          <a:bodyPr>
            <a:normAutofit lnSpcReduction="10000"/>
          </a:bodyPr>
          <a:lstStyle/>
          <a:p>
            <a:pPr algn="just"/>
            <a:r>
              <a:rPr lang="it-IT" dirty="0"/>
              <a:t>ARND: necessaria storia documentata di consumo di alcol in gravidanza e problemi neurocomportamentali (deficit cognitivi, disturbi del comportamento (</a:t>
            </a:r>
            <a:r>
              <a:rPr lang="it-IT" dirty="0" err="1"/>
              <a:t>discontrollo</a:t>
            </a:r>
            <a:r>
              <a:rPr lang="it-IT" dirty="0"/>
              <a:t>, deficit attenzione, umore instabile) </a:t>
            </a:r>
          </a:p>
          <a:p>
            <a:pPr algn="just"/>
            <a:r>
              <a:rPr lang="it-IT" dirty="0"/>
              <a:t>ARBD: non ha anomalie facciali né bassa statura. Necessaria storia di documentato uso di alcol in gravidanza e presenza di difetti congeniti strutturali (1 o +) a cuore, reni, scheletro, occhi, orecchie e anomalie minori</a:t>
            </a:r>
          </a:p>
          <a:p>
            <a:pPr algn="just"/>
            <a:r>
              <a:rPr lang="it-IT" dirty="0"/>
              <a:t>In queste due ultime situazioni quindi, le caratteristiche sono più aspecifiche, ma acquisiscono valore se si conferma l’uso di alcol in gravidanza. La diagnosi di FAS e PFAS si può fare, invece, anche se non c’è documentazione dell’esposizione prenatale all’alcol</a:t>
            </a:r>
          </a:p>
          <a:p>
            <a:pPr algn="just"/>
            <a:r>
              <a:rPr lang="it-IT" dirty="0"/>
              <a:t>Bisogna tener presente che la madre potrebbe negare di aver usato alcol in gravidanza (senso di colpa </a:t>
            </a:r>
            <a:r>
              <a:rPr lang="it-IT" dirty="0" err="1"/>
              <a:t>ecc</a:t>
            </a:r>
            <a:r>
              <a:rPr lang="it-IT" dirty="0"/>
              <a:t>)</a:t>
            </a:r>
          </a:p>
          <a:p>
            <a:endParaRPr lang="it-IT" dirty="0"/>
          </a:p>
        </p:txBody>
      </p:sp>
    </p:spTree>
    <p:extLst>
      <p:ext uri="{BB962C8B-B14F-4D97-AF65-F5344CB8AC3E}">
        <p14:creationId xmlns:p14="http://schemas.microsoft.com/office/powerpoint/2010/main" val="1870087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08EBA2-4C59-F24C-F484-995D8A96DB5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28251EC-8D07-AE20-9B56-B45618E1F62C}"/>
              </a:ext>
            </a:extLst>
          </p:cNvPr>
          <p:cNvSpPr>
            <a:spLocks noGrp="1"/>
          </p:cNvSpPr>
          <p:nvPr>
            <p:ph idx="1"/>
          </p:nvPr>
        </p:nvSpPr>
        <p:spPr/>
        <p:txBody>
          <a:bodyPr/>
          <a:lstStyle/>
          <a:p>
            <a:pPr algn="just"/>
            <a:r>
              <a:rPr lang="it-IT" dirty="0"/>
              <a:t>Le alterazioni del SNC con problematiche cognitive e comportamentali possono essere difficili da identificare, anche perché possono modificarsi con la crescita. Frequente è che vengano confuse con altre patologie</a:t>
            </a:r>
          </a:p>
          <a:p>
            <a:pPr algn="just"/>
            <a:r>
              <a:rPr lang="it-IT" dirty="0"/>
              <a:t>Non tutti i bimbi esposti all’alcol nascono con la FASD. Esiste una diversa suscettibilità riguardo alla quale non tutto è noto</a:t>
            </a:r>
          </a:p>
          <a:p>
            <a:pPr algn="just"/>
            <a:r>
              <a:rPr lang="it-IT" dirty="0"/>
              <a:t>Non esiste una quantità di alcol sicuro in gravidanza, ma esiste un danno dose correlato</a:t>
            </a:r>
          </a:p>
          <a:p>
            <a:pPr algn="just"/>
            <a:r>
              <a:rPr lang="it-IT" dirty="0"/>
              <a:t>La FASD è evitabile al 100% se non si consumano alcolici in gravidanza né in fase </a:t>
            </a:r>
            <a:r>
              <a:rPr lang="it-IT" dirty="0" err="1"/>
              <a:t>preconcezionale</a:t>
            </a:r>
            <a:endParaRPr lang="it-IT" dirty="0"/>
          </a:p>
          <a:p>
            <a:endParaRPr lang="it-IT" dirty="0"/>
          </a:p>
        </p:txBody>
      </p:sp>
    </p:spTree>
    <p:extLst>
      <p:ext uri="{BB962C8B-B14F-4D97-AF65-F5344CB8AC3E}">
        <p14:creationId xmlns:p14="http://schemas.microsoft.com/office/powerpoint/2010/main" val="3385068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1FF30A-A96F-D15A-9732-56877D82F7C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D433CF6-2935-E6A4-0AAB-071BEF4B392A}"/>
              </a:ext>
            </a:extLst>
          </p:cNvPr>
          <p:cNvSpPr>
            <a:spLocks noGrp="1"/>
          </p:cNvSpPr>
          <p:nvPr>
            <p:ph idx="1"/>
          </p:nvPr>
        </p:nvSpPr>
        <p:spPr/>
        <p:txBody>
          <a:bodyPr>
            <a:normAutofit/>
          </a:bodyPr>
          <a:lstStyle/>
          <a:p>
            <a:pPr algn="just"/>
            <a:r>
              <a:rPr lang="it-IT" dirty="0"/>
              <a:t>Il primo trimestre è il più rischioso per la FASD (rischio 12 volte maggiore) </a:t>
            </a:r>
          </a:p>
          <a:p>
            <a:pPr algn="just"/>
            <a:r>
              <a:rPr lang="it-IT" dirty="0"/>
              <a:t>Se la donna beve solo nel terzo trimestre, è penalizzata soprattutto la crescita fetale</a:t>
            </a:r>
          </a:p>
          <a:p>
            <a:pPr algn="just"/>
            <a:r>
              <a:rPr lang="it-IT" dirty="0"/>
              <a:t>Circa il 10% delle donne nel mondo assume alcol in gravidanza, con differenze tra i vari stati</a:t>
            </a:r>
          </a:p>
        </p:txBody>
      </p:sp>
    </p:spTree>
    <p:extLst>
      <p:ext uri="{BB962C8B-B14F-4D97-AF65-F5344CB8AC3E}">
        <p14:creationId xmlns:p14="http://schemas.microsoft.com/office/powerpoint/2010/main" val="3263502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DD6726-6742-904F-DA7D-AF198088CEC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FF7C9FD-E6F9-D0D4-9E05-D5DD3A668EF2}"/>
              </a:ext>
            </a:extLst>
          </p:cNvPr>
          <p:cNvSpPr>
            <a:spLocks noGrp="1"/>
          </p:cNvSpPr>
          <p:nvPr>
            <p:ph idx="1"/>
          </p:nvPr>
        </p:nvSpPr>
        <p:spPr/>
        <p:txBody>
          <a:bodyPr/>
          <a:lstStyle/>
          <a:p>
            <a:pPr algn="just"/>
            <a:r>
              <a:rPr lang="it-IT" dirty="0"/>
              <a:t>In Italia il 19.7% delle donne ha dichiarato di avere assunto alcol almeno 1-2 volte al mese in gravidanza; lo 0.6-2.2% ha dichiarato di aver bevuto più di due volte a settimana in gravidanza</a:t>
            </a:r>
          </a:p>
          <a:p>
            <a:pPr algn="just"/>
            <a:r>
              <a:rPr lang="it-IT" dirty="0"/>
              <a:t>In Italia il 34.9% delle donne ha riferito di aver bevuto alcol durante l’allattamento</a:t>
            </a:r>
          </a:p>
          <a:p>
            <a:pPr algn="just"/>
            <a:r>
              <a:rPr lang="it-IT" dirty="0"/>
              <a:t>In Italia, i neonati esposti sono circa il 7.9% </a:t>
            </a:r>
          </a:p>
          <a:p>
            <a:endParaRPr lang="it-IT" dirty="0"/>
          </a:p>
        </p:txBody>
      </p:sp>
    </p:spTree>
    <p:extLst>
      <p:ext uri="{BB962C8B-B14F-4D97-AF65-F5344CB8AC3E}">
        <p14:creationId xmlns:p14="http://schemas.microsoft.com/office/powerpoint/2010/main" val="28710521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B41584-D9A9-741B-518A-5E7273D5A75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62FEABE-9946-17C9-F940-00783204D26A}"/>
              </a:ext>
            </a:extLst>
          </p:cNvPr>
          <p:cNvSpPr>
            <a:spLocks noGrp="1"/>
          </p:cNvSpPr>
          <p:nvPr>
            <p:ph idx="1"/>
          </p:nvPr>
        </p:nvSpPr>
        <p:spPr/>
        <p:txBody>
          <a:bodyPr/>
          <a:lstStyle/>
          <a:p>
            <a:pPr algn="just"/>
            <a:r>
              <a:rPr lang="it-IT" dirty="0"/>
              <a:t>La prevalenza nel mondo della FASD è di 0.5-3 casi su 1000 nati vivi nella maggior parte delle popolazioni (vi sono comunità con tassi più alti)</a:t>
            </a:r>
          </a:p>
          <a:p>
            <a:pPr algn="just"/>
            <a:r>
              <a:rPr lang="it-IT" dirty="0"/>
              <a:t>I fattori di rischio materni per la FASD sono: età &lt; 20 anni o &gt; 30 anni, assenza di partner, gravidanza indesiderata, popolazione emigrata, basso livello socio-economico, alto livello socio-economico (in Italia consumano molto anche persone con alta scolarizzazione e alto livello socio-economico), denutrizione, stress, disturbi psichiatrici, famigliarità per alcolismo (i figli di alcolisti hanno molta più probabilità di usare alcol), altri figli con FASD</a:t>
            </a:r>
          </a:p>
          <a:p>
            <a:pPr algn="just"/>
            <a:endParaRPr lang="it-IT" dirty="0"/>
          </a:p>
        </p:txBody>
      </p:sp>
    </p:spTree>
    <p:extLst>
      <p:ext uri="{BB962C8B-B14F-4D97-AF65-F5344CB8AC3E}">
        <p14:creationId xmlns:p14="http://schemas.microsoft.com/office/powerpoint/2010/main" val="25643505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EC6F7E-7547-BBA9-858A-9B98B20B162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6060F5D-67ED-BA8E-A28E-BBA1C2DAD039}"/>
              </a:ext>
            </a:extLst>
          </p:cNvPr>
          <p:cNvSpPr>
            <a:spLocks noGrp="1"/>
          </p:cNvSpPr>
          <p:nvPr>
            <p:ph idx="1"/>
          </p:nvPr>
        </p:nvSpPr>
        <p:spPr/>
        <p:txBody>
          <a:bodyPr/>
          <a:lstStyle/>
          <a:p>
            <a:pPr algn="just"/>
            <a:r>
              <a:rPr lang="it-IT" dirty="0"/>
              <a:t>La diagnosi differenziale tra FASD e malattie genetiche è necessaria e non sempre facile</a:t>
            </a:r>
          </a:p>
          <a:p>
            <a:pPr algn="just"/>
            <a:r>
              <a:rPr lang="it-IT" dirty="0"/>
              <a:t>La diagnosi di FASD non è agevole: spesso la mamme negano di aver bevuto in gravidanza. </a:t>
            </a:r>
          </a:p>
          <a:p>
            <a:pPr algn="just"/>
            <a:r>
              <a:rPr lang="it-IT" dirty="0"/>
              <a:t>Spesso si trattano i singoli aspetti, senza un inquadramento diagnostico preciso e senza una visione d’insieme. Molti soggetti ricevono quindi trattamenti inadeguati o frammentati </a:t>
            </a:r>
          </a:p>
          <a:p>
            <a:endParaRPr lang="it-IT" dirty="0"/>
          </a:p>
        </p:txBody>
      </p:sp>
    </p:spTree>
    <p:extLst>
      <p:ext uri="{BB962C8B-B14F-4D97-AF65-F5344CB8AC3E}">
        <p14:creationId xmlns:p14="http://schemas.microsoft.com/office/powerpoint/2010/main" val="23523178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CF6EF6-AA49-FFC1-ABAE-2D4CD7A5830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CEB6439-0600-E929-C594-BC28FEE3A303}"/>
              </a:ext>
            </a:extLst>
          </p:cNvPr>
          <p:cNvSpPr>
            <a:spLocks noGrp="1"/>
          </p:cNvSpPr>
          <p:nvPr>
            <p:ph idx="1"/>
          </p:nvPr>
        </p:nvSpPr>
        <p:spPr/>
        <p:txBody>
          <a:bodyPr>
            <a:normAutofit/>
          </a:bodyPr>
          <a:lstStyle/>
          <a:p>
            <a:r>
              <a:rPr lang="it-IT" dirty="0"/>
              <a:t>Per la diagnosi è importante indagare la storia materna (abusi, carcere, droghe, incuria…)</a:t>
            </a:r>
          </a:p>
          <a:p>
            <a:pPr algn="just"/>
            <a:r>
              <a:rPr lang="it-IT" dirty="0"/>
              <a:t>I bambini con ADHD andrebbero attentamente valutati alla luce del dato anamnestico, perché la clinica è simile</a:t>
            </a:r>
          </a:p>
          <a:p>
            <a:pPr algn="just"/>
            <a:r>
              <a:rPr lang="it-IT" dirty="0"/>
              <a:t>Negli adolescenti le anomalie facciali sono meno evidenti. Prevalgono problemi cognitivi, comportamentali, sociali, scolastici. Con il tempo e la crescita del soggetto prevalgono impulsività, disadattamento sociale, difficoltà di elaborare i concetti astratti, ridotta capacità di giudizio</a:t>
            </a:r>
          </a:p>
          <a:p>
            <a:pPr algn="just"/>
            <a:endParaRPr lang="it-IT" dirty="0"/>
          </a:p>
          <a:p>
            <a:pPr algn="just"/>
            <a:endParaRPr lang="it-IT" dirty="0"/>
          </a:p>
        </p:txBody>
      </p:sp>
    </p:spTree>
    <p:extLst>
      <p:ext uri="{BB962C8B-B14F-4D97-AF65-F5344CB8AC3E}">
        <p14:creationId xmlns:p14="http://schemas.microsoft.com/office/powerpoint/2010/main" val="4038530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7335B0-EDB7-90FC-FD69-252DBFCAFCB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15E0801-AEB1-0C46-7BA6-ADEC94C3DA8D}"/>
              </a:ext>
            </a:extLst>
          </p:cNvPr>
          <p:cNvSpPr>
            <a:spLocks noGrp="1"/>
          </p:cNvSpPr>
          <p:nvPr>
            <p:ph idx="1"/>
          </p:nvPr>
        </p:nvSpPr>
        <p:spPr/>
        <p:txBody>
          <a:bodyPr>
            <a:normAutofit/>
          </a:bodyPr>
          <a:lstStyle/>
          <a:p>
            <a:pPr algn="just"/>
            <a:r>
              <a:rPr lang="it-IT" dirty="0"/>
              <a:t>L’alcol ha un’azione tossica: ha azione psicotropa; può dare dipendenza;  ha azione cancerogena (cancro epatico, mammella, canale digerente (colon-retto, cavo orale)…); ha azione teratogena; può causare cirrosi epatica, problemi neurologici </a:t>
            </a:r>
            <a:r>
              <a:rPr lang="it-IT" dirty="0" err="1"/>
              <a:t>ecc</a:t>
            </a:r>
            <a:endParaRPr lang="it-IT" dirty="0"/>
          </a:p>
          <a:p>
            <a:pPr algn="just"/>
            <a:r>
              <a:rPr lang="it-IT" dirty="0"/>
              <a:t>Metabolismo: la maggior parte dell’alcol viene metabolizzato a livello epatico da un enzima chiamato alcol deidrogenasi (ADH) e convertito in acetaldeide. Anche l’acetaldeide è tossica per l’organismo, ma viene trasformata in acido acetico che può essere poi degradato.  L’alcol deidrogenasi è pertanto la nostra principale difesa contro l’alcol</a:t>
            </a:r>
          </a:p>
        </p:txBody>
      </p:sp>
    </p:spTree>
    <p:extLst>
      <p:ext uri="{BB962C8B-B14F-4D97-AF65-F5344CB8AC3E}">
        <p14:creationId xmlns:p14="http://schemas.microsoft.com/office/powerpoint/2010/main" val="27204709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A80234-85BE-30F1-2819-FA3026387CF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8DD9CD5-F7E1-168F-C4C6-249D2C599AE4}"/>
              </a:ext>
            </a:extLst>
          </p:cNvPr>
          <p:cNvSpPr>
            <a:spLocks noGrp="1"/>
          </p:cNvSpPr>
          <p:nvPr>
            <p:ph idx="1"/>
          </p:nvPr>
        </p:nvSpPr>
        <p:spPr/>
        <p:txBody>
          <a:bodyPr/>
          <a:lstStyle/>
          <a:p>
            <a:pPr algn="just"/>
            <a:r>
              <a:rPr lang="it-IT" dirty="0"/>
              <a:t>I bambini con FASD hanno maggiore probabilità di soffrire di: ritardo cognitivo, ADHD, disturbi dell’apprendimento, autismo, disturbo oppositivo-provocatorio, disturbo della condotta. </a:t>
            </a:r>
          </a:p>
          <a:p>
            <a:pPr algn="just"/>
            <a:r>
              <a:rPr lang="it-IT" dirty="0"/>
              <a:t>In generale, i soggetti interessati da FASD presentano spesso deficit di attenzione, iperattività, impulsività, lentezza di apprendimento, difficoltà relazionali, disturbi della condotta, </a:t>
            </a:r>
            <a:r>
              <a:rPr lang="it-IT" dirty="0" err="1"/>
              <a:t>oppositività</a:t>
            </a:r>
            <a:r>
              <a:rPr lang="it-IT" dirty="0"/>
              <a:t>, irritabilità, aggressività, deficit di autoregolazione e di capacità adattiva</a:t>
            </a:r>
          </a:p>
          <a:p>
            <a:pPr algn="just"/>
            <a:r>
              <a:rPr lang="it-IT" dirty="0"/>
              <a:t>I soggetti con FASD hanno spesso deficit cognitivi: ridotto QI, difficoltà scolastiche; incapacità di critica e giudizio da adolescenti</a:t>
            </a:r>
          </a:p>
          <a:p>
            <a:pPr algn="just"/>
            <a:endParaRPr lang="it-IT" dirty="0"/>
          </a:p>
          <a:p>
            <a:pPr algn="just"/>
            <a:endParaRPr lang="it-IT" dirty="0"/>
          </a:p>
        </p:txBody>
      </p:sp>
    </p:spTree>
    <p:extLst>
      <p:ext uri="{BB962C8B-B14F-4D97-AF65-F5344CB8AC3E}">
        <p14:creationId xmlns:p14="http://schemas.microsoft.com/office/powerpoint/2010/main" val="24659594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B8A0B6-3468-1641-CDD5-01D5FABB525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D33B8FA-E244-9E59-4A98-A0136970D5D2}"/>
              </a:ext>
            </a:extLst>
          </p:cNvPr>
          <p:cNvSpPr>
            <a:spLocks noGrp="1"/>
          </p:cNvSpPr>
          <p:nvPr>
            <p:ph idx="1"/>
          </p:nvPr>
        </p:nvSpPr>
        <p:spPr/>
        <p:txBody>
          <a:bodyPr/>
          <a:lstStyle/>
          <a:p>
            <a:pPr algn="just"/>
            <a:r>
              <a:rPr lang="it-IT" dirty="0"/>
              <a:t>La diagnosi precoce permette di prendere in carico le famiglie, avviare un trattamento precoce, prevenire la comparsa di disabilità secondarie grazie alla plasticità cerebrale del bambino</a:t>
            </a:r>
          </a:p>
          <a:p>
            <a:pPr algn="just"/>
            <a:r>
              <a:rPr lang="it-IT" dirty="0"/>
              <a:t>Le disabilità secondarie sono quelle non presenti alla nascita, ma che si manifestano come conseguenze delle problematiche primarie, soprattutto in adolescenza: problemi di salute mentale, incapacità di vita autonoma, problemi di studio e lavoro, problemi di droga e alcol, problemi con la legge</a:t>
            </a:r>
          </a:p>
          <a:p>
            <a:endParaRPr lang="it-IT" dirty="0"/>
          </a:p>
        </p:txBody>
      </p:sp>
    </p:spTree>
    <p:extLst>
      <p:ext uri="{BB962C8B-B14F-4D97-AF65-F5344CB8AC3E}">
        <p14:creationId xmlns:p14="http://schemas.microsoft.com/office/powerpoint/2010/main" val="11144083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a:bodyPr>
          <a:lstStyle/>
          <a:p>
            <a:pPr marL="0" indent="0" algn="ctr">
              <a:buNone/>
            </a:pPr>
            <a:r>
              <a:rPr lang="it-IT" sz="7200" dirty="0" smtClean="0"/>
              <a:t>Grazie per l’attenzione e in bocca al lupo per il vostro futuro!!!</a:t>
            </a:r>
            <a:endParaRPr lang="it-IT" sz="7200" dirty="0"/>
          </a:p>
        </p:txBody>
      </p:sp>
    </p:spTree>
    <p:extLst>
      <p:ext uri="{BB962C8B-B14F-4D97-AF65-F5344CB8AC3E}">
        <p14:creationId xmlns:p14="http://schemas.microsoft.com/office/powerpoint/2010/main" val="1238298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DA784E33-F3CF-5DE0-98B5-6974510BD16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B689286-4D85-4132-38D3-22C3A8C5DC0F}"/>
              </a:ext>
            </a:extLst>
          </p:cNvPr>
          <p:cNvSpPr>
            <a:spLocks noGrp="1"/>
          </p:cNvSpPr>
          <p:nvPr>
            <p:ph idx="1"/>
          </p:nvPr>
        </p:nvSpPr>
        <p:spPr/>
        <p:txBody>
          <a:bodyPr/>
          <a:lstStyle/>
          <a:p>
            <a:r>
              <a:rPr lang="it-IT" dirty="0"/>
              <a:t>Quando l’apporto di alcol è elevato, il fegato non riesce a smaltire l’eccesso di etanolo e viene riversato in circolo anche l’acetaldeide, sostanza tossica per l’intero organismo</a:t>
            </a:r>
          </a:p>
          <a:p>
            <a:r>
              <a:rPr lang="it-IT" dirty="0"/>
              <a:t>L’organismo femminile ha uno smaltimento più lento, metabolizza di meno l’alcol (le donne hanno meno ADH). Anche le fluttuazioni ormonali possono influire sul livello di ADH. Pertanto l’alcol per la donna è più dannoso</a:t>
            </a:r>
          </a:p>
          <a:p>
            <a:r>
              <a:rPr lang="it-IT" dirty="0"/>
              <a:t>Nei bambini la tossicità dell’alcol è più elevata a causa di una fisiologica carenza di alcol deidrogenasi epatica. Per un bambino 5ml/kg di alcol possono essere letali</a:t>
            </a:r>
          </a:p>
          <a:p>
            <a:r>
              <a:rPr lang="it-IT" dirty="0"/>
              <a:t>Il feto ha una bassissima attività enzimatica e l’alcol ristagna nel liquido amniotico</a:t>
            </a:r>
          </a:p>
          <a:p>
            <a:endParaRPr lang="it-IT" dirty="0"/>
          </a:p>
        </p:txBody>
      </p:sp>
    </p:spTree>
    <p:extLst>
      <p:ext uri="{BB962C8B-B14F-4D97-AF65-F5344CB8AC3E}">
        <p14:creationId xmlns:p14="http://schemas.microsoft.com/office/powerpoint/2010/main" val="1195467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CF1949-BDA6-B099-B818-24906CCE670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5B13E0D-437A-DF7F-E52A-3B3F99E9D60F}"/>
              </a:ext>
            </a:extLst>
          </p:cNvPr>
          <p:cNvSpPr>
            <a:spLocks noGrp="1"/>
          </p:cNvSpPr>
          <p:nvPr>
            <p:ph idx="1"/>
          </p:nvPr>
        </p:nvSpPr>
        <p:spPr/>
        <p:txBody>
          <a:bodyPr/>
          <a:lstStyle/>
          <a:p>
            <a:pPr algn="just"/>
            <a:r>
              <a:rPr lang="it-IT" dirty="0"/>
              <a:t>L’alcol ha azione tossica sul ciclo riproduttivo: è associato ad infertilità sia per quanto riguarda la donna che per quanto riguarda l’uomo. Altera la libido, diminuisce la potenza sessuale, riduce la fertilità, provoca alterazioni ormonali, alterazioni del ciclo mestruale, alterazioni della spermatogenesi, aborti spontanei. Si esprime quindi all’interno di una coppia (es: l’esposizione all’alcol dell’uomo può favorire aborti spontanei nella donna). </a:t>
            </a:r>
          </a:p>
          <a:p>
            <a:pPr algn="just"/>
            <a:endParaRPr lang="it-IT" dirty="0"/>
          </a:p>
          <a:p>
            <a:pPr marL="0" indent="0" algn="just">
              <a:buNone/>
            </a:pPr>
            <a:endParaRPr lang="it-IT" dirty="0"/>
          </a:p>
          <a:p>
            <a:pPr algn="just"/>
            <a:r>
              <a:rPr lang="it-IT" dirty="0"/>
              <a:t>Quindi c’è tossicità anche </a:t>
            </a:r>
            <a:r>
              <a:rPr lang="it-IT" dirty="0" err="1"/>
              <a:t>pre</a:t>
            </a:r>
            <a:r>
              <a:rPr lang="it-IT" dirty="0"/>
              <a:t>-concezionale</a:t>
            </a:r>
          </a:p>
          <a:p>
            <a:endParaRPr lang="it-IT" dirty="0"/>
          </a:p>
        </p:txBody>
      </p:sp>
    </p:spTree>
    <p:extLst>
      <p:ext uri="{BB962C8B-B14F-4D97-AF65-F5344CB8AC3E}">
        <p14:creationId xmlns:p14="http://schemas.microsoft.com/office/powerpoint/2010/main" val="953240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C0C801-037D-C701-F0AC-A2012DBD690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A644CFC-64E6-7751-8274-BCF8C522DAD8}"/>
              </a:ext>
            </a:extLst>
          </p:cNvPr>
          <p:cNvSpPr>
            <a:spLocks noGrp="1"/>
          </p:cNvSpPr>
          <p:nvPr>
            <p:ph idx="1"/>
          </p:nvPr>
        </p:nvSpPr>
        <p:spPr/>
        <p:txBody>
          <a:bodyPr/>
          <a:lstStyle/>
          <a:p>
            <a:pPr algn="just"/>
            <a:r>
              <a:rPr lang="it-IT" dirty="0"/>
              <a:t>Effetti teratogeni su embrione: meccanismi patogenetici che causano anomalie d’organo e funzionali. Effetti </a:t>
            </a:r>
            <a:r>
              <a:rPr lang="it-IT" dirty="0" err="1"/>
              <a:t>embrio</a:t>
            </a:r>
            <a:r>
              <a:rPr lang="it-IT" dirty="0"/>
              <a:t>-tossici possono determinare lo sviluppo del feto con malformazioni strutturali o funzionali</a:t>
            </a:r>
          </a:p>
          <a:p>
            <a:pPr algn="just"/>
            <a:r>
              <a:rPr lang="it-IT" dirty="0"/>
              <a:t>L’alcol supera la barriera placentare e il feto raggiunge un’alcolemia vicina a quella materna</a:t>
            </a:r>
          </a:p>
          <a:p>
            <a:pPr algn="just"/>
            <a:r>
              <a:rPr lang="it-IT" dirty="0"/>
              <a:t>L’alcol danneggia i vasi sanguigni di tipo placentare e ciò determina mal perfusione placentare con cronica ipossia per il feto. Ciò comporta il rischio di alterazioni dello sviluppo e il sistema nervoso è l’organo più vulnerabile</a:t>
            </a:r>
          </a:p>
        </p:txBody>
      </p:sp>
    </p:spTree>
    <p:extLst>
      <p:ext uri="{BB962C8B-B14F-4D97-AF65-F5344CB8AC3E}">
        <p14:creationId xmlns:p14="http://schemas.microsoft.com/office/powerpoint/2010/main" val="2475255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ADC2F6-5C2E-EFC0-BE7F-D2BCA2E2CAD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F22939C-E106-1C5E-620E-9C630BC6C075}"/>
              </a:ext>
            </a:extLst>
          </p:cNvPr>
          <p:cNvSpPr>
            <a:spLocks noGrp="1"/>
          </p:cNvSpPr>
          <p:nvPr>
            <p:ph idx="1"/>
          </p:nvPr>
        </p:nvSpPr>
        <p:spPr/>
        <p:txBody>
          <a:bodyPr/>
          <a:lstStyle/>
          <a:p>
            <a:pPr algn="just"/>
            <a:r>
              <a:rPr lang="it-IT" dirty="0"/>
              <a:t>I danni sul feto dipenderanno da durata di assunzione alcol da parte della madre, periodo della gravidanza in cui lo assume, quantitativo </a:t>
            </a:r>
            <a:r>
              <a:rPr lang="it-IT" dirty="0" err="1"/>
              <a:t>ecc</a:t>
            </a:r>
            <a:endParaRPr lang="it-IT" dirty="0"/>
          </a:p>
          <a:p>
            <a:pPr algn="just"/>
            <a:r>
              <a:rPr lang="it-IT" dirty="0"/>
              <a:t>Fattori che favoriscono il danno: interazione con altre sostanze, predisposizione genetica, condizioni di vita, ceto sociale, livello di istruzione, stato civile della madre, tipo di consumo (cronico o occasionale (il </a:t>
            </a:r>
            <a:r>
              <a:rPr lang="it-IT" dirty="0" err="1"/>
              <a:t>binge</a:t>
            </a:r>
            <a:r>
              <a:rPr lang="it-IT" dirty="0"/>
              <a:t> drinking è più dannoso dell’uso costante)), quantità del consumo, periodo di esposizione </a:t>
            </a:r>
            <a:r>
              <a:rPr lang="it-IT" dirty="0" err="1"/>
              <a:t>ecc</a:t>
            </a:r>
            <a:endParaRPr lang="it-IT" dirty="0"/>
          </a:p>
          <a:p>
            <a:pPr algn="just"/>
            <a:r>
              <a:rPr lang="it-IT" dirty="0"/>
              <a:t>Non è noto se esista una quantità di alcol che sicuramente non determini danni</a:t>
            </a:r>
          </a:p>
          <a:p>
            <a:pPr algn="just"/>
            <a:r>
              <a:rPr lang="it-IT" dirty="0"/>
              <a:t>Il primo trimestre di gravidanza è quello più a rischio (formazione degli organi)</a:t>
            </a:r>
          </a:p>
        </p:txBody>
      </p:sp>
    </p:spTree>
    <p:extLst>
      <p:ext uri="{BB962C8B-B14F-4D97-AF65-F5344CB8AC3E}">
        <p14:creationId xmlns:p14="http://schemas.microsoft.com/office/powerpoint/2010/main" val="2889819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BAF8E9-06CA-5BEC-62E4-109992809DE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DF3F890-4D5E-1FF0-9E31-6934BA63B1DB}"/>
              </a:ext>
            </a:extLst>
          </p:cNvPr>
          <p:cNvSpPr>
            <a:spLocks noGrp="1"/>
          </p:cNvSpPr>
          <p:nvPr>
            <p:ph idx="1"/>
          </p:nvPr>
        </p:nvSpPr>
        <p:spPr/>
        <p:txBody>
          <a:bodyPr/>
          <a:lstStyle/>
          <a:p>
            <a:pPr algn="just"/>
            <a:r>
              <a:rPr lang="it-IT" dirty="0"/>
              <a:t>L’alcol è presente anche nel latte materno: il neonato può apparire sedato, irritabile, affaticato nella suzione </a:t>
            </a:r>
            <a:r>
              <a:rPr lang="it-IT" dirty="0" err="1"/>
              <a:t>ecc</a:t>
            </a:r>
            <a:endParaRPr lang="it-IT" dirty="0"/>
          </a:p>
          <a:p>
            <a:pPr algn="just"/>
            <a:r>
              <a:rPr lang="it-IT" dirty="0"/>
              <a:t>Inoltre l’alcol inibisce la prolattina per cui inibisce la produzione di latte</a:t>
            </a:r>
          </a:p>
          <a:p>
            <a:pPr algn="just"/>
            <a:r>
              <a:rPr lang="it-IT" dirty="0"/>
              <a:t>Il sapore del latte risulta alterato e può essere sgradito al neonato, con rifiuto</a:t>
            </a:r>
          </a:p>
          <a:p>
            <a:pPr algn="just"/>
            <a:r>
              <a:rPr lang="it-IT" dirty="0"/>
              <a:t>Se la madre assume cospicuamente alcol, l’allattamento successivo (senza l’attesa di varie ore ) può comportare rischio di intossicazione acuta del neonato </a:t>
            </a:r>
          </a:p>
        </p:txBody>
      </p:sp>
    </p:spTree>
    <p:extLst>
      <p:ext uri="{BB962C8B-B14F-4D97-AF65-F5344CB8AC3E}">
        <p14:creationId xmlns:p14="http://schemas.microsoft.com/office/powerpoint/2010/main" val="615957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560A0E-1AB7-81C9-1DB9-E5561E7D336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E5FD91F-C89A-3164-F48D-CB9A2ED95A41}"/>
              </a:ext>
            </a:extLst>
          </p:cNvPr>
          <p:cNvSpPr>
            <a:spLocks noGrp="1"/>
          </p:cNvSpPr>
          <p:nvPr>
            <p:ph idx="1"/>
          </p:nvPr>
        </p:nvSpPr>
        <p:spPr/>
        <p:txBody>
          <a:bodyPr/>
          <a:lstStyle/>
          <a:p>
            <a:r>
              <a:rPr lang="it-IT" dirty="0"/>
              <a:t>Le conseguenze dell’esposizione prenatale all’alcol si esprimono nello spettro dei disordini feto-alcolici (FASD)</a:t>
            </a:r>
          </a:p>
          <a:p>
            <a:r>
              <a:rPr lang="it-IT" dirty="0"/>
              <a:t>Lo spettro dei disordini feto alcolici comprende:</a:t>
            </a:r>
          </a:p>
          <a:p>
            <a:pPr marL="0" indent="0">
              <a:buNone/>
            </a:pPr>
            <a:endParaRPr lang="it-IT" dirty="0"/>
          </a:p>
          <a:p>
            <a:pPr>
              <a:buFontTx/>
              <a:buChar char="-"/>
            </a:pPr>
            <a:r>
              <a:rPr lang="it-IT" dirty="0"/>
              <a:t>La sindrome feto alcolica (FAS): è la forma più grave</a:t>
            </a:r>
          </a:p>
          <a:p>
            <a:pPr>
              <a:buFontTx/>
              <a:buChar char="-"/>
            </a:pPr>
            <a:r>
              <a:rPr lang="it-IT" dirty="0"/>
              <a:t>La sindrome feto alcolica parziale (PFAS)</a:t>
            </a:r>
          </a:p>
          <a:p>
            <a:pPr>
              <a:buFontTx/>
              <a:buChar char="-"/>
            </a:pPr>
            <a:r>
              <a:rPr lang="it-IT" dirty="0"/>
              <a:t>I difetti della nascita causati dall’alcol (ARBD)</a:t>
            </a:r>
          </a:p>
          <a:p>
            <a:pPr>
              <a:buFontTx/>
              <a:buChar char="-"/>
            </a:pPr>
            <a:r>
              <a:rPr lang="it-IT" dirty="0"/>
              <a:t>Disturbi dello sviluppo neurologico correlati all’alcol (ARND)</a:t>
            </a:r>
          </a:p>
        </p:txBody>
      </p:sp>
    </p:spTree>
    <p:extLst>
      <p:ext uri="{BB962C8B-B14F-4D97-AF65-F5344CB8AC3E}">
        <p14:creationId xmlns:p14="http://schemas.microsoft.com/office/powerpoint/2010/main" val="1076010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AFB307-1304-CBBE-CC29-E6F47271C28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4593409-D224-5DCE-E2CB-38AFB9B62C52}"/>
              </a:ext>
            </a:extLst>
          </p:cNvPr>
          <p:cNvSpPr>
            <a:spLocks noGrp="1"/>
          </p:cNvSpPr>
          <p:nvPr>
            <p:ph idx="1"/>
          </p:nvPr>
        </p:nvSpPr>
        <p:spPr/>
        <p:txBody>
          <a:bodyPr>
            <a:normAutofit lnSpcReduction="10000"/>
          </a:bodyPr>
          <a:lstStyle/>
          <a:p>
            <a:pPr algn="just"/>
            <a:r>
              <a:rPr lang="it-IT" dirty="0"/>
              <a:t>FAS: è la sindrome pienamente espressa. Le caratteristiche sono: </a:t>
            </a:r>
          </a:p>
          <a:p>
            <a:pPr algn="just">
              <a:buFontTx/>
              <a:buChar char="-"/>
            </a:pPr>
            <a:r>
              <a:rPr lang="it-IT" dirty="0"/>
              <a:t>Ritardo di crescita prenatale e/o postnatale (peso, altezza &lt; 10° percentile)</a:t>
            </a:r>
          </a:p>
          <a:p>
            <a:pPr algn="just">
              <a:buFontTx/>
              <a:buChar char="-"/>
            </a:pPr>
            <a:r>
              <a:rPr lang="it-IT" dirty="0"/>
              <a:t>Danni SNC: problemi cognitivi, alterazioni comportamentali (instabilità umorale, </a:t>
            </a:r>
            <a:r>
              <a:rPr lang="it-IT" dirty="0" err="1"/>
              <a:t>discontrollo</a:t>
            </a:r>
            <a:r>
              <a:rPr lang="it-IT" dirty="0"/>
              <a:t> impulsi, deficit attenzione)</a:t>
            </a:r>
          </a:p>
          <a:p>
            <a:pPr algn="just">
              <a:buFontTx/>
              <a:buChar char="-"/>
            </a:pPr>
            <a:r>
              <a:rPr lang="it-IT" dirty="0"/>
              <a:t>Malformazioni craniofacciali caratteristiche: microcefalia, fessure oculari strette, epicanto (piega cutanea sopra l’occhio, plica mongolica), naso corto e piatto, labbro superiore sottile, solco naso/labiale piatto, fronte alta, ipoplasia mascellare e mandibolare (facies </a:t>
            </a:r>
            <a:r>
              <a:rPr lang="it-IT" dirty="0" err="1"/>
              <a:t>dismorfica</a:t>
            </a:r>
            <a:r>
              <a:rPr lang="it-IT" dirty="0"/>
              <a:t>) (necessarie per la diagnosi due o più anomalie facciali)</a:t>
            </a:r>
          </a:p>
          <a:p>
            <a:pPr algn="just">
              <a:buFontTx/>
              <a:buChar char="-"/>
            </a:pPr>
            <a:r>
              <a:rPr lang="it-IT" dirty="0"/>
              <a:t>malformazioni di tipo scheletrico, malformazioni cardiache, urogenitali e oculari</a:t>
            </a:r>
          </a:p>
          <a:p>
            <a:pPr marL="0" indent="0" algn="just">
              <a:buNone/>
            </a:pPr>
            <a:r>
              <a:rPr lang="it-IT" dirty="0"/>
              <a:t>  </a:t>
            </a:r>
          </a:p>
        </p:txBody>
      </p:sp>
    </p:spTree>
    <p:extLst>
      <p:ext uri="{BB962C8B-B14F-4D97-AF65-F5344CB8AC3E}">
        <p14:creationId xmlns:p14="http://schemas.microsoft.com/office/powerpoint/2010/main" val="37737647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asce">
  <a:themeElements>
    <a:clrScheme name="Banded">
      <a:dk1>
        <a:srgbClr val="2C2C2C"/>
      </a:dk1>
      <a:lt1>
        <a:srgbClr val="FFFFFF"/>
      </a:lt1>
      <a:dk2>
        <a:srgbClr val="606060"/>
      </a:dk2>
      <a:lt2>
        <a:srgbClr val="EDEDED"/>
      </a:lt2>
      <a:accent1>
        <a:srgbClr val="FFC000"/>
      </a:accent1>
      <a:accent2>
        <a:srgbClr val="A5D028"/>
      </a:accent2>
      <a:accent3>
        <a:srgbClr val="0CC978"/>
      </a:accent3>
      <a:accent4>
        <a:srgbClr val="099BDD"/>
      </a:accent4>
      <a:accent5>
        <a:srgbClr val="47BFCD"/>
      </a:accent5>
      <a:accent6>
        <a:srgbClr val="DD7C15"/>
      </a:accent6>
      <a:hlink>
        <a:srgbClr val="FF9933"/>
      </a:hlink>
      <a:folHlink>
        <a:srgbClr val="B2B2B2"/>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B1D2DA32-AC8B-4194-BF85-FF4A5B40EB50}"/>
    </a:ext>
  </a:extLst>
</a:theme>
</file>

<file path=docProps/app.xml><?xml version="1.0" encoding="utf-8"?>
<Properties xmlns="http://schemas.openxmlformats.org/officeDocument/2006/extended-properties" xmlns:vt="http://schemas.openxmlformats.org/officeDocument/2006/docPropsVTypes">
  <Template>TM03090430[[fn=Fasce]]</Template>
  <TotalTime>387</TotalTime>
  <Words>1748</Words>
  <Application>Microsoft Office PowerPoint</Application>
  <PresentationFormat>Widescreen</PresentationFormat>
  <Paragraphs>73</Paragraphs>
  <Slides>22</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22</vt:i4>
      </vt:variant>
    </vt:vector>
  </HeadingPairs>
  <TitlesOfParts>
    <vt:vector size="25" baseType="lpstr">
      <vt:lpstr>Corbel</vt:lpstr>
      <vt:lpstr>Wingdings</vt:lpstr>
      <vt:lpstr>Fasce</vt:lpstr>
      <vt:lpstr>Spettro dei disturbi feto-alcolici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Spettro dei disturbi feto-alcolici</dc:title>
  <dc:creator>giorgia.dimassimo@unimc.it</dc:creator>
  <cp:lastModifiedBy>Giorgia Di Massimo</cp:lastModifiedBy>
  <cp:revision>17</cp:revision>
  <dcterms:created xsi:type="dcterms:W3CDTF">2023-05-14T08:21:03Z</dcterms:created>
  <dcterms:modified xsi:type="dcterms:W3CDTF">2023-05-18T07:04:38Z</dcterms:modified>
</cp:coreProperties>
</file>