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57" r:id="rId6"/>
    <p:sldId id="258" r:id="rId7"/>
    <p:sldId id="259" r:id="rId8"/>
    <p:sldId id="260" r:id="rId9"/>
    <p:sldId id="269" r:id="rId10"/>
    <p:sldId id="301" r:id="rId11"/>
    <p:sldId id="303" r:id="rId12"/>
    <p:sldId id="304" r:id="rId13"/>
    <p:sldId id="302" r:id="rId14"/>
    <p:sldId id="300" r:id="rId15"/>
    <p:sldId id="267" r:id="rId16"/>
    <p:sldId id="268" r:id="rId17"/>
    <p:sldId id="266" r:id="rId18"/>
    <p:sldId id="270" r:id="rId19"/>
    <p:sldId id="271" r:id="rId20"/>
    <p:sldId id="272" r:id="rId21"/>
    <p:sldId id="273" r:id="rId22"/>
    <p:sldId id="274" r:id="rId23"/>
    <p:sldId id="275" r:id="rId24"/>
    <p:sldId id="276" r:id="rId25"/>
    <p:sldId id="277" r:id="rId26"/>
    <p:sldId id="309" r:id="rId27"/>
    <p:sldId id="278" r:id="rId28"/>
    <p:sldId id="279" r:id="rId29"/>
    <p:sldId id="280" r:id="rId30"/>
    <p:sldId id="281" r:id="rId31"/>
    <p:sldId id="306" r:id="rId32"/>
    <p:sldId id="282" r:id="rId33"/>
    <p:sldId id="305" r:id="rId34"/>
    <p:sldId id="283" r:id="rId35"/>
    <p:sldId id="307" r:id="rId36"/>
    <p:sldId id="308" r:id="rId37"/>
    <p:sldId id="261" r:id="rId38"/>
    <p:sldId id="296" r:id="rId39"/>
    <p:sldId id="286" r:id="rId40"/>
    <p:sldId id="287" r:id="rId41"/>
    <p:sldId id="288" r:id="rId42"/>
    <p:sldId id="289" r:id="rId43"/>
    <p:sldId id="295" r:id="rId44"/>
    <p:sldId id="297" r:id="rId45"/>
    <p:sldId id="262" r:id="rId46"/>
    <p:sldId id="263" r:id="rId47"/>
    <p:sldId id="264" r:id="rId48"/>
    <p:sldId id="265" r:id="rId49"/>
    <p:sldId id="284" r:id="rId50"/>
    <p:sldId id="285" r:id="rId51"/>
    <p:sldId id="298" r:id="rId52"/>
    <p:sldId id="299" r:id="rId53"/>
    <p:sldId id="290" r:id="rId54"/>
    <p:sldId id="291" r:id="rId55"/>
    <p:sldId id="292" r:id="rId56"/>
    <p:sldId id="294" r:id="rId5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74" autoAdjust="0"/>
    <p:restoredTop sz="94660"/>
  </p:normalViewPr>
  <p:slideViewPr>
    <p:cSldViewPr snapToGrid="0">
      <p:cViewPr varScale="1">
        <p:scale>
          <a:sx n="92" d="100"/>
          <a:sy n="92" d="100"/>
        </p:scale>
        <p:origin x="46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2A54C80-263E-416B-A8E0-580EDEADCBDC}" type="datetimeFigureOut">
              <a:rPr lang="en-US" dirty="0"/>
              <a:t>5/18/2023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5/18/2023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5/18/2023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693700-BE96-A34A-14ED-66239A327427}"/>
              </a:ext>
            </a:extLst>
          </p:cNvPr>
          <p:cNvSpPr>
            <a:spLocks noGrp="1"/>
          </p:cNvSpPr>
          <p:nvPr>
            <p:ph type="ctrTitle"/>
          </p:nvPr>
        </p:nvSpPr>
        <p:spPr/>
        <p:txBody>
          <a:bodyPr/>
          <a:lstStyle/>
          <a:p>
            <a:pPr algn="ctr"/>
            <a:r>
              <a:rPr lang="it-IT" b="1" dirty="0"/>
              <a:t>I DISTURBI DA USO DI SOSTANZE</a:t>
            </a:r>
          </a:p>
        </p:txBody>
      </p:sp>
      <p:sp>
        <p:nvSpPr>
          <p:cNvPr id="3" name="Sottotitolo 2">
            <a:extLst>
              <a:ext uri="{FF2B5EF4-FFF2-40B4-BE49-F238E27FC236}">
                <a16:creationId xmlns:a16="http://schemas.microsoft.com/office/drawing/2014/main" id="{F6A3351C-0E35-0AD7-FB5A-864CAEE493DE}"/>
              </a:ext>
            </a:extLst>
          </p:cNvPr>
          <p:cNvSpPr>
            <a:spLocks noGrp="1"/>
          </p:cNvSpPr>
          <p:nvPr>
            <p:ph type="subTitle" idx="1"/>
          </p:nvPr>
        </p:nvSpPr>
        <p:spPr/>
        <p:txBody>
          <a:bodyPr/>
          <a:lstStyle/>
          <a:p>
            <a:r>
              <a:rPr lang="it-IT" dirty="0"/>
              <a:t>DOTT.SSA GIORGIA DI MASSIMO</a:t>
            </a:r>
          </a:p>
          <a:p>
            <a:r>
              <a:rPr lang="it-IT" dirty="0"/>
              <a:t>UNIMC, 18 MAGGIO 2023 </a:t>
            </a:r>
          </a:p>
        </p:txBody>
      </p:sp>
    </p:spTree>
    <p:extLst>
      <p:ext uri="{BB962C8B-B14F-4D97-AF65-F5344CB8AC3E}">
        <p14:creationId xmlns:p14="http://schemas.microsoft.com/office/powerpoint/2010/main" val="1076198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3CA3E3-AFFB-7345-F378-8EB3FFE7BF4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AF4CFB3-D3ED-FC19-2ED9-8DA6293A3156}"/>
              </a:ext>
            </a:extLst>
          </p:cNvPr>
          <p:cNvSpPr>
            <a:spLocks noGrp="1"/>
          </p:cNvSpPr>
          <p:nvPr>
            <p:ph idx="1"/>
          </p:nvPr>
        </p:nvSpPr>
        <p:spPr/>
        <p:txBody>
          <a:bodyPr/>
          <a:lstStyle/>
          <a:p>
            <a:pPr algn="just"/>
            <a:r>
              <a:rPr lang="it-IT" dirty="0"/>
              <a:t>L’esposizione cronica a qualsiasi sostanza d’abuso porta ad una riduzione nella risposta del circuito di rinforzo della dopamina, con conseguente sviluppo di tolleranza. Gli stimoli divengono meno piacevoli rispetto a quanto lo erano in precedenza</a:t>
            </a:r>
          </a:p>
          <a:p>
            <a:pPr algn="just"/>
            <a:r>
              <a:rPr lang="it-IT" dirty="0"/>
              <a:t>l’obiettivo prioritario di un cervello «dipendente» diviene trovare benessere con l’uso della sostanza o con l’assunzione di un dato comportamento, cose che provocheranno però in lui un piacere momentaneo e limitato</a:t>
            </a:r>
          </a:p>
          <a:p>
            <a:pPr algn="just"/>
            <a:r>
              <a:rPr lang="it-IT" dirty="0"/>
              <a:t>Tutto ciò ci aiuta a comprendere quanto sia complesso il fenomeno della dipendenza e come essa provochi delle modificazioni a livello cerebrale. Il comportamento dei soggetti con questi disturbi non può essere liquidato con la semplice questione della «forza di volontà»</a:t>
            </a:r>
          </a:p>
        </p:txBody>
      </p:sp>
    </p:spTree>
    <p:extLst>
      <p:ext uri="{BB962C8B-B14F-4D97-AF65-F5344CB8AC3E}">
        <p14:creationId xmlns:p14="http://schemas.microsoft.com/office/powerpoint/2010/main" val="2276916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7A14060C-C72E-485B-447B-244A2D7FFF5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46B6D50-A920-19D4-6499-F03E34A9B7E1}"/>
              </a:ext>
            </a:extLst>
          </p:cNvPr>
          <p:cNvSpPr>
            <a:spLocks noGrp="1"/>
          </p:cNvSpPr>
          <p:nvPr>
            <p:ph idx="1"/>
          </p:nvPr>
        </p:nvSpPr>
        <p:spPr/>
        <p:txBody>
          <a:bodyPr/>
          <a:lstStyle/>
          <a:p>
            <a:r>
              <a:rPr lang="it-IT" dirty="0"/>
              <a:t>Nella dipendenza vi è la ricerca compulsiva di stimoli gratificanti, nonostante le conseguenze negative</a:t>
            </a:r>
          </a:p>
          <a:p>
            <a:r>
              <a:rPr lang="it-IT" dirty="0"/>
              <a:t>Le sostanze psicoattive producono un’attivazione così intensa del sistema di ricompensa, che le normali attività possono venire trascurate </a:t>
            </a:r>
          </a:p>
          <a:p>
            <a:r>
              <a:rPr lang="it-IT" dirty="0"/>
              <a:t>Le sostanze d’abuso attivano il sistema della </a:t>
            </a:r>
            <a:r>
              <a:rPr lang="it-IT" dirty="0" err="1"/>
              <a:t>ricompenza</a:t>
            </a:r>
            <a:r>
              <a:rPr lang="it-IT" dirty="0"/>
              <a:t> e producono sensazioni di piacere, spesso riferite come «sballo»</a:t>
            </a:r>
          </a:p>
          <a:p>
            <a:endParaRPr lang="it-IT" dirty="0"/>
          </a:p>
        </p:txBody>
      </p:sp>
    </p:spTree>
    <p:extLst>
      <p:ext uri="{BB962C8B-B14F-4D97-AF65-F5344CB8AC3E}">
        <p14:creationId xmlns:p14="http://schemas.microsoft.com/office/powerpoint/2010/main" val="1811796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924B57-2207-718C-3740-AB31F5AF2CD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8C8FD49-294A-21A1-063D-E8CEC1F2F5F0}"/>
              </a:ext>
            </a:extLst>
          </p:cNvPr>
          <p:cNvSpPr>
            <a:spLocks noGrp="1"/>
          </p:cNvSpPr>
          <p:nvPr>
            <p:ph idx="1"/>
          </p:nvPr>
        </p:nvSpPr>
        <p:spPr/>
        <p:txBody>
          <a:bodyPr/>
          <a:lstStyle/>
          <a:p>
            <a:pPr algn="just"/>
            <a:r>
              <a:rPr lang="it-IT" dirty="0"/>
              <a:t>Individui con livelli inferiori di autocontrollo, cosa che può riflettere compromissioni dei meccanismi cerebrali inibitori, possono essere predisposti a sviluppare disturbi da uso di sostanze, a suggerire che le radici dei disturbi da uso di sostanze, per alcuni individui, possono essere osservate attraverso specifici comportamenti molto prima dell’esordio dell’uso attuale della sostanza stessa</a:t>
            </a:r>
          </a:p>
        </p:txBody>
      </p:sp>
    </p:spTree>
    <p:extLst>
      <p:ext uri="{BB962C8B-B14F-4D97-AF65-F5344CB8AC3E}">
        <p14:creationId xmlns:p14="http://schemas.microsoft.com/office/powerpoint/2010/main" val="13606100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6C3A8D-05BA-318D-CA89-4DE64AD296D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ADEA9AA-F3E8-E148-8679-090DBFE3C646}"/>
              </a:ext>
            </a:extLst>
          </p:cNvPr>
          <p:cNvSpPr>
            <a:spLocks noGrp="1"/>
          </p:cNvSpPr>
          <p:nvPr>
            <p:ph idx="1"/>
          </p:nvPr>
        </p:nvSpPr>
        <p:spPr/>
        <p:txBody>
          <a:bodyPr>
            <a:normAutofit lnSpcReduction="10000"/>
          </a:bodyPr>
          <a:lstStyle/>
          <a:p>
            <a:pPr algn="just"/>
            <a:r>
              <a:rPr lang="it-IT" dirty="0"/>
              <a:t>Il DSM-5, in aggiunta ai disturbi correlati a sostanze, comprende anche il Disturbo da Gioco D’ Azzardo, riflettendo l’evidenza che i comportamenti legati al gioco d’azzardo riescono ad attivare sistemi di ricompensa simili a quelli attivati dalle sostanze d’abuso e producono alcuni sintomi comportamentali che sembrano comparabili a quelli prodotti da disturbi da uso di sostanze</a:t>
            </a:r>
          </a:p>
          <a:p>
            <a:pPr algn="just"/>
            <a:r>
              <a:rPr lang="it-IT" dirty="0"/>
              <a:t>Sono stati descritti anche altri modelli di comportamento eccessivo o gruppi di comportamenti ripetitivi (da cui il nome di </a:t>
            </a:r>
            <a:r>
              <a:rPr lang="it-IT" i="1" dirty="0"/>
              <a:t>dipendenze comportamentali)</a:t>
            </a:r>
            <a:r>
              <a:rPr lang="it-IT" dirty="0"/>
              <a:t>, come il gioco d’azzardo su internet, la dipendenza dal sesso, la dipendenza da esercizio fisico, la dipendenza da acquisti ecc. Tali situazioni non sono però comprese nel DSM-5 perché allo stato attuale non vi è sufficiente letteratura basata sulle evidenze per stabilire criteri diagnostici e descrizione di decorso necessari per identificare questi comportamenti come disturbi mentali </a:t>
            </a:r>
          </a:p>
        </p:txBody>
      </p:sp>
    </p:spTree>
    <p:extLst>
      <p:ext uri="{BB962C8B-B14F-4D97-AF65-F5344CB8AC3E}">
        <p14:creationId xmlns:p14="http://schemas.microsoft.com/office/powerpoint/2010/main" val="3555522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79668A-E26F-54D0-68E0-3F18A7416C28}"/>
              </a:ext>
            </a:extLst>
          </p:cNvPr>
          <p:cNvSpPr>
            <a:spLocks noGrp="1"/>
          </p:cNvSpPr>
          <p:nvPr>
            <p:ph type="title"/>
          </p:nvPr>
        </p:nvSpPr>
        <p:spPr/>
        <p:txBody>
          <a:bodyPr/>
          <a:lstStyle/>
          <a:p>
            <a:pPr algn="ctr"/>
            <a:r>
              <a:rPr lang="it-IT" b="1" dirty="0"/>
              <a:t>CARATTERISTICHE</a:t>
            </a:r>
          </a:p>
        </p:txBody>
      </p:sp>
      <p:sp>
        <p:nvSpPr>
          <p:cNvPr id="3" name="Segnaposto contenuto 2">
            <a:extLst>
              <a:ext uri="{FF2B5EF4-FFF2-40B4-BE49-F238E27FC236}">
                <a16:creationId xmlns:a16="http://schemas.microsoft.com/office/drawing/2014/main" id="{5D3AB461-23C9-98FB-C760-CD6EEE14F46F}"/>
              </a:ext>
            </a:extLst>
          </p:cNvPr>
          <p:cNvSpPr>
            <a:spLocks noGrp="1"/>
          </p:cNvSpPr>
          <p:nvPr>
            <p:ph idx="1"/>
          </p:nvPr>
        </p:nvSpPr>
        <p:spPr/>
        <p:txBody>
          <a:bodyPr/>
          <a:lstStyle/>
          <a:p>
            <a:pPr algn="just"/>
            <a:r>
              <a:rPr lang="it-IT" dirty="0"/>
              <a:t>La caratteristica essenziale di un disturbo da uso di sostanze è un cluster di sintomi cognitivi e comportamentali che indicano come l’individuo continui a fare uso della sostanza nonostante i significativi problemi correlati alla sostanza stessa</a:t>
            </a:r>
          </a:p>
          <a:p>
            <a:pPr algn="just"/>
            <a:r>
              <a:rPr lang="it-IT" dirty="0"/>
              <a:t>Un’altra caratteristica importante dei disturbi da uso di sostanze è un cambiamento sottostante nei circuiti cerebrali che può persistere anche dopo la disintossicazione, in particolare negli individui con disturbi gravi. Gli effetti comportamentali di questi cambiamenti cerebrali si manifestano nelle ripetute ricadute e in un intenso </a:t>
            </a:r>
            <a:r>
              <a:rPr lang="it-IT" dirty="0" err="1"/>
              <a:t>craving</a:t>
            </a:r>
            <a:r>
              <a:rPr lang="it-IT" dirty="0"/>
              <a:t> per la sostanza quando gli individui vengono esposti a stimoli correlati a quel tipo di sostanza</a:t>
            </a:r>
          </a:p>
        </p:txBody>
      </p:sp>
    </p:spTree>
    <p:extLst>
      <p:ext uri="{BB962C8B-B14F-4D97-AF65-F5344CB8AC3E}">
        <p14:creationId xmlns:p14="http://schemas.microsoft.com/office/powerpoint/2010/main" val="1371339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38A54E-AE62-AF79-C8F3-6090FC26AFE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6B17497-B033-5EA5-4DC8-33413D4F649A}"/>
              </a:ext>
            </a:extLst>
          </p:cNvPr>
          <p:cNvSpPr>
            <a:spLocks noGrp="1"/>
          </p:cNvSpPr>
          <p:nvPr>
            <p:ph idx="1"/>
          </p:nvPr>
        </p:nvSpPr>
        <p:spPr/>
        <p:txBody>
          <a:bodyPr/>
          <a:lstStyle/>
          <a:p>
            <a:pPr algn="just"/>
            <a:r>
              <a:rPr lang="it-IT" dirty="0"/>
              <a:t>Nei disturbi da uso di sostanze (alcol, cocaina, eroina, cannabinoidi </a:t>
            </a:r>
            <a:r>
              <a:rPr lang="it-IT" dirty="0" err="1"/>
              <a:t>ecc</a:t>
            </a:r>
            <a:r>
              <a:rPr lang="it-IT" dirty="0"/>
              <a:t>) vi è compromissione del controllo dell’uso della sostanza: l’individuo può assumere la sostanza in quantitativi maggiori o per periodi più lunghi di quanto fosse nelle sue intenzioni. L’individuo può esprimere un desiderio persistente di ridurre  o regolare l’uso della sostanza e può riferire molteplici sforzi infruttuosi di diminuire o interrompere l’uso. L’individuo può impiegare una grande quantità di tempo per procurarsi la sostanza, per usarla o per ristabilirsi dai suoi effetti. Nei casi più gravi, tutte le attività quotidiane dell’individuo ruotano intorno alla sostanza stessa</a:t>
            </a:r>
          </a:p>
        </p:txBody>
      </p:sp>
    </p:spTree>
    <p:extLst>
      <p:ext uri="{BB962C8B-B14F-4D97-AF65-F5344CB8AC3E}">
        <p14:creationId xmlns:p14="http://schemas.microsoft.com/office/powerpoint/2010/main" val="24087723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94F324C-63DD-6112-229C-93E916F4C00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1C22834-1F61-AF14-C39A-726605728E46}"/>
              </a:ext>
            </a:extLst>
          </p:cNvPr>
          <p:cNvSpPr>
            <a:spLocks noGrp="1"/>
          </p:cNvSpPr>
          <p:nvPr>
            <p:ph idx="1"/>
          </p:nvPr>
        </p:nvSpPr>
        <p:spPr/>
        <p:txBody>
          <a:bodyPr/>
          <a:lstStyle/>
          <a:p>
            <a:pPr algn="just"/>
            <a:r>
              <a:rPr lang="it-IT" dirty="0"/>
              <a:t>Nei disturbi da uso di sostanze vi è il </a:t>
            </a:r>
            <a:r>
              <a:rPr lang="it-IT" dirty="0" err="1"/>
              <a:t>craving</a:t>
            </a:r>
            <a:r>
              <a:rPr lang="it-IT" dirty="0"/>
              <a:t>: desiderio intenso o irresistibile per la sostanza che può verificarsi in qualsiasi momento, ma più probabilmente in un ambiente dove questa veniva procurata o usata in precedenza. Il </a:t>
            </a:r>
            <a:r>
              <a:rPr lang="it-IT" dirty="0" err="1"/>
              <a:t>craving</a:t>
            </a:r>
            <a:r>
              <a:rPr lang="it-IT" dirty="0"/>
              <a:t> è associato all’attivazione di specifiche strutture di ricompensa del cervello</a:t>
            </a:r>
          </a:p>
          <a:p>
            <a:pPr algn="just"/>
            <a:r>
              <a:rPr lang="it-IT" dirty="0"/>
              <a:t>Nei disturbi da uso di sostanze vi è compromissione sociale: l’uso ricorrente può causare fallimento nell’adempimento dei principali obblighi di ruolo a casa, sul lavoro o a scuola. L’individuo può continuare ad usare la sostanza nonostante abbia persistenti o ricorrenti problemi sociali o interpersonali causati o esacerbati dagli effetti della sostanza. Importanti attività sociali, lavorative o ricreative possono essere abbandonate o ridotte. L’individuo può ritirarsi dalle attività famigliari e dagli hobby allo scopo di usare la sostanza</a:t>
            </a:r>
          </a:p>
        </p:txBody>
      </p:sp>
    </p:spTree>
    <p:extLst>
      <p:ext uri="{BB962C8B-B14F-4D97-AF65-F5344CB8AC3E}">
        <p14:creationId xmlns:p14="http://schemas.microsoft.com/office/powerpoint/2010/main" val="10843718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7F2F6-77FC-E948-6285-12D61540030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23D04CE-45B8-3C74-135F-FEBFDABE902D}"/>
              </a:ext>
            </a:extLst>
          </p:cNvPr>
          <p:cNvSpPr>
            <a:spLocks noGrp="1"/>
          </p:cNvSpPr>
          <p:nvPr>
            <p:ph idx="1"/>
          </p:nvPr>
        </p:nvSpPr>
        <p:spPr/>
        <p:txBody>
          <a:bodyPr/>
          <a:lstStyle/>
          <a:p>
            <a:pPr algn="just"/>
            <a:r>
              <a:rPr lang="it-IT" dirty="0"/>
              <a:t>Nei disturbi da uso di sostanze vi può essere un uso rischioso della sostanza. La sostanza può quindi essere usata in situazioni nelle quali è fisicamente pericoloso. L’uso può persistere nonostante il soggetto riconosca di avere problemi fisici o psicologici persistenti o ricorrenti i quali sono causati o esacerbati dalla sostanza stessa</a:t>
            </a:r>
          </a:p>
          <a:p>
            <a:pPr algn="just"/>
            <a:r>
              <a:rPr lang="it-IT" dirty="0"/>
              <a:t>Nei disturbi da uso di sostanza vi è tolleranza: bisogno di dosi marcatamente aumentate per ottenere l’effetto desiderato oppure effetto ridotto se si consuma la dose abituale</a:t>
            </a:r>
          </a:p>
        </p:txBody>
      </p:sp>
    </p:spTree>
    <p:extLst>
      <p:ext uri="{BB962C8B-B14F-4D97-AF65-F5344CB8AC3E}">
        <p14:creationId xmlns:p14="http://schemas.microsoft.com/office/powerpoint/2010/main" val="3280760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23A532-F2E3-CDA1-7117-9608800D2F7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C919A9F-76CC-FDDE-4EBF-35A19C4D73A4}"/>
              </a:ext>
            </a:extLst>
          </p:cNvPr>
          <p:cNvSpPr>
            <a:spLocks noGrp="1"/>
          </p:cNvSpPr>
          <p:nvPr>
            <p:ph idx="1"/>
          </p:nvPr>
        </p:nvSpPr>
        <p:spPr/>
        <p:txBody>
          <a:bodyPr/>
          <a:lstStyle/>
          <a:p>
            <a:pPr algn="just"/>
            <a:r>
              <a:rPr lang="it-IT" dirty="0"/>
              <a:t>Nei disturbi da uso di sostanze l’astinenza è una sindrome che si verifica quando le concentrazioni di una sostanza nel sangue o nei tessuti declinano, in un individuo che ha mantenuto un pesante e prolungato uso della sostanza stessa. L’individuo tende a consumare la sostanza per attenuare i sintomi da astinenza</a:t>
            </a:r>
          </a:p>
          <a:p>
            <a:pPr algn="just"/>
            <a:r>
              <a:rPr lang="it-IT" dirty="0"/>
              <a:t>I disturbi da uso di sostanze possono avere diversi livelli di gravità: lieve, moderato e grave in base al numero dei sintomi manifestati</a:t>
            </a:r>
          </a:p>
          <a:p>
            <a:endParaRPr lang="it-IT" dirty="0"/>
          </a:p>
        </p:txBody>
      </p:sp>
    </p:spTree>
    <p:extLst>
      <p:ext uri="{BB962C8B-B14F-4D97-AF65-F5344CB8AC3E}">
        <p14:creationId xmlns:p14="http://schemas.microsoft.com/office/powerpoint/2010/main" val="3917318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7DFAB1-1233-7E9D-6FD8-44ED2976F08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6FBFBE7-5251-1E03-5EE5-C6F3CD7B897D}"/>
              </a:ext>
            </a:extLst>
          </p:cNvPr>
          <p:cNvSpPr>
            <a:spLocks noGrp="1"/>
          </p:cNvSpPr>
          <p:nvPr>
            <p:ph idx="1"/>
          </p:nvPr>
        </p:nvSpPr>
        <p:spPr/>
        <p:txBody>
          <a:bodyPr/>
          <a:lstStyle/>
          <a:p>
            <a:pPr algn="just"/>
            <a:r>
              <a:rPr lang="it-IT" dirty="0"/>
              <a:t>Le sostanze più usate in età evolutiva sono l’ alcol e la nicotina seguite, molto da vicino, dalla cannabis</a:t>
            </a:r>
          </a:p>
          <a:p>
            <a:pPr algn="just"/>
            <a:r>
              <a:rPr lang="it-IT" dirty="0"/>
              <a:t>Circa la metà degli adolescenti ha provato una sostanza illegale almeno una volta</a:t>
            </a:r>
          </a:p>
          <a:p>
            <a:pPr algn="just"/>
            <a:r>
              <a:rPr lang="it-IT" dirty="0"/>
              <a:t>Il 20% ha provato più di una sostanza psicoattiva e il 5% ne fa un uso continuativo</a:t>
            </a:r>
          </a:p>
          <a:p>
            <a:pPr algn="just"/>
            <a:r>
              <a:rPr lang="it-IT" dirty="0"/>
              <a:t>L’assunzione di sostanze sotto i 12 anni di età comincia a diventare sempre più frequente e si associa, in genere, a scarso interesse per l’apprendimento scolastico</a:t>
            </a:r>
          </a:p>
        </p:txBody>
      </p:sp>
    </p:spTree>
    <p:extLst>
      <p:ext uri="{BB962C8B-B14F-4D97-AF65-F5344CB8AC3E}">
        <p14:creationId xmlns:p14="http://schemas.microsoft.com/office/powerpoint/2010/main" val="2898227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FC6631-EBFA-90FC-7EB3-C2192CED218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E395358-50B8-4DAF-14C9-0313E39202CF}"/>
              </a:ext>
            </a:extLst>
          </p:cNvPr>
          <p:cNvSpPr>
            <a:spLocks noGrp="1"/>
          </p:cNvSpPr>
          <p:nvPr>
            <p:ph idx="1"/>
          </p:nvPr>
        </p:nvSpPr>
        <p:spPr/>
        <p:txBody>
          <a:bodyPr/>
          <a:lstStyle/>
          <a:p>
            <a:pPr algn="just"/>
            <a:r>
              <a:rPr lang="it-IT" dirty="0"/>
              <a:t>L’uso di numerose sostanze psicoattive e alcuni comportamenti possono determinare dei disturbi, comunemente noti con il nome di dipendenze</a:t>
            </a:r>
          </a:p>
          <a:p>
            <a:pPr algn="just"/>
            <a:r>
              <a:rPr lang="it-IT" dirty="0"/>
              <a:t>Per sostanza psicoattiva si intende una sostanza che, introdotta nell’organismo, può alterare lo stato di coscienza o le funzioni mentali</a:t>
            </a:r>
          </a:p>
          <a:p>
            <a:pPr algn="just"/>
            <a:r>
              <a:rPr lang="it-IT" dirty="0"/>
              <a:t>Le sostanze psicoattive sono numerose. Tra le più frequentemente implicate ricordiamo: alcol, oppiacei (eroina), cocaina, cannabis, benzodiazepine, tabacco, caffeina </a:t>
            </a:r>
            <a:r>
              <a:rPr lang="it-IT" dirty="0" err="1"/>
              <a:t>ecc</a:t>
            </a:r>
            <a:endParaRPr lang="it-IT" dirty="0"/>
          </a:p>
          <a:p>
            <a:pPr algn="just"/>
            <a:r>
              <a:rPr lang="it-IT" dirty="0"/>
              <a:t>I comportamenti che più frequentemente possono dar luogo a fenomeni di «dipendenza» sono: gioco d’azzardo, shopping, attività riguardanti la sessualità, uso di internet </a:t>
            </a:r>
            <a:r>
              <a:rPr lang="it-IT" dirty="0" err="1"/>
              <a:t>ecc</a:t>
            </a:r>
            <a:endParaRPr lang="it-IT" dirty="0"/>
          </a:p>
          <a:p>
            <a:pPr marL="0" indent="0" algn="just">
              <a:buNone/>
            </a:pPr>
            <a:endParaRPr lang="it-IT" dirty="0"/>
          </a:p>
        </p:txBody>
      </p:sp>
    </p:spTree>
    <p:extLst>
      <p:ext uri="{BB962C8B-B14F-4D97-AF65-F5344CB8AC3E}">
        <p14:creationId xmlns:p14="http://schemas.microsoft.com/office/powerpoint/2010/main" val="26959657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18D675-6169-6849-9C9E-38223CDBBE4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EDEDC9D-C220-F95E-3DFB-EF147DA692E7}"/>
              </a:ext>
            </a:extLst>
          </p:cNvPr>
          <p:cNvSpPr>
            <a:spLocks noGrp="1"/>
          </p:cNvSpPr>
          <p:nvPr>
            <p:ph idx="1"/>
          </p:nvPr>
        </p:nvSpPr>
        <p:spPr/>
        <p:txBody>
          <a:bodyPr/>
          <a:lstStyle/>
          <a:p>
            <a:pPr algn="just"/>
            <a:r>
              <a:rPr lang="it-IT" dirty="0"/>
              <a:t>I fattori di rischio più importanti sono di tipo biologico, educativo e psicologico</a:t>
            </a:r>
          </a:p>
          <a:p>
            <a:pPr algn="just"/>
            <a:r>
              <a:rPr lang="it-IT" dirty="0"/>
              <a:t>È stata infatti riscontrata una moderata influenza genetica</a:t>
            </a:r>
          </a:p>
          <a:p>
            <a:pPr algn="just"/>
            <a:r>
              <a:rPr lang="it-IT" dirty="0"/>
              <a:t>I fattori educativi sono molto importanti: i ragazzi devono essere informati degli effetti e della pericolosità delle sostanze psicoattive e dei comportamenti di dipendenza; inoltre devono essere aiutati a sviluppare un’autonomia nella scelta, evitando che l’uso della sostanza dipenda dall’incapacità di dire no all’interno di un gruppo </a:t>
            </a:r>
          </a:p>
        </p:txBody>
      </p:sp>
    </p:spTree>
    <p:extLst>
      <p:ext uri="{BB962C8B-B14F-4D97-AF65-F5344CB8AC3E}">
        <p14:creationId xmlns:p14="http://schemas.microsoft.com/office/powerpoint/2010/main" val="2854322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145D9F-7260-5907-4479-CF790AF70E1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E7106E4-A832-2FB1-E995-3FAEA411D522}"/>
              </a:ext>
            </a:extLst>
          </p:cNvPr>
          <p:cNvSpPr>
            <a:spLocks noGrp="1"/>
          </p:cNvSpPr>
          <p:nvPr>
            <p:ph idx="1"/>
          </p:nvPr>
        </p:nvSpPr>
        <p:spPr/>
        <p:txBody>
          <a:bodyPr/>
          <a:lstStyle/>
          <a:p>
            <a:pPr algn="just"/>
            <a:r>
              <a:rPr lang="it-IT" dirty="0"/>
              <a:t>A livello psicopatologico l’abuso di sostanze è collegato alla presenza di disturbi della condotta, ADHD, disturbi del tono dell’umore</a:t>
            </a:r>
          </a:p>
          <a:p>
            <a:pPr algn="just"/>
            <a:r>
              <a:rPr lang="it-IT" dirty="0"/>
              <a:t>Negli ultimi decenni sono state sintetizzate ed utilizzate numerosissime nuove sostanze psicoattive, tanto che talvolta sia l’ambito medico che quello legislativo non sono esattamente al corrente di ciò che viene spacciato sul mercato</a:t>
            </a:r>
          </a:p>
        </p:txBody>
      </p:sp>
    </p:spTree>
    <p:extLst>
      <p:ext uri="{BB962C8B-B14F-4D97-AF65-F5344CB8AC3E}">
        <p14:creationId xmlns:p14="http://schemas.microsoft.com/office/powerpoint/2010/main" val="639254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90C1BD-5AA2-63EA-B235-A3FA9D1AEE77}"/>
              </a:ext>
            </a:extLst>
          </p:cNvPr>
          <p:cNvSpPr>
            <a:spLocks noGrp="1"/>
          </p:cNvSpPr>
          <p:nvPr>
            <p:ph type="title"/>
          </p:nvPr>
        </p:nvSpPr>
        <p:spPr/>
        <p:txBody>
          <a:bodyPr/>
          <a:lstStyle/>
          <a:p>
            <a:pPr algn="ctr"/>
            <a:r>
              <a:rPr lang="it-IT" dirty="0"/>
              <a:t>ALCOL</a:t>
            </a:r>
          </a:p>
        </p:txBody>
      </p:sp>
      <p:sp>
        <p:nvSpPr>
          <p:cNvPr id="3" name="Segnaposto contenuto 2">
            <a:extLst>
              <a:ext uri="{FF2B5EF4-FFF2-40B4-BE49-F238E27FC236}">
                <a16:creationId xmlns:a16="http://schemas.microsoft.com/office/drawing/2014/main" id="{43B0102B-97FE-FEF6-C295-49A0EA19B35D}"/>
              </a:ext>
            </a:extLst>
          </p:cNvPr>
          <p:cNvSpPr>
            <a:spLocks noGrp="1"/>
          </p:cNvSpPr>
          <p:nvPr>
            <p:ph idx="1"/>
          </p:nvPr>
        </p:nvSpPr>
        <p:spPr/>
        <p:txBody>
          <a:bodyPr>
            <a:normAutofit/>
          </a:bodyPr>
          <a:lstStyle/>
          <a:p>
            <a:pPr algn="just"/>
            <a:r>
              <a:rPr lang="it-IT" dirty="0"/>
              <a:t>In Italia la soglia di assunzione della prima bevanda alcolica si è abbassata dai 15 agli 11 anni</a:t>
            </a:r>
          </a:p>
          <a:p>
            <a:pPr algn="just"/>
            <a:r>
              <a:rPr lang="it-IT" dirty="0"/>
              <a:t>È molto probabile che il primo episodio di intossicazione da alcol si verifichi tra i 15 e i 17 anni </a:t>
            </a:r>
          </a:p>
          <a:p>
            <a:pPr algn="just"/>
            <a:r>
              <a:rPr lang="it-IT" dirty="0"/>
              <a:t>Negli stati Uniti d’America circa il 13% degli adolescenti presenta manifestazioni cliniche da Disturbo da uso di alcol; circa il 40% viene visto in pronto soccorso per problemi connessi all’uso di alcol e quasi il 10% viene fermato per guida in stato di ebbrezza</a:t>
            </a:r>
          </a:p>
          <a:p>
            <a:pPr algn="just"/>
            <a:r>
              <a:rPr lang="it-IT" dirty="0"/>
              <a:t>Fra gli adolescenti, un disturbo della condotta e un comportamento ripetutamente antisociale spesso si verificano in concomitanza con D. correlati all’alcol o a sostanze</a:t>
            </a:r>
          </a:p>
        </p:txBody>
      </p:sp>
    </p:spTree>
    <p:extLst>
      <p:ext uri="{BB962C8B-B14F-4D97-AF65-F5344CB8AC3E}">
        <p14:creationId xmlns:p14="http://schemas.microsoft.com/office/powerpoint/2010/main" val="10561326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FDA739-42CF-6347-8C23-C25F18A39D0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61B6681-2B4E-D66A-E4BC-FC6448FECC4F}"/>
              </a:ext>
            </a:extLst>
          </p:cNvPr>
          <p:cNvSpPr>
            <a:spLocks noGrp="1"/>
          </p:cNvSpPr>
          <p:nvPr>
            <p:ph idx="1"/>
          </p:nvPr>
        </p:nvSpPr>
        <p:spPr/>
        <p:txBody>
          <a:bodyPr/>
          <a:lstStyle/>
          <a:p>
            <a:pPr algn="just"/>
            <a:r>
              <a:rPr lang="it-IT" dirty="0"/>
              <a:t>Nei soggetti in età evolutiva l’alcol è maggiormente tossico e rischioso per deficit di ADH (alcol deidrogenasi), enzima deputato ad una fase della metabolizzazione dell’alcol</a:t>
            </a:r>
          </a:p>
          <a:p>
            <a:pPr algn="just"/>
            <a:endParaRPr lang="it-IT" dirty="0"/>
          </a:p>
          <a:p>
            <a:pPr algn="just"/>
            <a:endParaRPr lang="it-IT" dirty="0"/>
          </a:p>
          <a:p>
            <a:pPr algn="just"/>
            <a:endParaRPr lang="it-IT" dirty="0"/>
          </a:p>
          <a:p>
            <a:pPr algn="just"/>
            <a:r>
              <a:rPr lang="it-IT" dirty="0"/>
              <a:t>Le conseguenze dell’utilizzazione di alcol sono mortalità prematura, disabilità e malattie croniche (epatopatie alcoliche, sindromi psicotiche indotte da alcol, polineuropatia alcolica, cardiomiopatia alcolica, gastrite alcolica, pancreatite indotta da alcol, degenerazione del sistema nervoso </a:t>
            </a:r>
            <a:r>
              <a:rPr lang="it-IT" dirty="0" err="1"/>
              <a:t>ecc</a:t>
            </a:r>
            <a:r>
              <a:rPr lang="it-IT" dirty="0"/>
              <a:t>)</a:t>
            </a:r>
          </a:p>
          <a:p>
            <a:endParaRPr lang="it-IT" dirty="0"/>
          </a:p>
        </p:txBody>
      </p:sp>
    </p:spTree>
    <p:extLst>
      <p:ext uri="{BB962C8B-B14F-4D97-AF65-F5344CB8AC3E}">
        <p14:creationId xmlns:p14="http://schemas.microsoft.com/office/powerpoint/2010/main" val="29903760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135176-747A-735A-4879-554B61EFA21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BB065DB-7874-D123-A560-E95A0454F66B}"/>
              </a:ext>
            </a:extLst>
          </p:cNvPr>
          <p:cNvSpPr>
            <a:spLocks noGrp="1"/>
          </p:cNvSpPr>
          <p:nvPr>
            <p:ph idx="1"/>
          </p:nvPr>
        </p:nvSpPr>
        <p:spPr/>
        <p:txBody>
          <a:bodyPr/>
          <a:lstStyle/>
          <a:p>
            <a:pPr algn="just"/>
            <a:r>
              <a:rPr lang="it-IT" dirty="0"/>
              <a:t>Il rischio zero con l’alcol c’è solo con nessun consumo</a:t>
            </a:r>
          </a:p>
          <a:p>
            <a:pPr algn="just"/>
            <a:r>
              <a:rPr lang="it-IT" dirty="0"/>
              <a:t>1 unità alcolica=12 grammi di etanolo (1 bicchiere di vino (125 ml); 1 lattina di birra (330 ml); 1 bicchierino liquore (40 ml))</a:t>
            </a:r>
          </a:p>
          <a:p>
            <a:pPr algn="just"/>
            <a:r>
              <a:rPr lang="it-IT" dirty="0"/>
              <a:t>Un consumo viene definito a basso rischio se :</a:t>
            </a:r>
          </a:p>
          <a:p>
            <a:pPr algn="just">
              <a:buFontTx/>
              <a:buChar char="-"/>
            </a:pPr>
            <a:r>
              <a:rPr lang="it-IT" dirty="0"/>
              <a:t>&lt; 2 UA al giorno per l’uomo</a:t>
            </a:r>
          </a:p>
          <a:p>
            <a:pPr algn="just">
              <a:buFontTx/>
              <a:buChar char="-"/>
            </a:pPr>
            <a:r>
              <a:rPr lang="it-IT" dirty="0"/>
              <a:t>&lt;1 UA al giorno per le donne</a:t>
            </a:r>
          </a:p>
          <a:p>
            <a:pPr algn="just">
              <a:buFontTx/>
              <a:buChar char="-"/>
            </a:pPr>
            <a:r>
              <a:rPr lang="it-IT" dirty="0"/>
              <a:t>&lt;1 UA sopra i 65 anni o tra i 18-25 anni</a:t>
            </a:r>
          </a:p>
          <a:p>
            <a:pPr algn="just">
              <a:buFontTx/>
              <a:buChar char="-"/>
            </a:pPr>
            <a:r>
              <a:rPr lang="it-IT" dirty="0"/>
              <a:t>0 UA prima dei 18 anni</a:t>
            </a:r>
          </a:p>
        </p:txBody>
      </p:sp>
    </p:spTree>
    <p:extLst>
      <p:ext uri="{BB962C8B-B14F-4D97-AF65-F5344CB8AC3E}">
        <p14:creationId xmlns:p14="http://schemas.microsoft.com/office/powerpoint/2010/main" val="12762274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B74BBA-3953-CC41-0103-8AE89B0CA69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1DD1671-7A70-18F1-7CF4-F516F1548FF8}"/>
              </a:ext>
            </a:extLst>
          </p:cNvPr>
          <p:cNvSpPr>
            <a:spLocks noGrp="1"/>
          </p:cNvSpPr>
          <p:nvPr>
            <p:ph idx="1"/>
          </p:nvPr>
        </p:nvSpPr>
        <p:spPr/>
        <p:txBody>
          <a:bodyPr/>
          <a:lstStyle/>
          <a:p>
            <a:pPr algn="just"/>
            <a:r>
              <a:rPr lang="it-IT" dirty="0"/>
              <a:t>Condotta a rischio: &gt; 4 UA in un’unica occasione (</a:t>
            </a:r>
            <a:r>
              <a:rPr lang="it-IT" dirty="0" err="1"/>
              <a:t>binge</a:t>
            </a:r>
            <a:r>
              <a:rPr lang="it-IT" dirty="0"/>
              <a:t> drinking)</a:t>
            </a:r>
          </a:p>
          <a:p>
            <a:pPr algn="just"/>
            <a:r>
              <a:rPr lang="it-IT" dirty="0"/>
              <a:t>Vi sono degli aspetti culturali negli stili di consumo, con omogeneizzazione nei giovani. </a:t>
            </a:r>
          </a:p>
          <a:p>
            <a:pPr algn="just"/>
            <a:r>
              <a:rPr lang="it-IT" dirty="0"/>
              <a:t>Lo stile mediterraneo è caratterizzato da un bere quotidiano e durante i pasti, soprattutto vino. Comporta soprattutto danni cronici come epatopatie, tumori, diabete, demenza, dipendenza…</a:t>
            </a:r>
          </a:p>
          <a:p>
            <a:pPr algn="just"/>
            <a:r>
              <a:rPr lang="it-IT" dirty="0"/>
              <a:t>Oggi i giovani sono più influenzati da stile nordico, anglosassone: da un bere soprattutto serale, soprattutto nel fine settimana, soprattutto birra e superalcolici con amici (</a:t>
            </a:r>
            <a:r>
              <a:rPr lang="it-IT" dirty="0" err="1"/>
              <a:t>binge</a:t>
            </a:r>
            <a:r>
              <a:rPr lang="it-IT" dirty="0"/>
              <a:t> drinking). Stile ricreazionale. Questo stile è collegato soprattutto a danni acuti da alcol come risse, incidenti stradali, violenze</a:t>
            </a:r>
          </a:p>
        </p:txBody>
      </p:sp>
    </p:spTree>
    <p:extLst>
      <p:ext uri="{BB962C8B-B14F-4D97-AF65-F5344CB8AC3E}">
        <p14:creationId xmlns:p14="http://schemas.microsoft.com/office/powerpoint/2010/main" val="31347752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272848-84E2-8EAC-3349-AC0A5EAA504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A078929-4EDA-5098-8262-C5ADDF20B824}"/>
              </a:ext>
            </a:extLst>
          </p:cNvPr>
          <p:cNvSpPr>
            <a:spLocks noGrp="1"/>
          </p:cNvSpPr>
          <p:nvPr>
            <p:ph idx="1"/>
          </p:nvPr>
        </p:nvSpPr>
        <p:spPr/>
        <p:txBody>
          <a:bodyPr/>
          <a:lstStyle/>
          <a:p>
            <a:pPr algn="just"/>
            <a:r>
              <a:rPr lang="it-IT" dirty="0"/>
              <a:t>Soprattutto gli adolescenti, possono assumere quindi velocemente enormi quantità di alcol (</a:t>
            </a:r>
            <a:r>
              <a:rPr lang="it-IT" dirty="0" err="1"/>
              <a:t>binge</a:t>
            </a:r>
            <a:r>
              <a:rPr lang="it-IT" dirty="0"/>
              <a:t> drinking), che possono condurre anche al coma etilico (condizione grave che richiede ricovero ospedaliero e che può condurre anche a decesso)</a:t>
            </a:r>
          </a:p>
          <a:p>
            <a:pPr algn="just"/>
            <a:endParaRPr lang="it-IT" dirty="0"/>
          </a:p>
        </p:txBody>
      </p:sp>
    </p:spTree>
    <p:extLst>
      <p:ext uri="{BB962C8B-B14F-4D97-AF65-F5344CB8AC3E}">
        <p14:creationId xmlns:p14="http://schemas.microsoft.com/office/powerpoint/2010/main" val="26491007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627341-4C0D-CD18-2482-9E271CFC2269}"/>
              </a:ext>
            </a:extLst>
          </p:cNvPr>
          <p:cNvSpPr>
            <a:spLocks noGrp="1"/>
          </p:cNvSpPr>
          <p:nvPr>
            <p:ph type="title"/>
          </p:nvPr>
        </p:nvSpPr>
        <p:spPr/>
        <p:txBody>
          <a:bodyPr/>
          <a:lstStyle/>
          <a:p>
            <a:pPr algn="ctr"/>
            <a:r>
              <a:rPr lang="it-IT" b="1" dirty="0"/>
              <a:t>CANNABIS</a:t>
            </a:r>
          </a:p>
        </p:txBody>
      </p:sp>
      <p:sp>
        <p:nvSpPr>
          <p:cNvPr id="5" name="Segnaposto contenuto 4">
            <a:extLst>
              <a:ext uri="{FF2B5EF4-FFF2-40B4-BE49-F238E27FC236}">
                <a16:creationId xmlns:a16="http://schemas.microsoft.com/office/drawing/2014/main" id="{FE900835-5F19-678A-5D2E-24C87F30818D}"/>
              </a:ext>
            </a:extLst>
          </p:cNvPr>
          <p:cNvSpPr>
            <a:spLocks noGrp="1"/>
          </p:cNvSpPr>
          <p:nvPr>
            <p:ph idx="1"/>
          </p:nvPr>
        </p:nvSpPr>
        <p:spPr/>
        <p:txBody>
          <a:bodyPr/>
          <a:lstStyle/>
          <a:p>
            <a:pPr algn="just"/>
            <a:r>
              <a:rPr lang="it-IT" dirty="0"/>
              <a:t>Il disturbo da uso di cannabis comprende problemi associati a sostanze derivate dalla Cannabis e composti sintetici chimicamente simili</a:t>
            </a:r>
          </a:p>
          <a:p>
            <a:pPr algn="just"/>
            <a:r>
              <a:rPr lang="it-IT" dirty="0"/>
              <a:t>Il principio attivo è il THC (delta-9-tetraidrocannabinolo)</a:t>
            </a:r>
          </a:p>
          <a:p>
            <a:pPr algn="just"/>
            <a:r>
              <a:rPr lang="it-IT" dirty="0"/>
              <a:t>La potenza della cannabis (concentrazione THC) varia notevolmente (1-15% della marijuana, 10-20% dell’ hashish)</a:t>
            </a:r>
          </a:p>
          <a:p>
            <a:pPr algn="just"/>
            <a:r>
              <a:rPr lang="it-IT" dirty="0">
                <a:solidFill>
                  <a:schemeClr val="accent2"/>
                </a:solidFill>
              </a:rPr>
              <a:t>Durante gli ultimi due decenni è stato osservato un costante aumento nella potenza della cannabis sequestrata, cosa che la rende più dannosa e pericolosa</a:t>
            </a:r>
          </a:p>
        </p:txBody>
      </p:sp>
    </p:spTree>
    <p:extLst>
      <p:ext uri="{BB962C8B-B14F-4D97-AF65-F5344CB8AC3E}">
        <p14:creationId xmlns:p14="http://schemas.microsoft.com/office/powerpoint/2010/main" val="3273981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B81553-B3C2-BC22-FB43-E98D800082F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590850F-7DBD-BCAE-AD6F-BE502628FAA7}"/>
              </a:ext>
            </a:extLst>
          </p:cNvPr>
          <p:cNvSpPr>
            <a:spLocks noGrp="1"/>
          </p:cNvSpPr>
          <p:nvPr>
            <p:ph idx="1"/>
          </p:nvPr>
        </p:nvSpPr>
        <p:spPr/>
        <p:txBody>
          <a:bodyPr/>
          <a:lstStyle/>
          <a:p>
            <a:pPr algn="just"/>
            <a:r>
              <a:rPr lang="it-IT" dirty="0"/>
              <a:t>L’uso della cannabis regolare può condurre a sviluppare tutte le caratteristiche diagnostiche generali di un disturbo da uso di sostanze</a:t>
            </a:r>
          </a:p>
          <a:p>
            <a:pPr algn="just"/>
            <a:r>
              <a:rPr lang="it-IT" dirty="0"/>
              <a:t>La brusca interruzione dell’uso quotidiano o quasi quotidiano della cannabis spesso causa una sindrome di astinenza da cannabis: irritabilità, rabbia/aggressività, ansia, instabilità dell’umore, irrequietezza, disturbi del sonno, diminuzione appetito, perdita di peso. Sebbene non sia così grave come l’ astinenza da alcol o da oppiacei, può causare disagio significativo e può generare difficoltà  nella cessazione dell’uso o ricadute</a:t>
            </a:r>
          </a:p>
        </p:txBody>
      </p:sp>
    </p:spTree>
    <p:extLst>
      <p:ext uri="{BB962C8B-B14F-4D97-AF65-F5344CB8AC3E}">
        <p14:creationId xmlns:p14="http://schemas.microsoft.com/office/powerpoint/2010/main" val="1513995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CFC5DD-BD84-F233-EB72-3957B3BD6B7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DACC65B-6D33-A8A6-E8D1-E569D48A22FD}"/>
              </a:ext>
            </a:extLst>
          </p:cNvPr>
          <p:cNvSpPr>
            <a:spLocks noGrp="1"/>
          </p:cNvSpPr>
          <p:nvPr>
            <p:ph idx="1"/>
          </p:nvPr>
        </p:nvSpPr>
        <p:spPr/>
        <p:txBody>
          <a:bodyPr>
            <a:normAutofit/>
          </a:bodyPr>
          <a:lstStyle/>
          <a:p>
            <a:pPr algn="just"/>
            <a:r>
              <a:rPr lang="it-IT" dirty="0"/>
              <a:t>l’uso cronico della cannabis può contribuire all’esordio o all’esacerbazione di molti altri disturbi mentali</a:t>
            </a:r>
            <a:r>
              <a:rPr lang="it-IT" dirty="0">
                <a:solidFill>
                  <a:schemeClr val="accent2"/>
                </a:solidFill>
              </a:rPr>
              <a:t>: in particolare, vi è preoccupazione circa l’uso di cannabis come fattore causale della schizofrenia e di altri disturbi psicotici. </a:t>
            </a:r>
          </a:p>
          <a:p>
            <a:pPr algn="just"/>
            <a:r>
              <a:rPr lang="it-IT" dirty="0">
                <a:solidFill>
                  <a:schemeClr val="accent2"/>
                </a:solidFill>
              </a:rPr>
              <a:t>L’uso della cannabis può contribuire all’esordio di un episodio psicotico acuto, può esacerbarne alcuni sintomi e può influenzare negativamente il trattamento di un disturbo psicotico</a:t>
            </a:r>
          </a:p>
          <a:p>
            <a:pPr algn="just"/>
            <a:r>
              <a:rPr lang="it-IT" dirty="0"/>
              <a:t>In alcuni soggetti l’assunzione di THC può produrre condizioni di ansia e panico</a:t>
            </a:r>
          </a:p>
          <a:p>
            <a:pPr algn="just"/>
            <a:endParaRPr lang="it-IT" dirty="0"/>
          </a:p>
          <a:p>
            <a:pPr algn="just"/>
            <a:endParaRPr lang="it-IT" dirty="0"/>
          </a:p>
          <a:p>
            <a:pPr marL="0" indent="0" algn="just">
              <a:buNone/>
            </a:pPr>
            <a:endParaRPr lang="it-IT" dirty="0"/>
          </a:p>
          <a:p>
            <a:pPr algn="just"/>
            <a:endParaRPr lang="it-IT" dirty="0"/>
          </a:p>
        </p:txBody>
      </p:sp>
    </p:spTree>
    <p:extLst>
      <p:ext uri="{BB962C8B-B14F-4D97-AF65-F5344CB8AC3E}">
        <p14:creationId xmlns:p14="http://schemas.microsoft.com/office/powerpoint/2010/main" val="3062971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4AC7E6-BB66-00A9-1D5B-7B9AB29044F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23CB921-848A-D86D-6654-983A6E68D012}"/>
              </a:ext>
            </a:extLst>
          </p:cNvPr>
          <p:cNvSpPr>
            <a:spLocks noGrp="1"/>
          </p:cNvSpPr>
          <p:nvPr>
            <p:ph idx="1"/>
          </p:nvPr>
        </p:nvSpPr>
        <p:spPr/>
        <p:txBody>
          <a:bodyPr>
            <a:normAutofit lnSpcReduction="10000"/>
          </a:bodyPr>
          <a:lstStyle/>
          <a:p>
            <a:pPr algn="just"/>
            <a:r>
              <a:rPr lang="it-IT" dirty="0"/>
              <a:t>I fenomeni generali che caratterizzano i disturbi da uso di sostanze sono i seguenti:</a:t>
            </a:r>
          </a:p>
          <a:p>
            <a:pPr algn="just">
              <a:buFontTx/>
              <a:buChar char="-"/>
            </a:pPr>
            <a:r>
              <a:rPr lang="it-IT" dirty="0">
                <a:solidFill>
                  <a:schemeClr val="accent1">
                    <a:lumMod val="75000"/>
                  </a:schemeClr>
                </a:solidFill>
              </a:rPr>
              <a:t>La tolleranza</a:t>
            </a:r>
            <a:r>
              <a:rPr lang="it-IT" dirty="0"/>
              <a:t>: è definita come uno stato di responsività progressivamente decrescente a una sostanza psicoattiva o a un comportamento. L’organismo cerca di limitare i danni ricorrendo ad un adattamento recettoriale oppure ad un adattamento dei sistemi enzimatici deputati al catabolismo della sostanza. Ciò implica che, con il tempo, un’identica quantità di sostanza produca effetti minori e che pertanto il soggetto, per avere lo stesso effetto, tenderà ad aumentare progressivamente la dose</a:t>
            </a:r>
          </a:p>
          <a:p>
            <a:pPr algn="just">
              <a:buFontTx/>
              <a:buChar char="-"/>
            </a:pPr>
            <a:r>
              <a:rPr lang="it-IT" dirty="0"/>
              <a:t>L’assunzione continuativa e la tolleranza tendono a indurre uno stato di </a:t>
            </a:r>
            <a:r>
              <a:rPr lang="it-IT" dirty="0">
                <a:solidFill>
                  <a:schemeClr val="accent1">
                    <a:lumMod val="75000"/>
                  </a:schemeClr>
                </a:solidFill>
              </a:rPr>
              <a:t>assuefazione</a:t>
            </a:r>
            <a:r>
              <a:rPr lang="it-IT" dirty="0"/>
              <a:t>, condizione in cui l’organismo per funzionare ha bisogno della sostanza, senza la quale compaiono sintomi e segni di sofferenza consistenti nella condizione di astinenza    </a:t>
            </a:r>
          </a:p>
          <a:p>
            <a:pPr algn="just">
              <a:buFontTx/>
              <a:buChar char="-"/>
            </a:pPr>
            <a:endParaRPr lang="it-IT" dirty="0"/>
          </a:p>
        </p:txBody>
      </p:sp>
    </p:spTree>
    <p:extLst>
      <p:ext uri="{BB962C8B-B14F-4D97-AF65-F5344CB8AC3E}">
        <p14:creationId xmlns:p14="http://schemas.microsoft.com/office/powerpoint/2010/main" val="31098985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DD26D9B9-A377-AA94-B61A-DF582CA02E6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E34F900-4107-2ED9-6C5A-5763D9A29BE8}"/>
              </a:ext>
            </a:extLst>
          </p:cNvPr>
          <p:cNvSpPr>
            <a:spLocks noGrp="1"/>
          </p:cNvSpPr>
          <p:nvPr>
            <p:ph idx="1"/>
          </p:nvPr>
        </p:nvSpPr>
        <p:spPr/>
        <p:txBody>
          <a:bodyPr/>
          <a:lstStyle/>
          <a:p>
            <a:pPr algn="just"/>
            <a:r>
              <a:rPr lang="it-IT" dirty="0"/>
              <a:t>Inoltre, la funzione cognitiva è compromessa negli utilizzatori di cannabis, sia in acuto sia in cronico. In un adolescente ciò può determinare difficoltà scolastiche</a:t>
            </a:r>
          </a:p>
          <a:p>
            <a:pPr algn="just"/>
            <a:r>
              <a:rPr lang="it-IT" dirty="0"/>
              <a:t>L’uso cronico di THC, soprattutto negli adolescenti, tende a provocare una sindrome </a:t>
            </a:r>
            <a:r>
              <a:rPr lang="it-IT" dirty="0" err="1"/>
              <a:t>amotivazionale</a:t>
            </a:r>
            <a:r>
              <a:rPr lang="it-IT" dirty="0"/>
              <a:t> (apatia, perdita di interesse, assenza di motivazioni </a:t>
            </a:r>
            <a:r>
              <a:rPr lang="it-IT" dirty="0" err="1"/>
              <a:t>ecc</a:t>
            </a:r>
            <a:r>
              <a:rPr lang="it-IT" dirty="0"/>
              <a:t>), che si manifesta con scarso rendimento scolastico o lavorativo e problematiche in ambito sociale</a:t>
            </a:r>
          </a:p>
          <a:p>
            <a:pPr algn="just"/>
            <a:r>
              <a:rPr lang="it-IT" dirty="0"/>
              <a:t>L’uso della cannabis e l’intossicazione possono influenzare il comportamento ed esporre l’individuo ad un aumento del rischio fisico durante l’esecuzione di attività (guidare, praticare sport, operare con macchinari al lavoro…)</a:t>
            </a:r>
          </a:p>
          <a:p>
            <a:endParaRPr lang="it-IT" dirty="0"/>
          </a:p>
        </p:txBody>
      </p:sp>
    </p:spTree>
    <p:extLst>
      <p:ext uri="{BB962C8B-B14F-4D97-AF65-F5344CB8AC3E}">
        <p14:creationId xmlns:p14="http://schemas.microsoft.com/office/powerpoint/2010/main" val="27783919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D51EB9-A23C-C796-4B39-ACBD948A05A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B2B439D-D5DD-A130-76D1-475A3B9492E4}"/>
              </a:ext>
            </a:extLst>
          </p:cNvPr>
          <p:cNvSpPr>
            <a:spLocks noGrp="1"/>
          </p:cNvSpPr>
          <p:nvPr>
            <p:ph idx="1"/>
          </p:nvPr>
        </p:nvSpPr>
        <p:spPr/>
        <p:txBody>
          <a:bodyPr>
            <a:normAutofit/>
          </a:bodyPr>
          <a:lstStyle/>
          <a:p>
            <a:pPr algn="just"/>
            <a:r>
              <a:rPr lang="it-IT" dirty="0"/>
              <a:t>L’esordio di questo uso si verifica comunemente nell’adolescenza o nella prima età adulta</a:t>
            </a:r>
          </a:p>
          <a:p>
            <a:pPr algn="just"/>
            <a:r>
              <a:rPr lang="it-IT" dirty="0"/>
              <a:t>Sebbene meno frequentemente, l’esordio può avvenire anche in preadolescenza</a:t>
            </a:r>
          </a:p>
          <a:p>
            <a:pPr algn="just"/>
            <a:r>
              <a:rPr lang="it-IT" dirty="0"/>
              <a:t>La cannabis è, insieme all’alcol e al tabacco, tradizionalmente la prima sostanza che gli adolescenti provano </a:t>
            </a:r>
          </a:p>
          <a:p>
            <a:pPr algn="just"/>
            <a:r>
              <a:rPr lang="it-IT" dirty="0"/>
              <a:t>Alcuni percepiscono l’uso della cannabis come meno dannoso rispetto ad altre sostanze e questa percezione contribuisce probabilmente all’aumento dell’uso</a:t>
            </a:r>
          </a:p>
          <a:p>
            <a:pPr marL="0" indent="0" algn="just">
              <a:buNone/>
            </a:pPr>
            <a:r>
              <a:rPr lang="it-IT" dirty="0"/>
              <a:t> </a:t>
            </a:r>
          </a:p>
        </p:txBody>
      </p:sp>
    </p:spTree>
    <p:extLst>
      <p:ext uri="{BB962C8B-B14F-4D97-AF65-F5344CB8AC3E}">
        <p14:creationId xmlns:p14="http://schemas.microsoft.com/office/powerpoint/2010/main" val="27381123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850E39-169A-49EB-BBD5-8E75484D1FC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6B750AE-1189-458B-85C7-D5AB58962813}"/>
              </a:ext>
            </a:extLst>
          </p:cNvPr>
          <p:cNvSpPr>
            <a:spLocks noGrp="1"/>
          </p:cNvSpPr>
          <p:nvPr>
            <p:ph idx="1"/>
          </p:nvPr>
        </p:nvSpPr>
        <p:spPr/>
        <p:txBody>
          <a:bodyPr/>
          <a:lstStyle/>
          <a:p>
            <a:pPr algn="just"/>
            <a:r>
              <a:rPr lang="it-IT" dirty="0"/>
              <a:t>Negli adolescenti che usano cannabis si osservano frequentemente instabilità dell’umore, cambiamenti nei livelli di energia, calo di profitto a scuola, ridotto interesse per le attività scolastiche ed i risultati</a:t>
            </a:r>
          </a:p>
          <a:p>
            <a:pPr algn="just"/>
            <a:r>
              <a:rPr lang="it-IT" dirty="0"/>
              <a:t>È stato stimato che circa il 25% degli adolescenti delle scuole secondarie faccia uso di cannabis, con una maggior prevalenza nei maschi</a:t>
            </a:r>
          </a:p>
          <a:p>
            <a:pPr algn="just"/>
            <a:r>
              <a:rPr lang="it-IT" dirty="0"/>
              <a:t>Il disturbo da uso di cannabis si associa spesso all’uso di altre sostanze (alcol, nicotina, cocaina, allucinogeni, oppioidi </a:t>
            </a:r>
            <a:r>
              <a:rPr lang="it-IT" dirty="0" err="1"/>
              <a:t>ecc</a:t>
            </a:r>
            <a:r>
              <a:rPr lang="it-IT" dirty="0"/>
              <a:t>) e spesso si manifesta in associazione con altri disturbi psichiatrici (disturbo d’ansia, disturbo bipolare, depressione maggiore, schizofrenia…) </a:t>
            </a:r>
          </a:p>
          <a:p>
            <a:endParaRPr lang="it-IT" dirty="0"/>
          </a:p>
        </p:txBody>
      </p:sp>
    </p:spTree>
    <p:extLst>
      <p:ext uri="{BB962C8B-B14F-4D97-AF65-F5344CB8AC3E}">
        <p14:creationId xmlns:p14="http://schemas.microsoft.com/office/powerpoint/2010/main" val="33386862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19476A0-5C15-B002-4492-7D6B86310AE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EAF8422-B99E-D82D-8016-2DD5AE227194}"/>
              </a:ext>
            </a:extLst>
          </p:cNvPr>
          <p:cNvSpPr>
            <a:spLocks noGrp="1"/>
          </p:cNvSpPr>
          <p:nvPr>
            <p:ph idx="1"/>
          </p:nvPr>
        </p:nvSpPr>
        <p:spPr/>
        <p:txBody>
          <a:bodyPr/>
          <a:lstStyle/>
          <a:p>
            <a:pPr algn="just"/>
            <a:r>
              <a:rPr lang="it-IT" dirty="0">
                <a:solidFill>
                  <a:schemeClr val="accent2"/>
                </a:solidFill>
              </a:rPr>
              <a:t>UN ESORDIO PRECOCE DELL’USO DI CANNABIS (PRIMA DEI 15 ANNI) è UN VIGOROSO FATTORE PREDITTIVO DELLO SVILUPPO DEL DISTURBO DA USO DI CANNABIS E DI ALTRI TIPI DI DISTURBI DA USO DI SOSTANZE E DISTURBI MENTALI DURANTE LA PRIMA ETA’ ADULTA!!!</a:t>
            </a:r>
          </a:p>
        </p:txBody>
      </p:sp>
    </p:spTree>
    <p:extLst>
      <p:ext uri="{BB962C8B-B14F-4D97-AF65-F5344CB8AC3E}">
        <p14:creationId xmlns:p14="http://schemas.microsoft.com/office/powerpoint/2010/main" val="31509281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F2B923-6D61-FBD1-C618-9C0BCDD806D2}"/>
              </a:ext>
            </a:extLst>
          </p:cNvPr>
          <p:cNvSpPr>
            <a:spLocks noGrp="1"/>
          </p:cNvSpPr>
          <p:nvPr>
            <p:ph type="title"/>
          </p:nvPr>
        </p:nvSpPr>
        <p:spPr/>
        <p:txBody>
          <a:bodyPr/>
          <a:lstStyle/>
          <a:p>
            <a:pPr algn="ctr"/>
            <a:r>
              <a:rPr lang="it-IT" dirty="0"/>
              <a:t>DIPENDENZA DA INTERNET</a:t>
            </a:r>
          </a:p>
        </p:txBody>
      </p:sp>
      <p:sp>
        <p:nvSpPr>
          <p:cNvPr id="3" name="Segnaposto contenuto 2">
            <a:extLst>
              <a:ext uri="{FF2B5EF4-FFF2-40B4-BE49-F238E27FC236}">
                <a16:creationId xmlns:a16="http://schemas.microsoft.com/office/drawing/2014/main" id="{957BA54C-3CAC-60B7-F398-4D15E3686DD0}"/>
              </a:ext>
            </a:extLst>
          </p:cNvPr>
          <p:cNvSpPr>
            <a:spLocks noGrp="1"/>
          </p:cNvSpPr>
          <p:nvPr>
            <p:ph idx="1"/>
          </p:nvPr>
        </p:nvSpPr>
        <p:spPr/>
        <p:txBody>
          <a:bodyPr/>
          <a:lstStyle/>
          <a:p>
            <a:pPr algn="just"/>
            <a:r>
              <a:rPr lang="it-IT" dirty="0"/>
              <a:t>Negli ultimi anni si è assistito ad un uso sempre maggiore dei sistemi di comunicazione, informazione e gioco telematico, tanto che in ambito clinico si è iniziato a riconoscere dei comportamenti eccessivi, ripetitivi e disfunzionali che possono suggerire la presenza di «dipendenza comportamentale»</a:t>
            </a:r>
          </a:p>
          <a:p>
            <a:pPr algn="just"/>
            <a:r>
              <a:rPr lang="it-IT" dirty="0"/>
              <a:t>Ciò significa che tale comportamenti problematici paiono avere in comune con le dipendenze da sostanze psicoattive, gli stessi elementi fisiopatologici</a:t>
            </a:r>
          </a:p>
          <a:p>
            <a:pPr algn="just"/>
            <a:r>
              <a:rPr lang="it-IT" dirty="0"/>
              <a:t>Per quanto riguarda internet, si ritiene che un comportamento problematico possa essere messo in relazione a vari aspetti, tra cui il monte ore trascorso in rete dal soggetto, dedicandosi al gioco, allo shopping compulsivo, al gioco d’azzardo, ai social network, alla pornografia…</a:t>
            </a:r>
          </a:p>
        </p:txBody>
      </p:sp>
    </p:spTree>
    <p:extLst>
      <p:ext uri="{BB962C8B-B14F-4D97-AF65-F5344CB8AC3E}">
        <p14:creationId xmlns:p14="http://schemas.microsoft.com/office/powerpoint/2010/main" val="26074961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1CBBAA-475D-EDC9-E4D9-AEAAFB99197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C055824-B367-2A70-FD9B-E9758920C835}"/>
              </a:ext>
            </a:extLst>
          </p:cNvPr>
          <p:cNvSpPr>
            <a:spLocks noGrp="1"/>
          </p:cNvSpPr>
          <p:nvPr>
            <p:ph idx="1"/>
          </p:nvPr>
        </p:nvSpPr>
        <p:spPr/>
        <p:txBody>
          <a:bodyPr/>
          <a:lstStyle/>
          <a:p>
            <a:r>
              <a:rPr lang="it-IT" dirty="0"/>
              <a:t>Elementi favorenti l’insorgere dei disturbi internet correlati:</a:t>
            </a:r>
          </a:p>
          <a:p>
            <a:pPr algn="just">
              <a:buFontTx/>
              <a:buChar char="-"/>
            </a:pPr>
            <a:r>
              <a:rPr lang="it-IT" dirty="0"/>
              <a:t>accessibilità: facile ed immediato utilizzo di ogni servizio, immediata gratificazione anche dei più piccoli bisogni</a:t>
            </a:r>
          </a:p>
          <a:p>
            <a:pPr algn="just">
              <a:buFontTx/>
              <a:buChar char="-"/>
            </a:pPr>
            <a:r>
              <a:rPr lang="it-IT" dirty="0"/>
              <a:t>Controllo (sulle attività on-line), non separato da un’irreale percezione di onnipotenza</a:t>
            </a:r>
          </a:p>
          <a:p>
            <a:pPr algn="just">
              <a:buFontTx/>
              <a:buChar char="-"/>
            </a:pPr>
            <a:r>
              <a:rPr lang="it-IT" dirty="0"/>
              <a:t>Eccitazione: grande quantità di stimoli cui sottoporsi e conseguire stati di eccitazione facilmente</a:t>
            </a:r>
          </a:p>
        </p:txBody>
      </p:sp>
    </p:spTree>
    <p:extLst>
      <p:ext uri="{BB962C8B-B14F-4D97-AF65-F5344CB8AC3E}">
        <p14:creationId xmlns:p14="http://schemas.microsoft.com/office/powerpoint/2010/main" val="26709954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E77B19-910F-151A-B8EC-AFA05CB0BE2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0F067EB-26C8-F5B8-000A-A67EE803AAE9}"/>
              </a:ext>
            </a:extLst>
          </p:cNvPr>
          <p:cNvSpPr>
            <a:spLocks noGrp="1"/>
          </p:cNvSpPr>
          <p:nvPr>
            <p:ph idx="1"/>
          </p:nvPr>
        </p:nvSpPr>
        <p:spPr/>
        <p:txBody>
          <a:bodyPr>
            <a:normAutofit fontScale="92500" lnSpcReduction="20000"/>
          </a:bodyPr>
          <a:lstStyle/>
          <a:p>
            <a:r>
              <a:rPr lang="it-IT" dirty="0"/>
              <a:t>Le caratteristiche principali sono:</a:t>
            </a:r>
          </a:p>
          <a:p>
            <a:pPr algn="just">
              <a:buFontTx/>
              <a:buChar char="-"/>
            </a:pPr>
            <a:r>
              <a:rPr lang="it-IT" sz="22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Bisogno di trascorrere un tempo sempre maggiore in rete per ottenere soddisfazione</a:t>
            </a:r>
          </a:p>
          <a:p>
            <a:pPr algn="just">
              <a:buFontTx/>
              <a:buChar char="-"/>
            </a:pPr>
            <a:r>
              <a:rPr lang="it-IT" sz="22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marcata riduzione di interesse per altre attività che non siano Internet</a:t>
            </a:r>
          </a:p>
          <a:p>
            <a:pPr algn="just">
              <a:buFontTx/>
              <a:buChar char="-"/>
            </a:pPr>
            <a:r>
              <a:rPr lang="it-IT" sz="2200" b="1" dirty="0">
                <a:solidFill>
                  <a:schemeClr val="tx1"/>
                </a:solidFill>
                <a:latin typeface="Times New Roman" pitchFamily="18" charset="0"/>
                <a:ea typeface="Segoe UI" pitchFamily="34" charset="0"/>
                <a:cs typeface="Times New Roman" pitchFamily="18" charset="0"/>
              </a:rPr>
              <a:t>sviluppo, dopo la sospensione o diminuzione dell’uso della rete, di agitazione psicomotoria, ansia, depressione, pensieri ossessivi su cosa accade on-line, cioè classici sintomi </a:t>
            </a:r>
            <a:r>
              <a:rPr lang="it-IT" sz="2200" b="1" dirty="0" err="1">
                <a:solidFill>
                  <a:schemeClr val="tx1"/>
                </a:solidFill>
                <a:latin typeface="Times New Roman" pitchFamily="18" charset="0"/>
                <a:ea typeface="Segoe UI" pitchFamily="34" charset="0"/>
                <a:cs typeface="Times New Roman" pitchFamily="18" charset="0"/>
              </a:rPr>
              <a:t>astinenziali</a:t>
            </a:r>
            <a:endParaRPr lang="it-IT" sz="2200" b="1" dirty="0">
              <a:solidFill>
                <a:schemeClr val="tx1"/>
              </a:solidFill>
              <a:latin typeface="Times New Roman" pitchFamily="18" charset="0"/>
              <a:ea typeface="Segoe UI" pitchFamily="34" charset="0"/>
              <a:cs typeface="Times New Roman" pitchFamily="18" charset="0"/>
            </a:endParaRPr>
          </a:p>
          <a:p>
            <a:pPr algn="just">
              <a:buFontTx/>
              <a:buChar char="-"/>
            </a:pPr>
            <a:r>
              <a:rPr lang="it-IT" sz="2200" b="1" dirty="0">
                <a:solidFill>
                  <a:schemeClr val="tx1"/>
                </a:solidFill>
                <a:latin typeface="Times New Roman" pitchFamily="18" charset="0"/>
                <a:ea typeface="Segoe UI" pitchFamily="34" charset="0"/>
                <a:cs typeface="Times New Roman" pitchFamily="18" charset="0"/>
              </a:rPr>
              <a:t>necessità di accedere alla rete sempre più frequentemente o per periodi più prolungati rispetto all’intenzione iniziale</a:t>
            </a:r>
          </a:p>
          <a:p>
            <a:pPr algn="just">
              <a:buFontTx/>
              <a:buChar char="-"/>
            </a:pPr>
            <a:endParaRPr lang="it-IT" b="1" dirty="0">
              <a:latin typeface="Times New Roman" pitchFamily="18" charset="0"/>
              <a:ea typeface="Segoe UI" pitchFamily="34" charset="0"/>
              <a:cs typeface="Times New Roman" pitchFamily="18" charset="0"/>
            </a:endParaRPr>
          </a:p>
          <a:p>
            <a:pPr algn="just">
              <a:buFontTx/>
              <a:buChar char="-"/>
            </a:pPr>
            <a:r>
              <a:rPr lang="it-IT" b="1" dirty="0">
                <a:latin typeface="Times New Roman" pitchFamily="18" charset="0"/>
                <a:ea typeface="Calibri" panose="020F0502020204030204" pitchFamily="34" charset="0"/>
                <a:cs typeface="Times New Roman" pitchFamily="18" charset="0"/>
              </a:rPr>
              <a:t/>
            </a:r>
            <a:br>
              <a:rPr lang="it-IT" b="1" dirty="0">
                <a:latin typeface="Times New Roman" pitchFamily="18" charset="0"/>
                <a:ea typeface="Calibri" panose="020F0502020204030204" pitchFamily="34" charset="0"/>
                <a:cs typeface="Times New Roman" pitchFamily="18" charset="0"/>
              </a:rPr>
            </a:br>
            <a:endParaRPr lang="it-IT" dirty="0">
              <a:latin typeface="Times New Roman" pitchFamily="18" charset="0"/>
              <a:cs typeface="Times New Roman" pitchFamily="18" charset="0"/>
            </a:endParaRPr>
          </a:p>
          <a:p>
            <a:pPr algn="just">
              <a:buFontTx/>
              <a:buChar char="-"/>
            </a:pPr>
            <a:endParaRPr lang="it-IT" b="1" dirty="0">
              <a:latin typeface="Times New Roman" panose="02020603050405020304" pitchFamily="18" charset="0"/>
              <a:ea typeface="Calibri" panose="020F0502020204030204" pitchFamily="34" charset="0"/>
              <a:cs typeface="Times New Roman" panose="02020603050405020304" pitchFamily="18" charset="0"/>
            </a:endParaRPr>
          </a:p>
          <a:p>
            <a:pPr algn="just">
              <a:buFontTx/>
              <a:buChar char="-"/>
            </a:pPr>
            <a:endParaRPr lang="it-IT" b="1" dirty="0">
              <a:latin typeface="Times New Roman" panose="02020603050405020304" pitchFamily="18" charset="0"/>
              <a:ea typeface="Calibri" panose="020F0502020204030204" pitchFamily="34" charset="0"/>
              <a:cs typeface="Times New Roman" panose="02020603050405020304" pitchFamily="18" charset="0"/>
            </a:endParaRPr>
          </a:p>
          <a:p>
            <a:pPr algn="just">
              <a:buFontTx/>
              <a:buChar char="-"/>
            </a:pPr>
            <a:endParaRPr lang="it-IT" sz="3800" dirty="0"/>
          </a:p>
        </p:txBody>
      </p:sp>
    </p:spTree>
    <p:extLst>
      <p:ext uri="{BB962C8B-B14F-4D97-AF65-F5344CB8AC3E}">
        <p14:creationId xmlns:p14="http://schemas.microsoft.com/office/powerpoint/2010/main" val="36191909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8DCECC-DB35-B320-9999-A97458F2DA1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64E6B00-73A3-72A1-A441-799FA827AD1A}"/>
              </a:ext>
            </a:extLst>
          </p:cNvPr>
          <p:cNvSpPr>
            <a:spLocks noGrp="1"/>
          </p:cNvSpPr>
          <p:nvPr>
            <p:ph idx="1"/>
          </p:nvPr>
        </p:nvSpPr>
        <p:spPr/>
        <p:txBody>
          <a:bodyPr/>
          <a:lstStyle/>
          <a:p>
            <a:pPr algn="just">
              <a:buFontTx/>
              <a:buChar char="-"/>
            </a:pPr>
            <a:r>
              <a:rPr lang="it-IT" dirty="0"/>
              <a:t>Impossibilità di interrompere o tenere sotto controllo l’uso di internet</a:t>
            </a:r>
          </a:p>
          <a:p>
            <a:pPr algn="just">
              <a:buFontTx/>
              <a:buChar char="-"/>
            </a:pPr>
            <a:r>
              <a:rPr lang="it-IT" dirty="0"/>
              <a:t>Dispendio di grandi attività di tempo in attività correlate alla rete</a:t>
            </a:r>
          </a:p>
          <a:p>
            <a:pPr algn="just">
              <a:buFontTx/>
              <a:buChar char="-"/>
            </a:pPr>
            <a:r>
              <a:rPr lang="it-IT" dirty="0"/>
              <a:t>Continuare ad utilizzare internet nonostante la consapevolezza di problemi sociali, lavorativi, scolastici, fisici o psicologici recati dalla rete</a:t>
            </a:r>
          </a:p>
        </p:txBody>
      </p:sp>
    </p:spTree>
    <p:extLst>
      <p:ext uri="{BB962C8B-B14F-4D97-AF65-F5344CB8AC3E}">
        <p14:creationId xmlns:p14="http://schemas.microsoft.com/office/powerpoint/2010/main" val="29901139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6CD88C-0708-9779-3597-473E5E37EC4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2EB5F7F-E8DA-D6EF-E613-37BEDF2B7A89}"/>
              </a:ext>
            </a:extLst>
          </p:cNvPr>
          <p:cNvSpPr>
            <a:spLocks noGrp="1"/>
          </p:cNvSpPr>
          <p:nvPr>
            <p:ph idx="1"/>
          </p:nvPr>
        </p:nvSpPr>
        <p:spPr/>
        <p:txBody>
          <a:bodyPr>
            <a:normAutofit lnSpcReduction="10000"/>
          </a:bodyPr>
          <a:lstStyle/>
          <a:p>
            <a:pPr marL="0" indent="0">
              <a:buNone/>
            </a:pPr>
            <a:r>
              <a:rPr lang="it-IT" b="1" dirty="0">
                <a:latin typeface="Times New Roman" pitchFamily="18" charset="0"/>
                <a:cs typeface="Times New Roman" pitchFamily="18" charset="0"/>
              </a:rPr>
              <a:t>COMPLICANZE: </a:t>
            </a:r>
          </a:p>
          <a:p>
            <a:endParaRPr lang="it-IT" b="1" dirty="0">
              <a:latin typeface="Times New Roman" pitchFamily="18" charset="0"/>
              <a:cs typeface="Times New Roman" pitchFamily="18" charset="0"/>
            </a:endParaRPr>
          </a:p>
          <a:p>
            <a:r>
              <a:rPr lang="it-IT" b="1" dirty="0">
                <a:latin typeface="Times New Roman" pitchFamily="18" charset="0"/>
                <a:cs typeface="Times New Roman" pitchFamily="18" charset="0"/>
              </a:rPr>
              <a:t>STATI DISSOCIATIVI: DISTACCO ED ESTRANEAMENTO DA SE STESSI FINO ALLA PERDITA DEL CONTATTO CON LA REALTA’</a:t>
            </a:r>
          </a:p>
          <a:p>
            <a:pPr>
              <a:buNone/>
            </a:pPr>
            <a:endParaRPr lang="it-IT" b="1" dirty="0">
              <a:latin typeface="Times New Roman" pitchFamily="18" charset="0"/>
              <a:cs typeface="Times New Roman" pitchFamily="18" charset="0"/>
            </a:endParaRPr>
          </a:p>
          <a:p>
            <a:r>
              <a:rPr lang="it-IT" b="1" dirty="0">
                <a:latin typeface="Times New Roman" pitchFamily="18" charset="0"/>
                <a:cs typeface="Times New Roman" pitchFamily="18" charset="0"/>
              </a:rPr>
              <a:t>PSICOPATOLOGIE</a:t>
            </a:r>
          </a:p>
          <a:p>
            <a:pPr>
              <a:buNone/>
            </a:pPr>
            <a:endParaRPr lang="it-IT" b="1" dirty="0">
              <a:latin typeface="Times New Roman" pitchFamily="18" charset="0"/>
              <a:cs typeface="Times New Roman" pitchFamily="18" charset="0"/>
            </a:endParaRPr>
          </a:p>
          <a:p>
            <a:r>
              <a:rPr lang="it-IT" b="1" dirty="0">
                <a:latin typeface="Times New Roman" pitchFamily="18" charset="0"/>
                <a:cs typeface="Times New Roman" pitchFamily="18" charset="0"/>
              </a:rPr>
              <a:t>CYBERBULLISMO: ATTI AGGRESSIVI COMPIUTI TRAMITE STRUMENTI TELEMATICI (SMS, E-MAIL, CHAT …)</a:t>
            </a:r>
          </a:p>
          <a:p>
            <a:pPr>
              <a:buNone/>
            </a:pPr>
            <a:endParaRPr lang="it-IT" b="1" dirty="0">
              <a:latin typeface="Times New Roman" pitchFamily="18" charset="0"/>
              <a:cs typeface="Times New Roman" pitchFamily="18" charset="0"/>
            </a:endParaRPr>
          </a:p>
          <a:p>
            <a:r>
              <a:rPr lang="it-IT" b="1" dirty="0">
                <a:latin typeface="Times New Roman" pitchFamily="18" charset="0"/>
                <a:cs typeface="Times New Roman" pitchFamily="18" charset="0"/>
              </a:rPr>
              <a:t>ADESCAMENTI PERICOLOSI</a:t>
            </a:r>
          </a:p>
          <a:p>
            <a:pPr marL="0" indent="0">
              <a:buNone/>
            </a:pPr>
            <a:endParaRPr lang="it-IT" dirty="0"/>
          </a:p>
        </p:txBody>
      </p:sp>
    </p:spTree>
    <p:extLst>
      <p:ext uri="{BB962C8B-B14F-4D97-AF65-F5344CB8AC3E}">
        <p14:creationId xmlns:p14="http://schemas.microsoft.com/office/powerpoint/2010/main" val="6044723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6E4202-BA37-FC2A-9273-6262C578FF2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BDB196E-AE36-37D2-A449-E7E8C0EE36BA}"/>
              </a:ext>
            </a:extLst>
          </p:cNvPr>
          <p:cNvSpPr>
            <a:spLocks noGrp="1"/>
          </p:cNvSpPr>
          <p:nvPr>
            <p:ph idx="1"/>
          </p:nvPr>
        </p:nvSpPr>
        <p:spPr/>
        <p:txBody>
          <a:bodyPr/>
          <a:lstStyle/>
          <a:p>
            <a:pPr algn="just"/>
            <a:r>
              <a:rPr lang="it-IT" b="1" dirty="0">
                <a:solidFill>
                  <a:schemeClr val="tx1"/>
                </a:solidFill>
                <a:latin typeface="Times New Roman" pitchFamily="18" charset="0"/>
                <a:cs typeface="Times New Roman" pitchFamily="18" charset="0"/>
              </a:rPr>
              <a:t>ANALFABETISMO FUNZIONALE</a:t>
            </a:r>
            <a:r>
              <a:rPr lang="it-IT" b="1" dirty="0">
                <a:latin typeface="Times New Roman" pitchFamily="18" charset="0"/>
                <a:cs typeface="Times New Roman" pitchFamily="18" charset="0"/>
              </a:rPr>
              <a:t>: IL SOGGETTO E’ INCAPACE DI USARE IN MODO EFFICACE LE ABILITA’ DI LETTURA, SCRITTURA E CALCOLO NELLE SITUAZIONI DI VITA QUOTIDIANA; INCAPACITA’ DI COMPRENDERE, VALUTARE E USARE LE INFORMAZIONI RISCONTRABILI NELLA SOCIETA’ CONTEMPORANEA; PUO’ ESSERE PREDA DI FAKE NEWS.</a:t>
            </a:r>
            <a:endParaRPr lang="it-IT" b="1" dirty="0">
              <a:solidFill>
                <a:srgbClr val="FFFF00"/>
              </a:solidFill>
              <a:latin typeface="Times New Roman" pitchFamily="18" charset="0"/>
              <a:cs typeface="Times New Roman" pitchFamily="18" charset="0"/>
            </a:endParaRPr>
          </a:p>
          <a:p>
            <a:r>
              <a:rPr lang="it-IT" b="1" dirty="0">
                <a:solidFill>
                  <a:schemeClr val="tx1"/>
                </a:solidFill>
                <a:latin typeface="Times New Roman" pitchFamily="18" charset="0"/>
                <a:cs typeface="Times New Roman" pitchFamily="18" charset="0"/>
              </a:rPr>
              <a:t>STRESS</a:t>
            </a:r>
          </a:p>
          <a:p>
            <a:pPr algn="just"/>
            <a:r>
              <a:rPr lang="it-IT" b="1" dirty="0">
                <a:latin typeface="Times New Roman" pitchFamily="18" charset="0"/>
                <a:cs typeface="Times New Roman" pitchFamily="18" charset="0"/>
              </a:rPr>
              <a:t>ALTERAZIONE DEL DECISION MAKING: DEFICIT DELLA CAPACITA’ DI RISOLVERE PROBLEMATICHE COMPLESSE ATTRAVERSO UNA VALUTAZIONE DELLE POSSIBILI ALTERNATIVE DI AZIONE</a:t>
            </a:r>
          </a:p>
          <a:p>
            <a:pPr algn="just"/>
            <a:endParaRPr lang="it-IT" b="1" dirty="0">
              <a:solidFill>
                <a:schemeClr val="tx1"/>
              </a:solidFill>
              <a:latin typeface="Times New Roman" pitchFamily="18" charset="0"/>
              <a:cs typeface="Times New Roman" pitchFamily="18" charset="0"/>
            </a:endParaRPr>
          </a:p>
          <a:p>
            <a:pPr marL="0" indent="0">
              <a:buNone/>
            </a:pPr>
            <a:endParaRPr lang="it-IT" b="1" dirty="0">
              <a:solidFill>
                <a:schemeClr val="tx1"/>
              </a:solidFill>
              <a:latin typeface="Times New Roman" pitchFamily="18" charset="0"/>
              <a:cs typeface="Times New Roman" pitchFamily="18" charset="0"/>
            </a:endParaRPr>
          </a:p>
          <a:p>
            <a:pPr marL="0" indent="0">
              <a:buNone/>
            </a:pPr>
            <a:endParaRPr lang="it-IT" dirty="0"/>
          </a:p>
        </p:txBody>
      </p:sp>
    </p:spTree>
    <p:extLst>
      <p:ext uri="{BB962C8B-B14F-4D97-AF65-F5344CB8AC3E}">
        <p14:creationId xmlns:p14="http://schemas.microsoft.com/office/powerpoint/2010/main" val="751745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5A3EB-F171-A8DD-619E-14B2B63808C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203D5E9-3E57-F446-C31B-7EE481F705A8}"/>
              </a:ext>
            </a:extLst>
          </p:cNvPr>
          <p:cNvSpPr>
            <a:spLocks noGrp="1"/>
          </p:cNvSpPr>
          <p:nvPr>
            <p:ph idx="1"/>
          </p:nvPr>
        </p:nvSpPr>
        <p:spPr/>
        <p:txBody>
          <a:bodyPr>
            <a:normAutofit/>
          </a:bodyPr>
          <a:lstStyle/>
          <a:p>
            <a:pPr algn="just">
              <a:buFontTx/>
              <a:buChar char="-"/>
            </a:pPr>
            <a:r>
              <a:rPr lang="it-IT" dirty="0">
                <a:solidFill>
                  <a:schemeClr val="accent1">
                    <a:lumMod val="75000"/>
                  </a:schemeClr>
                </a:solidFill>
              </a:rPr>
              <a:t>La sindrome di astinenza </a:t>
            </a:r>
            <a:r>
              <a:rPr lang="it-IT" dirty="0">
                <a:solidFill>
                  <a:schemeClr val="tx1"/>
                </a:solidFill>
              </a:rPr>
              <a:t>è una vera e propria sindrome fisica e psichica, caratteristica per ciascuna sostanza. Può essere sospesa riprendendo l’assunzione della sostanza o il comportamento</a:t>
            </a:r>
          </a:p>
          <a:p>
            <a:pPr algn="just">
              <a:buFontTx/>
              <a:buChar char="-"/>
            </a:pPr>
            <a:r>
              <a:rPr lang="it-IT" dirty="0">
                <a:solidFill>
                  <a:schemeClr val="accent1">
                    <a:lumMod val="75000"/>
                  </a:schemeClr>
                </a:solidFill>
              </a:rPr>
              <a:t>L’impulsività </a:t>
            </a:r>
            <a:r>
              <a:rPr lang="it-IT" dirty="0">
                <a:solidFill>
                  <a:schemeClr val="tx1"/>
                </a:solidFill>
              </a:rPr>
              <a:t>ha a che fare con la spinta ad usare la sostanza o a mettere in atto un determinato comportamento (</a:t>
            </a:r>
            <a:r>
              <a:rPr lang="it-IT" dirty="0">
                <a:solidFill>
                  <a:schemeClr val="accent1">
                    <a:lumMod val="75000"/>
                  </a:schemeClr>
                </a:solidFill>
              </a:rPr>
              <a:t>fase appetitiva</a:t>
            </a:r>
            <a:r>
              <a:rPr lang="it-IT" dirty="0">
                <a:solidFill>
                  <a:srgbClr val="000000"/>
                </a:solidFill>
              </a:rPr>
              <a:t>). Può essere conseguenza della sindrome </a:t>
            </a:r>
            <a:r>
              <a:rPr lang="it-IT" dirty="0" err="1">
                <a:solidFill>
                  <a:srgbClr val="000000"/>
                </a:solidFill>
              </a:rPr>
              <a:t>astinenziale</a:t>
            </a:r>
            <a:r>
              <a:rPr lang="it-IT" dirty="0">
                <a:solidFill>
                  <a:srgbClr val="000000"/>
                </a:solidFill>
              </a:rPr>
              <a:t>, ma si può manifestare anche in soggetti disintossicati da tempo </a:t>
            </a:r>
          </a:p>
          <a:p>
            <a:pPr algn="just">
              <a:buFontTx/>
              <a:buChar char="-"/>
            </a:pPr>
            <a:r>
              <a:rPr lang="it-IT" dirty="0">
                <a:solidFill>
                  <a:schemeClr val="accent1">
                    <a:lumMod val="75000"/>
                  </a:schemeClr>
                </a:solidFill>
              </a:rPr>
              <a:t>Ricerca compulsiva </a:t>
            </a:r>
            <a:r>
              <a:rPr lang="it-IT" dirty="0">
                <a:solidFill>
                  <a:schemeClr val="tx1"/>
                </a:solidFill>
              </a:rPr>
              <a:t>della sostanza con irresistibile desiderio ad assumerla nuovamente. Tale fenomeno è noto con il nome di </a:t>
            </a:r>
            <a:r>
              <a:rPr lang="it-IT" dirty="0" err="1">
                <a:solidFill>
                  <a:schemeClr val="accent2"/>
                </a:solidFill>
              </a:rPr>
              <a:t>craving</a:t>
            </a:r>
            <a:endParaRPr lang="it-IT" dirty="0">
              <a:solidFill>
                <a:schemeClr val="accent2"/>
              </a:solidFill>
            </a:endParaRPr>
          </a:p>
          <a:p>
            <a:pPr algn="just">
              <a:buFontTx/>
              <a:buChar char="-"/>
            </a:pPr>
            <a:r>
              <a:rPr lang="it-IT" dirty="0" err="1">
                <a:solidFill>
                  <a:schemeClr val="accent2"/>
                </a:solidFill>
              </a:rPr>
              <a:t>Craving</a:t>
            </a:r>
            <a:r>
              <a:rPr lang="it-IT" dirty="0">
                <a:solidFill>
                  <a:schemeClr val="accent2"/>
                </a:solidFill>
              </a:rPr>
              <a:t>: </a:t>
            </a:r>
            <a:r>
              <a:rPr lang="it-IT" dirty="0">
                <a:solidFill>
                  <a:schemeClr val="tx1"/>
                </a:solidFill>
              </a:rPr>
              <a:t>desiderio persistente ed irresistibile per una determinata sostanza o per sostanze a effetti simili</a:t>
            </a:r>
            <a:endParaRPr lang="it-IT" dirty="0">
              <a:solidFill>
                <a:schemeClr val="accent2"/>
              </a:solidFill>
            </a:endParaRPr>
          </a:p>
          <a:p>
            <a:pPr algn="just">
              <a:buFontTx/>
              <a:buChar char="-"/>
            </a:pPr>
            <a:endParaRPr lang="it-IT" dirty="0">
              <a:solidFill>
                <a:schemeClr val="tx1"/>
              </a:solidFill>
            </a:endParaRPr>
          </a:p>
          <a:p>
            <a:pPr algn="just"/>
            <a:endParaRPr lang="it-IT" dirty="0">
              <a:solidFill>
                <a:schemeClr val="accent1">
                  <a:lumMod val="75000"/>
                </a:schemeClr>
              </a:solidFill>
            </a:endParaRPr>
          </a:p>
        </p:txBody>
      </p:sp>
    </p:spTree>
    <p:extLst>
      <p:ext uri="{BB962C8B-B14F-4D97-AF65-F5344CB8AC3E}">
        <p14:creationId xmlns:p14="http://schemas.microsoft.com/office/powerpoint/2010/main" val="21012334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F134DB-3A4C-82D7-2208-F3B1CCE6EEB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5CA4A0F-32B9-7458-C75F-5728BBF5FEBD}"/>
              </a:ext>
            </a:extLst>
          </p:cNvPr>
          <p:cNvSpPr>
            <a:spLocks noGrp="1"/>
          </p:cNvSpPr>
          <p:nvPr>
            <p:ph idx="1"/>
          </p:nvPr>
        </p:nvSpPr>
        <p:spPr/>
        <p:txBody>
          <a:bodyPr/>
          <a:lstStyle/>
          <a:p>
            <a:r>
              <a:rPr lang="it-IT" b="1" dirty="0">
                <a:latin typeface="Times New Roman" pitchFamily="18" charset="0"/>
                <a:cs typeface="Times New Roman" pitchFamily="18" charset="0"/>
              </a:rPr>
              <a:t>RIDUZIONE DELLE FUNZIONI COGNITIVE (ATTENZIONE, MEMORIA, CONCENTRAZIONE, PIANIFICAZIONE…)</a:t>
            </a:r>
          </a:p>
          <a:p>
            <a:r>
              <a:rPr lang="it-IT" b="1" dirty="0">
                <a:latin typeface="Times New Roman" pitchFamily="18" charset="0"/>
                <a:cs typeface="Times New Roman" pitchFamily="18" charset="0"/>
              </a:rPr>
              <a:t>TENDENZA FOBICA ALLA VITA SOCIALE</a:t>
            </a:r>
          </a:p>
          <a:p>
            <a:r>
              <a:rPr lang="it-IT" b="1" dirty="0">
                <a:latin typeface="Times New Roman" pitchFamily="18" charset="0"/>
                <a:cs typeface="Times New Roman" pitchFamily="18" charset="0"/>
              </a:rPr>
              <a:t>TENDENZA A RELAZIONI IMMAGINARIE CHE COMPENSANO LE SCARSE RELAZIONI OGGETTUALI</a:t>
            </a:r>
          </a:p>
          <a:p>
            <a:pPr algn="just"/>
            <a:r>
              <a:rPr lang="it-IT" b="1" dirty="0">
                <a:latin typeface="Times New Roman" pitchFamily="18" charset="0"/>
                <a:cs typeface="Times New Roman" pitchFamily="18" charset="0"/>
              </a:rPr>
              <a:t>RETOMANE PER FUGA: UTILIZZA LA RETE COME MEZZO PER SCAPPARE DAI PROPRI VISSUTI DEPRESSIVI. NELLA VITA REALE SPERIMENTA VISSUTI DI IMPOTENZA, FALLIMENTO, FRUSTRAZIONE, DIFFICOLTA’ SOCIALI. LA RETE DIVIENE UN ANALGESICO PER COPRIRE IL DOLORE REALE, TOGLIENDO ALLO STESSO TEMPO OGNI PROSPETTIVA DI CAMBIAMENTO O SUCCESSO PERSONALE</a:t>
            </a:r>
          </a:p>
          <a:p>
            <a:endParaRPr lang="it-IT" b="1" dirty="0"/>
          </a:p>
        </p:txBody>
      </p:sp>
    </p:spTree>
    <p:extLst>
      <p:ext uri="{BB962C8B-B14F-4D97-AF65-F5344CB8AC3E}">
        <p14:creationId xmlns:p14="http://schemas.microsoft.com/office/powerpoint/2010/main" val="33567059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82E9BD-F854-F2CA-AA38-28DBD53F995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D1B4D29-5B49-4DFC-8B0F-8BC16C0C1704}"/>
              </a:ext>
            </a:extLst>
          </p:cNvPr>
          <p:cNvSpPr>
            <a:spLocks noGrp="1"/>
          </p:cNvSpPr>
          <p:nvPr>
            <p:ph idx="1"/>
          </p:nvPr>
        </p:nvSpPr>
        <p:spPr/>
        <p:txBody>
          <a:bodyPr/>
          <a:lstStyle/>
          <a:p>
            <a:pPr algn="just"/>
            <a:r>
              <a:rPr lang="it-IT" dirty="0"/>
              <a:t>RETOMANE PER AZIONE: INTENDE INTERNET COME UN SERBATOIO RICCO DI STIMOLI E LO SPAZIO IDEALE PER LA CONCRETIZZAZIONE DELLE SUE ASPETTATIVE DI RIUSCITA IN AMBITI DISPARATI (SOCIALE ON-LINE, GIOCO D’AZZARDO ON-LINE CON POSSIBILITA’ DI SUCCESSO ECONOMICO …)</a:t>
            </a:r>
          </a:p>
        </p:txBody>
      </p:sp>
    </p:spTree>
    <p:extLst>
      <p:ext uri="{BB962C8B-B14F-4D97-AF65-F5344CB8AC3E}">
        <p14:creationId xmlns:p14="http://schemas.microsoft.com/office/powerpoint/2010/main" val="16647881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5FD92D-DA3B-DBCA-30F4-8E28B2D7F9C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2A3769C-BEEB-3740-72A2-C4D99FEE066C}"/>
              </a:ext>
            </a:extLst>
          </p:cNvPr>
          <p:cNvSpPr>
            <a:spLocks noGrp="1"/>
          </p:cNvSpPr>
          <p:nvPr>
            <p:ph idx="1"/>
          </p:nvPr>
        </p:nvSpPr>
        <p:spPr/>
        <p:txBody>
          <a:bodyPr/>
          <a:lstStyle/>
          <a:p>
            <a:pPr algn="just"/>
            <a:r>
              <a:rPr lang="it-IT" dirty="0"/>
              <a:t>Per quanto riguarda il </a:t>
            </a:r>
            <a:r>
              <a:rPr lang="it-IT" dirty="0">
                <a:solidFill>
                  <a:schemeClr val="accent2"/>
                </a:solidFill>
              </a:rPr>
              <a:t>disturbo da gioco su internet</a:t>
            </a:r>
            <a:r>
              <a:rPr lang="it-IT" dirty="0"/>
              <a:t>, esso riguarda sia i giochi isolati o in squadra, sviluppati sulla rete. Può essere posta diagnosi quando il soggetto dedica una rilevante quantità di tempo (8-10 ore al giorno, fino a 30 ore settimanali) di gioco al computer, con una compromissione e disagio significativi. Devono essere presenti per un periodo di 12 mesi, cinque o più dei seguenti sintomi:</a:t>
            </a:r>
          </a:p>
          <a:p>
            <a:pPr algn="just">
              <a:buFontTx/>
              <a:buChar char="-"/>
            </a:pPr>
            <a:r>
              <a:rPr lang="it-IT" dirty="0"/>
              <a:t>Preoccupazione di partecipare ad attività di gioco</a:t>
            </a:r>
          </a:p>
          <a:p>
            <a:pPr algn="just">
              <a:buFontTx/>
              <a:buChar char="-"/>
            </a:pPr>
            <a:r>
              <a:rPr lang="it-IT" dirty="0"/>
              <a:t>Sintomi di astinenza (irritabilità, ansia, tristezza) quando non può giocare</a:t>
            </a:r>
          </a:p>
          <a:p>
            <a:pPr algn="just">
              <a:buFontTx/>
              <a:buChar char="-"/>
            </a:pPr>
            <a:r>
              <a:rPr lang="it-IT" dirty="0"/>
              <a:t>Tolleranza (necessità di aumentare il tempo dedicato al gioco)</a:t>
            </a:r>
          </a:p>
          <a:p>
            <a:pPr algn="just">
              <a:buFontTx/>
              <a:buChar char="-"/>
            </a:pPr>
            <a:r>
              <a:rPr lang="it-IT" dirty="0"/>
              <a:t>Tentativi falliti di smettere di giocare</a:t>
            </a:r>
          </a:p>
        </p:txBody>
      </p:sp>
    </p:spTree>
    <p:extLst>
      <p:ext uri="{BB962C8B-B14F-4D97-AF65-F5344CB8AC3E}">
        <p14:creationId xmlns:p14="http://schemas.microsoft.com/office/powerpoint/2010/main" val="5527830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450E27-6FEF-9159-3678-4AFA2BE0EDD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9545885-796C-08B2-9945-93673140ED1D}"/>
              </a:ext>
            </a:extLst>
          </p:cNvPr>
          <p:cNvSpPr>
            <a:spLocks noGrp="1"/>
          </p:cNvSpPr>
          <p:nvPr>
            <p:ph idx="1"/>
          </p:nvPr>
        </p:nvSpPr>
        <p:spPr/>
        <p:txBody>
          <a:bodyPr/>
          <a:lstStyle/>
          <a:p>
            <a:pPr>
              <a:buFontTx/>
              <a:buChar char="-"/>
            </a:pPr>
            <a:r>
              <a:rPr lang="it-IT" dirty="0"/>
              <a:t>Perdita di interesse per gli hobby precedenti</a:t>
            </a:r>
          </a:p>
          <a:p>
            <a:pPr>
              <a:buFontTx/>
              <a:buChar char="-"/>
            </a:pPr>
            <a:r>
              <a:rPr lang="it-IT" dirty="0"/>
              <a:t>Uso continuativo ed eccessivo dei giochi su internet</a:t>
            </a:r>
          </a:p>
          <a:p>
            <a:pPr>
              <a:buFontTx/>
              <a:buChar char="-"/>
            </a:pPr>
            <a:r>
              <a:rPr lang="it-IT" dirty="0"/>
              <a:t>Ingannare i famigliari e i terapeuti a riguardo del tempo passato a giocare</a:t>
            </a:r>
          </a:p>
          <a:p>
            <a:pPr algn="just">
              <a:buFontTx/>
              <a:buChar char="-"/>
            </a:pPr>
            <a:r>
              <a:rPr lang="it-IT" dirty="0"/>
              <a:t>Uso del gioco su internet per evitare sentimenti di ansia, senso di colpa e disperazione</a:t>
            </a:r>
          </a:p>
          <a:p>
            <a:pPr algn="just">
              <a:buFontTx/>
              <a:buChar char="-"/>
            </a:pPr>
            <a:r>
              <a:rPr lang="it-IT" dirty="0"/>
              <a:t>Aver perso una relazione, un lavoro o una opportunità formativa a causa della partecipazione al gioco sulla rete</a:t>
            </a:r>
          </a:p>
        </p:txBody>
      </p:sp>
    </p:spTree>
    <p:extLst>
      <p:ext uri="{BB962C8B-B14F-4D97-AF65-F5344CB8AC3E}">
        <p14:creationId xmlns:p14="http://schemas.microsoft.com/office/powerpoint/2010/main" val="31981632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4DE0556-321E-BB89-77A5-72857D0105D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9EF664B-56FC-2473-5947-7AEE33A11A87}"/>
              </a:ext>
            </a:extLst>
          </p:cNvPr>
          <p:cNvSpPr>
            <a:spLocks noGrp="1"/>
          </p:cNvSpPr>
          <p:nvPr>
            <p:ph idx="1"/>
          </p:nvPr>
        </p:nvSpPr>
        <p:spPr/>
        <p:txBody>
          <a:bodyPr/>
          <a:lstStyle/>
          <a:p>
            <a:pPr algn="just"/>
            <a:r>
              <a:rPr lang="it-IT" dirty="0"/>
              <a:t>I tassi di prevalenza del disturbo da gioco su internet vanno dallo 0.8% dell’Italia al 25% degli abitanti di Hong Kong</a:t>
            </a:r>
          </a:p>
          <a:p>
            <a:pPr algn="just"/>
            <a:r>
              <a:rPr lang="it-IT" dirty="0"/>
              <a:t>Tale disturbo colpisce prevalentemente persone predisposte alla dipendenza, oppure individui con sentimenti di negatività e bassa autostima che tendono ad anestetizzarsi attraverso il gioco online oppure mediante l’immersione automatizzata o sonnambulica nei social media</a:t>
            </a:r>
          </a:p>
          <a:p>
            <a:pPr algn="just"/>
            <a:r>
              <a:rPr lang="it-IT" dirty="0"/>
              <a:t>Il trattamento del disturbo da gioco su internet è spesso molto impegnativo e può richiedere, oltre alla psicoterapia, trattamenti farmacologici (antidepressivi, stabilizzanti dell’umore, antipsicotici </a:t>
            </a:r>
            <a:r>
              <a:rPr lang="it-IT" dirty="0" err="1"/>
              <a:t>ecc</a:t>
            </a:r>
            <a:r>
              <a:rPr lang="it-IT" dirty="0"/>
              <a:t>) </a:t>
            </a:r>
          </a:p>
        </p:txBody>
      </p:sp>
    </p:spTree>
    <p:extLst>
      <p:ext uri="{BB962C8B-B14F-4D97-AF65-F5344CB8AC3E}">
        <p14:creationId xmlns:p14="http://schemas.microsoft.com/office/powerpoint/2010/main" val="6187306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990C62-8C2E-8BFB-6CF2-0DDE0C2F96B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92BE310-E4C0-33E2-F8D0-594F78C956F0}"/>
              </a:ext>
            </a:extLst>
          </p:cNvPr>
          <p:cNvSpPr>
            <a:spLocks noGrp="1"/>
          </p:cNvSpPr>
          <p:nvPr>
            <p:ph idx="1"/>
          </p:nvPr>
        </p:nvSpPr>
        <p:spPr/>
        <p:txBody>
          <a:bodyPr/>
          <a:lstStyle/>
          <a:p>
            <a:pPr algn="just"/>
            <a:r>
              <a:rPr lang="it-IT" dirty="0"/>
              <a:t>È stato documentato che le dipendenze dai nuovi mezzi di comunicazione determinano una riduzione di attività delle funzioni dei lobi frontali e una alterazione dei sistemi dopaminergico e serotoninergico</a:t>
            </a:r>
          </a:p>
          <a:p>
            <a:pPr algn="just"/>
            <a:r>
              <a:rPr lang="it-IT" dirty="0"/>
              <a:t>Per quanto riguarda il corretto utilizzo dei nuovi dispositivi di informazione e comunicazione (personal computer, telefonini, internet), in età evolutiva si deve iniziare una vera riflessione psicopedagogica al riguardo, sgombrando il campo da preconcetti e facili slogan (progresso, digitalizzazione…)</a:t>
            </a:r>
          </a:p>
          <a:p>
            <a:pPr algn="just"/>
            <a:r>
              <a:rPr lang="it-IT" dirty="0"/>
              <a:t>L’utilizzo di computer e internet nei bambini e ragazzi sembra determinare un peggioramento delle capacità </a:t>
            </a:r>
            <a:r>
              <a:rPr lang="it-IT" dirty="0" err="1"/>
              <a:t>attentive</a:t>
            </a:r>
            <a:r>
              <a:rPr lang="it-IT" dirty="0"/>
              <a:t>, senso-motorie e del rendimento scolastico</a:t>
            </a:r>
          </a:p>
          <a:p>
            <a:endParaRPr lang="it-IT" dirty="0"/>
          </a:p>
        </p:txBody>
      </p:sp>
    </p:spTree>
    <p:extLst>
      <p:ext uri="{BB962C8B-B14F-4D97-AF65-F5344CB8AC3E}">
        <p14:creationId xmlns:p14="http://schemas.microsoft.com/office/powerpoint/2010/main" val="41447444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521B50-9F76-328F-348D-E25AC922A30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B874079-1A77-C4FE-8201-F2BFCE02CA58}"/>
              </a:ext>
            </a:extLst>
          </p:cNvPr>
          <p:cNvSpPr>
            <a:spLocks noGrp="1"/>
          </p:cNvSpPr>
          <p:nvPr>
            <p:ph idx="1"/>
          </p:nvPr>
        </p:nvSpPr>
        <p:spPr/>
        <p:txBody>
          <a:bodyPr/>
          <a:lstStyle/>
          <a:p>
            <a:pPr algn="just"/>
            <a:r>
              <a:rPr lang="it-IT" dirty="0"/>
              <a:t>Come sostenuto dallo psichiatra tedesco Manfred Spitzer nel libro intitolato «demenza digitale», riassumendo i principali studi scientifici sull’argomento: «i media digitali rendono superficiale il pensiero, distraggono e inoltre presentano effetti collaterali indesiderati, che vanno da semplici disturbi fino alla diffusione di pornografia e violenza»</a:t>
            </a:r>
          </a:p>
          <a:p>
            <a:pPr algn="just"/>
            <a:r>
              <a:rPr lang="it-IT" dirty="0"/>
              <a:t>Ovviamente non si tratta di demonizzare strumenti ormai divenuti importanti ed utili nella nostra quotidianità, ma di decidere quando e come devono essere introdotti in età evolutiva</a:t>
            </a:r>
          </a:p>
          <a:p>
            <a:pPr algn="just"/>
            <a:r>
              <a:rPr lang="it-IT" dirty="0"/>
              <a:t>Il problema non è legato alla tecnologia e allo strumento, ma all’uso che ne viene fatto e al livello di maturazione psicologica degli utenti</a:t>
            </a:r>
          </a:p>
        </p:txBody>
      </p:sp>
    </p:spTree>
    <p:extLst>
      <p:ext uri="{BB962C8B-B14F-4D97-AF65-F5344CB8AC3E}">
        <p14:creationId xmlns:p14="http://schemas.microsoft.com/office/powerpoint/2010/main" val="12454243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68DAB4-A97A-F870-6BD7-C75D126D408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AF7A231-6675-CA87-98D6-62CCEC52620E}"/>
              </a:ext>
            </a:extLst>
          </p:cNvPr>
          <p:cNvSpPr>
            <a:spLocks noGrp="1"/>
          </p:cNvSpPr>
          <p:nvPr>
            <p:ph idx="1"/>
          </p:nvPr>
        </p:nvSpPr>
        <p:spPr>
          <a:xfrm>
            <a:off x="677334" y="2295060"/>
            <a:ext cx="8596668" cy="3880773"/>
          </a:xfrm>
        </p:spPr>
        <p:txBody>
          <a:bodyPr>
            <a:normAutofit fontScale="70000" lnSpcReduction="20000"/>
          </a:bodyPr>
          <a:lstStyle/>
          <a:p>
            <a:pPr marL="0" indent="0" algn="just">
              <a:lnSpc>
                <a:spcPct val="150000"/>
              </a:lnSpc>
              <a:spcAft>
                <a:spcPts val="1500"/>
              </a:spcAft>
              <a:buNone/>
            </a:pPr>
            <a:r>
              <a:rPr lang="it-IT" sz="3800" b="1" dirty="0">
                <a:latin typeface="Times New Roman" panose="02020603050405020304" pitchFamily="18" charset="0"/>
                <a:ea typeface="Calibri" panose="020F0502020204030204" pitchFamily="34" charset="0"/>
                <a:cs typeface="Times New Roman" panose="02020603050405020304" pitchFamily="18" charset="0"/>
              </a:rPr>
              <a:t>L'American Academy of </a:t>
            </a:r>
            <a:r>
              <a:rPr lang="it-IT" sz="3800" b="1" dirty="0" err="1">
                <a:latin typeface="Times New Roman" panose="02020603050405020304" pitchFamily="18" charset="0"/>
                <a:ea typeface="Calibri" panose="020F0502020204030204" pitchFamily="34" charset="0"/>
                <a:cs typeface="Times New Roman" panose="02020603050405020304" pitchFamily="18" charset="0"/>
              </a:rPr>
              <a:t>Pediatrics</a:t>
            </a:r>
            <a:r>
              <a:rPr lang="it-IT" sz="3800" b="1" dirty="0">
                <a:latin typeface="Times New Roman" panose="02020603050405020304" pitchFamily="18" charset="0"/>
                <a:ea typeface="Calibri" panose="020F0502020204030204" pitchFamily="34" charset="0"/>
                <a:cs typeface="Times New Roman" panose="02020603050405020304" pitchFamily="18" charset="0"/>
              </a:rPr>
              <a:t> e la Canadian Society of </a:t>
            </a:r>
            <a:r>
              <a:rPr lang="it-IT" sz="3800" b="1" dirty="0" err="1">
                <a:latin typeface="Times New Roman" panose="02020603050405020304" pitchFamily="18" charset="0"/>
                <a:ea typeface="Calibri" panose="020F0502020204030204" pitchFamily="34" charset="0"/>
                <a:cs typeface="Times New Roman" panose="02020603050405020304" pitchFamily="18" charset="0"/>
              </a:rPr>
              <a:t>Pediatrics</a:t>
            </a:r>
            <a:r>
              <a:rPr lang="it-IT" sz="3800" b="1" dirty="0">
                <a:latin typeface="Times New Roman" panose="02020603050405020304" pitchFamily="18" charset="0"/>
                <a:ea typeface="Calibri" panose="020F0502020204030204" pitchFamily="34" charset="0"/>
                <a:cs typeface="Times New Roman" panose="02020603050405020304" pitchFamily="18" charset="0"/>
              </a:rPr>
              <a:t> affermano: </a:t>
            </a:r>
          </a:p>
          <a:p>
            <a:pPr marL="0" indent="0" algn="just">
              <a:lnSpc>
                <a:spcPct val="150000"/>
              </a:lnSpc>
              <a:spcAft>
                <a:spcPts val="1500"/>
              </a:spcAft>
              <a:buNone/>
            </a:pPr>
            <a:r>
              <a:rPr lang="it-IT" sz="1800" b="1" i="1" dirty="0">
                <a:latin typeface="Times New Roman" panose="02020603050405020304" pitchFamily="18" charset="0"/>
                <a:ea typeface="Calibri" panose="020F0502020204030204" pitchFamily="34" charset="0"/>
                <a:cs typeface="Times New Roman" panose="02020603050405020304" pitchFamily="18" charset="0"/>
              </a:rPr>
              <a:t>“</a:t>
            </a:r>
            <a:r>
              <a:rPr lang="it-IT" sz="2300" b="1"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i bambini da 0 a 2 anni non dovrebbero essere esposti a tempi prolungati rispetto alla tecnologia, dai 3 ai 5 anni l'esposizione dovrebbe essere di un'ora al giorno, mentre dai 6 ai 18 non più di due ore al giorno. I bambini e i giovani fanno uso della tecnologia 4-5 volte in più dell'ammontare di ore raccomandato, con conseguenze serie e spesso pericolose per la propria crescita</a:t>
            </a:r>
            <a:r>
              <a:rPr lang="it-IT" sz="2300" b="1" dirty="0">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50000"/>
              </a:lnSpc>
              <a:spcAft>
                <a:spcPts val="1500"/>
              </a:spcAft>
              <a:buNone/>
            </a:pPr>
            <a:r>
              <a:rPr lang="it-IT" sz="2100" b="1" dirty="0">
                <a:latin typeface="Times New Roman" panose="02020603050405020304" pitchFamily="18" charset="0"/>
                <a:ea typeface="Calibri" panose="020F0502020204030204" pitchFamily="34" charset="0"/>
                <a:cs typeface="Times New Roman" panose="02020603050405020304" pitchFamily="18" charset="0"/>
              </a:rPr>
              <a:t>(</a:t>
            </a:r>
            <a:r>
              <a:rPr lang="it-IT" sz="2100" b="1" dirty="0" err="1">
                <a:latin typeface="Times New Roman" panose="02020603050405020304" pitchFamily="18" charset="0"/>
                <a:ea typeface="Calibri" panose="020F0502020204030204" pitchFamily="34" charset="0"/>
                <a:cs typeface="Times New Roman" panose="02020603050405020304" pitchFamily="18" charset="0"/>
              </a:rPr>
              <a:t>Kaisee</a:t>
            </a:r>
            <a:r>
              <a:rPr lang="it-IT" sz="2100" b="1" dirty="0">
                <a:latin typeface="Times New Roman" panose="02020603050405020304" pitchFamily="18" charset="0"/>
                <a:ea typeface="Calibri" panose="020F0502020204030204" pitchFamily="34" charset="0"/>
                <a:cs typeface="Times New Roman" panose="02020603050405020304" pitchFamily="18" charset="0"/>
              </a:rPr>
              <a:t> Foundation 2010, Active </a:t>
            </a:r>
            <a:r>
              <a:rPr lang="it-IT" sz="2100" b="1" dirty="0" err="1">
                <a:latin typeface="Times New Roman" panose="02020603050405020304" pitchFamily="18" charset="0"/>
                <a:ea typeface="Calibri" panose="020F0502020204030204" pitchFamily="34" charset="0"/>
                <a:cs typeface="Times New Roman" panose="02020603050405020304" pitchFamily="18" charset="0"/>
              </a:rPr>
              <a:t>Healthy</a:t>
            </a:r>
            <a:r>
              <a:rPr lang="it-IT" sz="2100" b="1" dirty="0">
                <a:latin typeface="Times New Roman" panose="02020603050405020304" pitchFamily="18" charset="0"/>
                <a:ea typeface="Calibri" panose="020F0502020204030204" pitchFamily="34" charset="0"/>
                <a:cs typeface="Times New Roman" panose="02020603050405020304" pitchFamily="18" charset="0"/>
              </a:rPr>
              <a:t> Kids Canada 2012).</a:t>
            </a:r>
            <a:endParaRPr lang="it-IT" sz="2100" b="1" dirty="0">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8001791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A1440F-2FF0-0754-3A62-AFB086C87D4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5426B2C-0410-3F7A-B21F-6A32DF46F8FA}"/>
              </a:ext>
            </a:extLst>
          </p:cNvPr>
          <p:cNvSpPr>
            <a:spLocks noGrp="1"/>
          </p:cNvSpPr>
          <p:nvPr>
            <p:ph idx="1"/>
          </p:nvPr>
        </p:nvSpPr>
        <p:spPr/>
        <p:txBody>
          <a:bodyPr/>
          <a:lstStyle/>
          <a:p>
            <a:pPr algn="just"/>
            <a:r>
              <a:rPr lang="it-IT" dirty="0"/>
              <a:t>Bambini e adolescenti hanno spesso competenze tecniche e operative maggiori rispetto a quelle dei propri genitori, mostrando disinvoltura nel rapportarsi agli strumenti di connessione. Questo però non significa che possiedano competenze per garantirsi una vita on-line serena e positiva. Possono infatti essere sprovvisti di capacità critiche che consentano loro di distinguere tra notizie vere e false, di capire quale sia una fonte affidabile e quale no. Spesso non hanno ancora competenze di tipo comunicativo e sociale che permettano loro di relazionarsi in modo adeguato in diversi contesti di comunicazione. Oppure non sanno ancora cosa sia giusto condividere e quali informazioni vadano invece protette per non correre rischi. Inoltre, potrebbero non sapere come comportarsi di fronte ad atteggiamenti che li mettono a disagio o causano loro sofferenza</a:t>
            </a:r>
          </a:p>
          <a:p>
            <a:pPr algn="just"/>
            <a:endParaRPr lang="it-IT" dirty="0"/>
          </a:p>
        </p:txBody>
      </p:sp>
    </p:spTree>
    <p:extLst>
      <p:ext uri="{BB962C8B-B14F-4D97-AF65-F5344CB8AC3E}">
        <p14:creationId xmlns:p14="http://schemas.microsoft.com/office/powerpoint/2010/main" val="41218703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399226-9FAA-532D-303F-ABB80BD1E3E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C3267A9-6C88-E73C-3CC4-825690E9EE0E}"/>
              </a:ext>
            </a:extLst>
          </p:cNvPr>
          <p:cNvSpPr>
            <a:spLocks noGrp="1"/>
          </p:cNvSpPr>
          <p:nvPr>
            <p:ph idx="1"/>
          </p:nvPr>
        </p:nvSpPr>
        <p:spPr/>
        <p:txBody>
          <a:bodyPr/>
          <a:lstStyle/>
          <a:p>
            <a:pPr algn="just"/>
            <a:r>
              <a:rPr lang="it-IT" dirty="0"/>
              <a:t>Tutto ciò ha specifiche ragioni fisiologiche: durante l’infanzia e l’adolescenza, lo sviluppo cerebrale non è ancora completo e non c’è una comunicazione efficace tra le varie regioni cerebrali. Accade che le emozioni possano emergere in maniera rapida e intensa senza che le funzioni esecutive presenti nella corteccia prefrontale riescano a fungere da regolatori. Ecco perché gli adolescenti sono spesso governati più dall’azione che dalla riflessione e dall’emozione più che dalla ragione. Questo li espone fisiologicamente a maggiori rischi, per via del ridotto senso del limite e del pericolo e ciò vale anche per quanto riguarda la vita in rete</a:t>
            </a:r>
          </a:p>
        </p:txBody>
      </p:sp>
    </p:spTree>
    <p:extLst>
      <p:ext uri="{BB962C8B-B14F-4D97-AF65-F5344CB8AC3E}">
        <p14:creationId xmlns:p14="http://schemas.microsoft.com/office/powerpoint/2010/main" val="541069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C15684-581A-A033-6289-08EC807746A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3DCDEF5-3896-3E12-E4EB-422E3024C911}"/>
              </a:ext>
            </a:extLst>
          </p:cNvPr>
          <p:cNvSpPr>
            <a:spLocks noGrp="1"/>
          </p:cNvSpPr>
          <p:nvPr>
            <p:ph idx="1"/>
          </p:nvPr>
        </p:nvSpPr>
        <p:spPr/>
        <p:txBody>
          <a:bodyPr/>
          <a:lstStyle/>
          <a:p>
            <a:pPr algn="just">
              <a:buFontTx/>
              <a:buChar char="-"/>
            </a:pPr>
            <a:r>
              <a:rPr lang="it-IT" dirty="0">
                <a:solidFill>
                  <a:schemeClr val="tx1"/>
                </a:solidFill>
              </a:rPr>
              <a:t>Con il termine </a:t>
            </a:r>
            <a:r>
              <a:rPr lang="it-IT" dirty="0" err="1">
                <a:solidFill>
                  <a:schemeClr val="accent2"/>
                </a:solidFill>
              </a:rPr>
              <a:t>addiction</a:t>
            </a:r>
            <a:r>
              <a:rPr lang="it-IT" dirty="0">
                <a:solidFill>
                  <a:schemeClr val="accent2"/>
                </a:solidFill>
              </a:rPr>
              <a:t> </a:t>
            </a:r>
            <a:r>
              <a:rPr lang="it-IT" dirty="0">
                <a:solidFill>
                  <a:schemeClr val="tx1"/>
                </a:solidFill>
              </a:rPr>
              <a:t>si indica il complesso di fenomeni che esita nell’intenso attaccamento a una sostanza (eroina, cocaina </a:t>
            </a:r>
            <a:r>
              <a:rPr lang="it-IT" dirty="0" err="1">
                <a:solidFill>
                  <a:schemeClr val="tx1"/>
                </a:solidFill>
              </a:rPr>
              <a:t>ecc</a:t>
            </a:r>
            <a:r>
              <a:rPr lang="it-IT" dirty="0">
                <a:solidFill>
                  <a:schemeClr val="tx1"/>
                </a:solidFill>
              </a:rPr>
              <a:t>)  o a un fattore fortemente investito affettivamente (gioco d’azzardo, utilizzo di internet </a:t>
            </a:r>
            <a:r>
              <a:rPr lang="it-IT" dirty="0" err="1">
                <a:solidFill>
                  <a:schemeClr val="tx1"/>
                </a:solidFill>
              </a:rPr>
              <a:t>ecc</a:t>
            </a:r>
            <a:r>
              <a:rPr lang="it-IT" dirty="0">
                <a:solidFill>
                  <a:schemeClr val="tx1"/>
                </a:solidFill>
              </a:rPr>
              <a:t>)</a:t>
            </a:r>
          </a:p>
          <a:p>
            <a:pPr marL="0" indent="0" algn="just">
              <a:buNone/>
            </a:pPr>
            <a:endParaRPr lang="it-IT" dirty="0">
              <a:solidFill>
                <a:schemeClr val="tx1"/>
              </a:solidFill>
            </a:endParaRPr>
          </a:p>
          <a:p>
            <a:pPr>
              <a:buFontTx/>
              <a:buChar char="-"/>
            </a:pPr>
            <a:endParaRPr lang="it-IT" dirty="0">
              <a:solidFill>
                <a:schemeClr val="accent2"/>
              </a:solidFill>
            </a:endParaRPr>
          </a:p>
          <a:p>
            <a:endParaRPr lang="it-IT" dirty="0"/>
          </a:p>
        </p:txBody>
      </p:sp>
    </p:spTree>
    <p:extLst>
      <p:ext uri="{BB962C8B-B14F-4D97-AF65-F5344CB8AC3E}">
        <p14:creationId xmlns:p14="http://schemas.microsoft.com/office/powerpoint/2010/main" val="19927171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03FCE028-B8F2-1E03-4058-8D694BDA196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4222E2C-A43C-BF4A-C1A7-6AFFC77BBA15}"/>
              </a:ext>
            </a:extLst>
          </p:cNvPr>
          <p:cNvSpPr>
            <a:spLocks noGrp="1"/>
          </p:cNvSpPr>
          <p:nvPr>
            <p:ph idx="1"/>
          </p:nvPr>
        </p:nvSpPr>
        <p:spPr/>
        <p:txBody>
          <a:bodyPr/>
          <a:lstStyle/>
          <a:p>
            <a:pPr marL="0" indent="0">
              <a:buNone/>
            </a:pPr>
            <a:r>
              <a:rPr lang="it-IT" dirty="0"/>
              <a:t>PREVENZIONE:</a:t>
            </a:r>
          </a:p>
          <a:p>
            <a:pPr algn="just"/>
            <a:r>
              <a:rPr lang="it-IT" dirty="0"/>
              <a:t>Aiutare a gestire il tempo libero dei giovani e bambini in maniera equilibrata stabilendo e facendo rispettare gli orari di utilizzo delle tecnologie, alternandone l’uso con le amicizie “reali” e garantendo un numero sufficiente di ore di sonno. </a:t>
            </a:r>
          </a:p>
          <a:p>
            <a:pPr algn="just"/>
            <a:r>
              <a:rPr lang="it-IT" dirty="0"/>
              <a:t>Cercare di far uscire dalle camere dei figli le tecnologie (cellulari, videogame, computer) che possono divenire fonte di un uso eccessivo e senza controllo.</a:t>
            </a:r>
          </a:p>
          <a:p>
            <a:endParaRPr lang="it-IT" dirty="0"/>
          </a:p>
        </p:txBody>
      </p:sp>
    </p:spTree>
    <p:extLst>
      <p:ext uri="{BB962C8B-B14F-4D97-AF65-F5344CB8AC3E}">
        <p14:creationId xmlns:p14="http://schemas.microsoft.com/office/powerpoint/2010/main" val="28480850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7AEFAD00-3D0A-6966-0A2B-026AEEA39CF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ED2BB23-DD98-8B0F-3519-DC2434D37B97}"/>
              </a:ext>
            </a:extLst>
          </p:cNvPr>
          <p:cNvSpPr>
            <a:spLocks noGrp="1"/>
          </p:cNvSpPr>
          <p:nvPr>
            <p:ph idx="1"/>
          </p:nvPr>
        </p:nvSpPr>
        <p:spPr/>
        <p:txBody>
          <a:bodyPr>
            <a:normAutofit/>
          </a:bodyPr>
          <a:lstStyle/>
          <a:p>
            <a:pPr algn="just">
              <a:lnSpc>
                <a:spcPct val="150000"/>
              </a:lnSpc>
              <a:spcAft>
                <a:spcPts val="680"/>
              </a:spcAft>
            </a:pPr>
            <a:r>
              <a:rPr lang="it-IT" dirty="0">
                <a:solidFill>
                  <a:srgbClr val="000000"/>
                </a:solidFill>
              </a:rPr>
              <a:t>Essere chiari e determinati su quali siti si possono visitare o comunque monitorare il loro utilizzo di internet. E’ alta, la possibilità di imbattersi in siti con contenuti non adatti ai minori e in persone che tentino l'adescamento online</a:t>
            </a:r>
          </a:p>
          <a:p>
            <a:pPr algn="just">
              <a:lnSpc>
                <a:spcPct val="150000"/>
              </a:lnSpc>
              <a:spcAft>
                <a:spcPts val="680"/>
              </a:spcAft>
            </a:pPr>
            <a:r>
              <a:rPr lang="it-IT" sz="1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 opportuno adottare soluzioni di protezione che consentano di predefinire i percorsi di navigazione e di bloccare l’accesso a pagine web con contenuti e immagini inappropriate alla visione dei minori.</a:t>
            </a:r>
            <a:endParaRPr lang="it-IT" sz="1800" b="1"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gn="just"/>
            <a:endParaRPr lang="it-IT" dirty="0">
              <a:solidFill>
                <a:srgbClr val="000000"/>
              </a:solidFill>
            </a:endParaRPr>
          </a:p>
          <a:p>
            <a:pPr marL="0" indent="0" algn="just">
              <a:buNone/>
            </a:pPr>
            <a:endParaRPr lang="it-IT" dirty="0"/>
          </a:p>
          <a:p>
            <a:endParaRPr lang="it-IT" dirty="0"/>
          </a:p>
        </p:txBody>
      </p:sp>
    </p:spTree>
    <p:extLst>
      <p:ext uri="{BB962C8B-B14F-4D97-AF65-F5344CB8AC3E}">
        <p14:creationId xmlns:p14="http://schemas.microsoft.com/office/powerpoint/2010/main" val="17401965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EFE9DB20-27AD-0A78-0DD7-8107AEB6BC2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11FF680-EFD1-710D-B8B3-90129AF9E858}"/>
              </a:ext>
            </a:extLst>
          </p:cNvPr>
          <p:cNvSpPr>
            <a:spLocks noGrp="1"/>
          </p:cNvSpPr>
          <p:nvPr>
            <p:ph idx="1"/>
          </p:nvPr>
        </p:nvSpPr>
        <p:spPr/>
        <p:txBody>
          <a:bodyPr/>
          <a:lstStyle/>
          <a:p>
            <a:pPr lvl="0" algn="just"/>
            <a:r>
              <a:rPr lang="it-IT" dirty="0"/>
              <a:t>Osservare i comportamenti e soprattutto i cambiamenti di umore, l’insonnia, se è presente un peggioramento delle prestazioni scolastiche e sportive, etc. che possono essere correlate ad un rischio di dipendenza</a:t>
            </a:r>
          </a:p>
          <a:p>
            <a:pPr lvl="0" algn="just"/>
            <a:r>
              <a:rPr lang="it-IT" dirty="0"/>
              <a:t>regolamentare, cioè regole chiare e precise, con relative conseguenze di eventuali violazioni (ad esempio niente smartphone personali né profilo social prima dei 13 anni, niente videogiochi né contenuti inadatti alla loro età, niente dispositivi digitali a tavola, a letto, prima di dormire o in situazioni in cui la loro attenzione è richiesta altrove)</a:t>
            </a:r>
          </a:p>
          <a:p>
            <a:endParaRPr lang="it-IT" dirty="0"/>
          </a:p>
        </p:txBody>
      </p:sp>
    </p:spTree>
    <p:extLst>
      <p:ext uri="{BB962C8B-B14F-4D97-AF65-F5344CB8AC3E}">
        <p14:creationId xmlns:p14="http://schemas.microsoft.com/office/powerpoint/2010/main" val="112884447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0A3FFB9-C4D8-F6EC-79CE-941C5BCCE06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0B5F818-6BDA-28F5-4267-B014F35225A9}"/>
              </a:ext>
            </a:extLst>
          </p:cNvPr>
          <p:cNvSpPr>
            <a:spLocks noGrp="1"/>
          </p:cNvSpPr>
          <p:nvPr>
            <p:ph idx="1"/>
          </p:nvPr>
        </p:nvSpPr>
        <p:spPr/>
        <p:txBody>
          <a:bodyPr/>
          <a:lstStyle/>
          <a:p>
            <a:pPr algn="just"/>
            <a:r>
              <a:rPr lang="it-IT" dirty="0"/>
              <a:t>vigilare, cioè prestare attenzione a qualsiasi indizio sospetto e tenere d’occhio i comportamenti dei ragazzi, senza mai delegare il compito a terzi (ad esempio affidandosi solo a sistemi di controllo parentale), magari usando l’affiancamento </a:t>
            </a:r>
          </a:p>
          <a:p>
            <a:pPr lvl="0" algn="just"/>
            <a:r>
              <a:rPr lang="it-IT" dirty="0"/>
              <a:t>partecipare, cioè informarsi, interessarsi, condividere, discutere, affiancarsi e confrontarsi</a:t>
            </a:r>
          </a:p>
          <a:p>
            <a:pPr lvl="0" algn="just"/>
            <a:r>
              <a:rPr lang="it-IT" dirty="0"/>
              <a:t>comunicare, ovvero dialogare, ridurre il divario genitore-figlio, educare attraverso l’esempio, condividere e trasmettere i propri principi</a:t>
            </a:r>
          </a:p>
          <a:p>
            <a:pPr lvl="0" algn="just"/>
            <a:r>
              <a:rPr lang="it-IT" dirty="0"/>
              <a:t>ascoltare, in ogni situazione, perché qualsiasi momento può essere decisivo, focalizzare l’attenzione su sentimenti, pensieri, interessi e preoccupazioni del ragazzo</a:t>
            </a:r>
          </a:p>
          <a:p>
            <a:endParaRPr lang="it-IT" dirty="0"/>
          </a:p>
        </p:txBody>
      </p:sp>
    </p:spTree>
    <p:extLst>
      <p:ext uri="{BB962C8B-B14F-4D97-AF65-F5344CB8AC3E}">
        <p14:creationId xmlns:p14="http://schemas.microsoft.com/office/powerpoint/2010/main" val="3533908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AD4680-229A-A998-7806-5252928C4F4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62C8166-0300-F6FB-34CA-5FFFADDE73E9}"/>
              </a:ext>
            </a:extLst>
          </p:cNvPr>
          <p:cNvSpPr>
            <a:spLocks noGrp="1"/>
          </p:cNvSpPr>
          <p:nvPr>
            <p:ph idx="1"/>
          </p:nvPr>
        </p:nvSpPr>
        <p:spPr/>
        <p:txBody>
          <a:bodyPr>
            <a:normAutofit/>
          </a:bodyPr>
          <a:lstStyle/>
          <a:p>
            <a:pPr algn="just"/>
            <a:r>
              <a:rPr lang="it-IT" dirty="0"/>
              <a:t>Tutte le sostanze d’abuso hanno in comune il fatto che sono in grado di attivare direttamente il </a:t>
            </a:r>
            <a:r>
              <a:rPr lang="it-IT" dirty="0">
                <a:solidFill>
                  <a:schemeClr val="accent2"/>
                </a:solidFill>
              </a:rPr>
              <a:t>sistema cerebrale di ricompensa, </a:t>
            </a:r>
            <a:r>
              <a:rPr lang="it-IT" dirty="0">
                <a:solidFill>
                  <a:schemeClr val="tx1"/>
                </a:solidFill>
              </a:rPr>
              <a:t>che è coinvolto nel rafforzamento dei comportamenti e nella produzione dei ricordi</a:t>
            </a:r>
          </a:p>
          <a:p>
            <a:pPr algn="just"/>
            <a:r>
              <a:rPr lang="it-IT" dirty="0">
                <a:solidFill>
                  <a:schemeClr val="tx1"/>
                </a:solidFill>
              </a:rPr>
              <a:t>Il circuito della ricompensa è costituito da strutture neurali responsabili della motivazione, dell’apprendimento associativo, delle emozioni positive, in particolare che coinvolgono il piacere come componente fondamentale. La ricompensa è la proprietà attraente e motivazionale, che induce un comportamento appetitivo. Gli stimoli gratificanti funzionano come rinforzi positivi. In sostanza, una esperienza viene ripetuta perché gratificante. Questo circuito funziona con la messa in circolo della dopamina, rilasciata ogni qual volta proviamo gratificazione, sia di tipo fisico che di tipo psicologico</a:t>
            </a:r>
          </a:p>
          <a:p>
            <a:pPr algn="just"/>
            <a:endParaRPr lang="it-IT" dirty="0">
              <a:solidFill>
                <a:schemeClr val="tx1"/>
              </a:solidFill>
            </a:endParaRPr>
          </a:p>
        </p:txBody>
      </p:sp>
    </p:spTree>
    <p:extLst>
      <p:ext uri="{BB962C8B-B14F-4D97-AF65-F5344CB8AC3E}">
        <p14:creationId xmlns:p14="http://schemas.microsoft.com/office/powerpoint/2010/main" val="1359261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9D93F0-B45C-5AA3-8B2D-BAC76CEB7ED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754D109-3AFD-6905-1225-40B30F0D955C}"/>
              </a:ext>
            </a:extLst>
          </p:cNvPr>
          <p:cNvSpPr>
            <a:spLocks noGrp="1"/>
          </p:cNvSpPr>
          <p:nvPr>
            <p:ph idx="1"/>
          </p:nvPr>
        </p:nvSpPr>
        <p:spPr/>
        <p:txBody>
          <a:bodyPr>
            <a:normAutofit/>
          </a:bodyPr>
          <a:lstStyle/>
          <a:p>
            <a:pPr marL="0" indent="0" algn="just">
              <a:buNone/>
            </a:pPr>
            <a:r>
              <a:rPr lang="it-IT" dirty="0"/>
              <a:t>Un animale tende a ripetere un comportamento quando stimolato in modo positivo, ovvero in seguito a ricompensa. Il sistema della ricompensa regola varie funzioni: l’ alimentazione, le funzioni affettive, sessuali/riproduttive, sociali, parentali. Un comportamento che ci ha dato sensazioni positive la prima volta, tenderà ad essere ripetuto. In un soggetto sano, il circuito della ricompensa rinforza comportamenti importanti per la sopravvivenza come mangiare, bere, riprodursi, interazioni sociali. Ad esempio, permette la ricerca del cibo quando si è affamati perché la persona sa che si sentirà bene dopo aver mangiato. Le sostanze d’abuso alterano questo sistema, spostando i bisogni naturali dell’individuo in bisogni di assumere la sostanza </a:t>
            </a:r>
          </a:p>
        </p:txBody>
      </p:sp>
    </p:spTree>
    <p:extLst>
      <p:ext uri="{BB962C8B-B14F-4D97-AF65-F5344CB8AC3E}">
        <p14:creationId xmlns:p14="http://schemas.microsoft.com/office/powerpoint/2010/main" val="2133416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71844F-EFE9-BB39-528D-95FD7B3F872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CDD0D8D-F02C-BDF3-ADCD-79F24071E1B1}"/>
              </a:ext>
            </a:extLst>
          </p:cNvPr>
          <p:cNvSpPr>
            <a:spLocks noGrp="1"/>
          </p:cNvSpPr>
          <p:nvPr>
            <p:ph idx="1"/>
          </p:nvPr>
        </p:nvSpPr>
        <p:spPr/>
        <p:txBody>
          <a:bodyPr/>
          <a:lstStyle/>
          <a:p>
            <a:pPr marL="0" indent="0" algn="just">
              <a:buNone/>
            </a:pPr>
            <a:r>
              <a:rPr lang="it-IT" dirty="0"/>
              <a:t>Nel caso delle dipendenze, si perpetua la ricerca di gratificazione legata alla sostanza. Tutte le sostanze d’abuso e i comportamenti che rientrano nelle dipendenze (gioco d’azzardo…) inducono un effetto su questo sistema cerebrale. Il sistema della ricompensa è quindi alla base di tutte le dipendenze e di tutti i comportamenti adattativi, ossia quelli in cui il soggetto attribuisce ad uno stimolo un’importanza tale da attivare un comportamento e dirigerlo verso una specifica risposta comportamentale. Tutto ciò ha anche a che fare con l’apprendimento associativo, ovvero l’associazione di un determinato comportamento ad uno stimolo fino a che lo stimolo stesso da solo comporta la risposta.</a:t>
            </a:r>
          </a:p>
        </p:txBody>
      </p:sp>
    </p:spTree>
    <p:extLst>
      <p:ext uri="{BB962C8B-B14F-4D97-AF65-F5344CB8AC3E}">
        <p14:creationId xmlns:p14="http://schemas.microsoft.com/office/powerpoint/2010/main" val="310564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F79A17-E78B-FFDD-3B85-C64A8454263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EDB952A-2242-5FA9-1880-545CCFF0653B}"/>
              </a:ext>
            </a:extLst>
          </p:cNvPr>
          <p:cNvSpPr>
            <a:spLocks noGrp="1"/>
          </p:cNvSpPr>
          <p:nvPr>
            <p:ph idx="1"/>
          </p:nvPr>
        </p:nvSpPr>
        <p:spPr/>
        <p:txBody>
          <a:bodyPr/>
          <a:lstStyle/>
          <a:p>
            <a:pPr marL="0" indent="0" algn="just">
              <a:buNone/>
            </a:pPr>
            <a:r>
              <a:rPr lang="it-IT" dirty="0"/>
              <a:t>La maggior parte delle sostanze d’abuso accresce il livello di dopamina nel circuito della ricompensa. Ciò genera un sovraccarico dei recettori, responsabile di una sensazione prolungata ed intensa di benessere ed euforia esperita dal soggetto. L’esposizione ripetuta al rilascio di dopamina però, infine, disorganizza il circuito che diviene non più reattivo agli stimoli quotidiani. L’unica cosa percepita come gratificante è la sostanza. Queste sono le modalità attraverso cui le sostanze modificano le priorità della vita di un individuo. Talvolta anche la sostanza perde la sua potenzialità e il soggetto ha bisogno di dosi più massicce per raggiungere l’effetto gratificante. È il fenomeno della tolleranza</a:t>
            </a:r>
          </a:p>
        </p:txBody>
      </p:sp>
    </p:spTree>
    <p:extLst>
      <p:ext uri="{BB962C8B-B14F-4D97-AF65-F5344CB8AC3E}">
        <p14:creationId xmlns:p14="http://schemas.microsoft.com/office/powerpoint/2010/main" val="3478608715"/>
      </p:ext>
    </p:extLst>
  </p:cSld>
  <p:clrMapOvr>
    <a:masterClrMapping/>
  </p:clrMapOvr>
</p:sld>
</file>

<file path=ppt/theme/theme1.xml><?xml version="1.0" encoding="utf-8"?>
<a:theme xmlns:a="http://schemas.openxmlformats.org/drawingml/2006/main" name="Sfaccettatura">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1B8130809C45D8469AFE2B64E5D35F1B" ma:contentTypeVersion="2" ma:contentTypeDescription="Creare un nuovo documento." ma:contentTypeScope="" ma:versionID="25eb082416f2a72465a96281bc9ef287">
  <xsd:schema xmlns:xsd="http://www.w3.org/2001/XMLSchema" xmlns:xs="http://www.w3.org/2001/XMLSchema" xmlns:p="http://schemas.microsoft.com/office/2006/metadata/properties" xmlns:ns3="0ab757e4-817a-4a67-9072-6cceeaf2ea91" targetNamespace="http://schemas.microsoft.com/office/2006/metadata/properties" ma:root="true" ma:fieldsID="d4ffb0b905551e5efb7fb0809e9b4773" ns3:_="">
    <xsd:import namespace="0ab757e4-817a-4a67-9072-6cceeaf2ea91"/>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b757e4-817a-4a67-9072-6cceeaf2ea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83CB3AB-54CE-4F39-ABCC-72C558576C92}">
  <ds:schemaRefs>
    <ds:schemaRef ds:uri="http://schemas.microsoft.com/sharepoint/v3/contenttype/forms"/>
  </ds:schemaRefs>
</ds:datastoreItem>
</file>

<file path=customXml/itemProps2.xml><?xml version="1.0" encoding="utf-8"?>
<ds:datastoreItem xmlns:ds="http://schemas.openxmlformats.org/officeDocument/2006/customXml" ds:itemID="{E9FE40C2-FD94-4A02-A1BD-CBE7CF9F2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b757e4-817a-4a67-9072-6cceeaf2ea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C9D4888-4AFA-414A-8BD4-8F34CEF5BF29}">
  <ds:schemaRefs>
    <ds:schemaRef ds:uri="0ab757e4-817a-4a67-9072-6cceeaf2ea91"/>
    <ds:schemaRef ds:uri="http://schemas.openxmlformats.org/package/2006/metadata/core-properties"/>
    <ds:schemaRef ds:uri="http://www.w3.org/XML/1998/namespace"/>
    <ds:schemaRef ds:uri="http://schemas.microsoft.com/office/2006/documentManagement/types"/>
    <ds:schemaRef ds:uri="http://purl.org/dc/elements/1.1/"/>
    <ds:schemaRef ds:uri="http://schemas.microsoft.com/office/infopath/2007/PartnerControls"/>
    <ds:schemaRef ds:uri="http://purl.org/dc/dcmitype/"/>
    <ds:schemaRef ds:uri="http://purl.org/dc/term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Facet</Template>
  <TotalTime>1288</TotalTime>
  <Words>4589</Words>
  <Application>Microsoft Office PowerPoint</Application>
  <PresentationFormat>Widescreen</PresentationFormat>
  <Paragraphs>168</Paragraphs>
  <Slides>53</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53</vt:i4>
      </vt:variant>
    </vt:vector>
  </HeadingPairs>
  <TitlesOfParts>
    <vt:vector size="60" baseType="lpstr">
      <vt:lpstr>Arial</vt:lpstr>
      <vt:lpstr>Calibri</vt:lpstr>
      <vt:lpstr>Segoe UI</vt:lpstr>
      <vt:lpstr>Times New Roman</vt:lpstr>
      <vt:lpstr>Trebuchet MS</vt:lpstr>
      <vt:lpstr>Wingdings 3</vt:lpstr>
      <vt:lpstr>Sfaccettatura</vt:lpstr>
      <vt:lpstr>I DISTURBI DA USO DI SOSTANZE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CARATTERISTICHE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ALCOL</vt:lpstr>
      <vt:lpstr>Presentazione standard di PowerPoint</vt:lpstr>
      <vt:lpstr>Presentazione standard di PowerPoint</vt:lpstr>
      <vt:lpstr>Presentazione standard di PowerPoint</vt:lpstr>
      <vt:lpstr>Presentazione standard di PowerPoint</vt:lpstr>
      <vt:lpstr>CANNABIS</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DIPENDENZA DA INTERNET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DISTURBI DA DIPENDENZA</dc:title>
  <dc:creator>giorgia.dimassimo@unimc.it</dc:creator>
  <cp:lastModifiedBy>Giorgia Di Massimo</cp:lastModifiedBy>
  <cp:revision>3</cp:revision>
  <dcterms:created xsi:type="dcterms:W3CDTF">2023-04-28T14:56:37Z</dcterms:created>
  <dcterms:modified xsi:type="dcterms:W3CDTF">2023-05-18T08:36:11Z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0x0101001B8130809C45D8469AFE2B64E5D35F1B</vt:lpwstr>
  </property>
</Properties>
</file>