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3" r:id="rId4"/>
    <p:sldId id="258" r:id="rId5"/>
    <p:sldId id="259" r:id="rId6"/>
    <p:sldId id="260" r:id="rId7"/>
    <p:sldId id="261" r:id="rId8"/>
    <p:sldId id="262" r:id="rId9"/>
    <p:sldId id="264" r:id="rId10"/>
    <p:sldId id="265" r:id="rId11"/>
    <p:sldId id="266" r:id="rId12"/>
    <p:sldId id="267" r:id="rId13"/>
    <p:sldId id="268" r:id="rId14"/>
    <p:sldId id="269" r:id="rId15"/>
    <p:sldId id="270" r:id="rId16"/>
    <p:sldId id="271" r:id="rId17"/>
    <p:sldId id="272" r:id="rId18"/>
    <p:sldId id="273" r:id="rId19"/>
    <p:sldId id="277" r:id="rId20"/>
    <p:sldId id="274" r:id="rId21"/>
    <p:sldId id="275" r:id="rId22"/>
    <p:sldId id="276" r:id="rId23"/>
    <p:sldId id="278" r:id="rId24"/>
    <p:sldId id="279" r:id="rId25"/>
    <p:sldId id="280" r:id="rId2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bg>
      <p:bgRef idx="1003">
        <a:schemeClr val="bg2"/>
      </p:bgRef>
    </p:bg>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61BEF0D-F0BB-DE4B-95CE-6DB70DBA9567}" type="datetimeFigureOut">
              <a:rPr lang="en-US" dirty="0"/>
              <a:pPr/>
              <a:t>4/20/2023</a:t>
            </a:fld>
            <a:endParaRPr lang="en-US" dirty="0"/>
          </a:p>
        </p:txBody>
      </p:sp>
      <p:sp>
        <p:nvSpPr>
          <p:cNvPr id="5" name="Footer Placeholder 4"/>
          <p:cNvSpPr>
            <a:spLocks noGrp="1"/>
          </p:cNvSpPr>
          <p:nvPr>
            <p:ph type="ftr" sz="quarter" idx="11"/>
          </p:nvPr>
        </p:nvSpPr>
        <p:spPr>
          <a:xfrm>
            <a:off x="3962399" y="5870575"/>
            <a:ext cx="4893958" cy="377825"/>
          </a:xfrm>
        </p:spPr>
        <p:txBody>
          <a:bodyPr/>
          <a:lstStyle/>
          <a:p>
            <a:endParaRPr lang="en-US" dirty="0"/>
          </a:p>
        </p:txBody>
      </p:sp>
      <p:sp>
        <p:nvSpPr>
          <p:cNvPr id="6" name="Slide Number Placeholder 5"/>
          <p:cNvSpPr>
            <a:spLocks noGrp="1"/>
          </p:cNvSpPr>
          <p:nvPr>
            <p:ph type="sldNum" sz="quarter" idx="12"/>
          </p:nvPr>
        </p:nvSpPr>
        <p:spPr>
          <a:xfrm>
            <a:off x="10608958" y="5870575"/>
            <a:ext cx="551167" cy="377825"/>
          </a:xfrm>
        </p:spPr>
        <p:txBody>
          <a:bodyPr/>
          <a:lstStyle/>
          <a:p>
            <a:fld id="{D57F1E4F-1CFF-5643-939E-217C01CDF565}" type="slidenum">
              <a:rPr lang="en-US" dirty="0"/>
              <a:pPr/>
              <a:t>‹N›</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4/20/2023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4/20/2023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it-IT"/>
              <a:t>Fare clic per modificare lo stile del titolo dello schema</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gli stili del testo dello schema</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4/20/2023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4/20/2023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it-IT"/>
              <a:t>Fare clic per modificare lo stile del titolo dello schema</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it-IT"/>
              <a:t>Fare clic per modificare gli stili del testo dello schema</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4/20/2023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it-IT"/>
              <a:t>Fare clic per modificare lo stile del titolo dello schema</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it-IT"/>
              <a:t>Fare clic per modificare gli stili del testo dello schema</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4/20/2023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8" name="Title 1"/>
          <p:cNvSpPr>
            <a:spLocks noGrp="1"/>
          </p:cNvSpPr>
          <p:nvPr>
            <p:ph type="title"/>
          </p:nvPr>
        </p:nvSpPr>
        <p:spPr>
          <a:xfrm>
            <a:off x="685801" y="609600"/>
            <a:ext cx="10131425" cy="1456267"/>
          </a:xfrm>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nchor="ct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4/20/2023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4/20/2023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4/20/2023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61BEF0D-F0BB-DE4B-95CE-6DB70DBA9567}" type="datetimeFigureOut">
              <a:rPr lang="en-US" dirty="0"/>
              <a:pPr/>
              <a:t>4/20/2023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4/20/2023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it-IT"/>
              <a:t>Fare clic per modificare lo stile del titolo dello schema</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4/20/2023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61BEF0D-F0BB-DE4B-95CE-6DB70DBA9567}" type="datetimeFigureOut">
              <a:rPr lang="en-US" dirty="0"/>
              <a:pPr/>
              <a:t>4/20/2023</a:t>
            </a:fld>
            <a:endParaRPr lang="en-US" dirty="0"/>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dirty="0"/>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57F1E4F-1CFF-5643-939E-217C01CDF56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7"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3D5742C-2C13-3FA3-1138-18508F26EF15}"/>
              </a:ext>
            </a:extLst>
          </p:cNvPr>
          <p:cNvSpPr>
            <a:spLocks noGrp="1"/>
          </p:cNvSpPr>
          <p:nvPr>
            <p:ph type="ctrTitle"/>
          </p:nvPr>
        </p:nvSpPr>
        <p:spPr/>
        <p:txBody>
          <a:bodyPr/>
          <a:lstStyle/>
          <a:p>
            <a:pPr algn="ctr"/>
            <a:r>
              <a:rPr lang="it-IT" b="1" dirty="0"/>
              <a:t>IL BULLISMO</a:t>
            </a:r>
          </a:p>
        </p:txBody>
      </p:sp>
      <p:sp>
        <p:nvSpPr>
          <p:cNvPr id="3" name="Sottotitolo 2">
            <a:extLst>
              <a:ext uri="{FF2B5EF4-FFF2-40B4-BE49-F238E27FC236}">
                <a16:creationId xmlns:a16="http://schemas.microsoft.com/office/drawing/2014/main" id="{20AA146D-F14A-A88A-F211-AAEAE55F7DDA}"/>
              </a:ext>
            </a:extLst>
          </p:cNvPr>
          <p:cNvSpPr>
            <a:spLocks noGrp="1"/>
          </p:cNvSpPr>
          <p:nvPr>
            <p:ph type="subTitle" idx="1"/>
          </p:nvPr>
        </p:nvSpPr>
        <p:spPr/>
        <p:txBody>
          <a:bodyPr>
            <a:normAutofit/>
          </a:bodyPr>
          <a:lstStyle/>
          <a:p>
            <a:pPr algn="ctr"/>
            <a:r>
              <a:rPr lang="it-IT" sz="2400" dirty="0"/>
              <a:t>DOTT.SSA GIORGIA DI MASSIMO</a:t>
            </a:r>
          </a:p>
          <a:p>
            <a:pPr algn="ctr"/>
            <a:r>
              <a:rPr lang="it-IT" sz="2400" dirty="0"/>
              <a:t>UNIMC, 20 aprile 2023</a:t>
            </a:r>
          </a:p>
        </p:txBody>
      </p:sp>
    </p:spTree>
    <p:extLst>
      <p:ext uri="{BB962C8B-B14F-4D97-AF65-F5344CB8AC3E}">
        <p14:creationId xmlns:p14="http://schemas.microsoft.com/office/powerpoint/2010/main" val="23283164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0CE4504-A76D-C0D4-FE27-93AC9E7865BC}"/>
              </a:ext>
            </a:extLst>
          </p:cNvPr>
          <p:cNvSpPr>
            <a:spLocks noGrp="1"/>
          </p:cNvSpPr>
          <p:nvPr>
            <p:ph type="title"/>
          </p:nvPr>
        </p:nvSpPr>
        <p:spPr/>
        <p:txBody>
          <a:bodyPr/>
          <a:lstStyle/>
          <a:p>
            <a:pPr algn="ctr"/>
            <a:r>
              <a:rPr lang="it-IT" b="1" dirty="0"/>
              <a:t>Fattori predisponenti</a:t>
            </a:r>
          </a:p>
        </p:txBody>
      </p:sp>
      <p:sp>
        <p:nvSpPr>
          <p:cNvPr id="3" name="Segnaposto contenuto 2">
            <a:extLst>
              <a:ext uri="{FF2B5EF4-FFF2-40B4-BE49-F238E27FC236}">
                <a16:creationId xmlns:a16="http://schemas.microsoft.com/office/drawing/2014/main" id="{09F46FB1-89CF-A80F-D8D7-CD7C7FE44AF7}"/>
              </a:ext>
            </a:extLst>
          </p:cNvPr>
          <p:cNvSpPr>
            <a:spLocks noGrp="1"/>
          </p:cNvSpPr>
          <p:nvPr>
            <p:ph idx="1"/>
          </p:nvPr>
        </p:nvSpPr>
        <p:spPr/>
        <p:txBody>
          <a:bodyPr>
            <a:normAutofit/>
          </a:bodyPr>
          <a:lstStyle/>
          <a:p>
            <a:pPr algn="just"/>
            <a:r>
              <a:rPr lang="it-IT" sz="2400" dirty="0"/>
              <a:t>Il B. si configura come una situazione complessa la cui emergenza vede implicati molteplici fattori di natura diversificata</a:t>
            </a:r>
          </a:p>
          <a:p>
            <a:pPr algn="just">
              <a:buFontTx/>
              <a:buChar char="-"/>
            </a:pPr>
            <a:r>
              <a:rPr lang="it-IT" sz="2400" dirty="0"/>
              <a:t>Fattori individuali: legati cioè alle caratteristiche psicologiche del bullo e della vittima</a:t>
            </a:r>
          </a:p>
          <a:p>
            <a:pPr algn="just">
              <a:buFontTx/>
              <a:buChar char="-"/>
            </a:pPr>
            <a:r>
              <a:rPr lang="it-IT" sz="2400" dirty="0"/>
              <a:t>Fattori famigliari: dinamiche tra i membri del gruppo famigliare dei soggetti</a:t>
            </a:r>
          </a:p>
        </p:txBody>
      </p:sp>
    </p:spTree>
    <p:extLst>
      <p:ext uri="{BB962C8B-B14F-4D97-AF65-F5344CB8AC3E}">
        <p14:creationId xmlns:p14="http://schemas.microsoft.com/office/powerpoint/2010/main" val="6960782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B10B1DE-F968-B3EA-12E5-6DB0E8F36612}"/>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B1393B48-FA42-611C-463B-CDFDE3D8BCE9}"/>
              </a:ext>
            </a:extLst>
          </p:cNvPr>
          <p:cNvSpPr>
            <a:spLocks noGrp="1"/>
          </p:cNvSpPr>
          <p:nvPr>
            <p:ph idx="1"/>
          </p:nvPr>
        </p:nvSpPr>
        <p:spPr/>
        <p:txBody>
          <a:bodyPr>
            <a:normAutofit/>
          </a:bodyPr>
          <a:lstStyle/>
          <a:p>
            <a:pPr marL="0" indent="0" algn="just">
              <a:buNone/>
            </a:pPr>
            <a:r>
              <a:rPr lang="it-IT" sz="2400" dirty="0"/>
              <a:t>- Fattori culturali: espressione cioè di modelli di comportamento  e di stili di vita propri di determinati contesti</a:t>
            </a:r>
          </a:p>
          <a:p>
            <a:pPr marL="0" indent="0" algn="just">
              <a:buNone/>
            </a:pPr>
            <a:endParaRPr lang="it-IT" sz="2400" dirty="0"/>
          </a:p>
          <a:p>
            <a:pPr marL="0" indent="0" algn="just">
              <a:buNone/>
            </a:pPr>
            <a:r>
              <a:rPr lang="it-IT" sz="2400" dirty="0"/>
              <a:t>Fattori sociali: riferiti a caratteristiche che includono ad esempio fasce di disagio socio-economico e di emarginazione</a:t>
            </a:r>
          </a:p>
        </p:txBody>
      </p:sp>
    </p:spTree>
    <p:extLst>
      <p:ext uri="{BB962C8B-B14F-4D97-AF65-F5344CB8AC3E}">
        <p14:creationId xmlns:p14="http://schemas.microsoft.com/office/powerpoint/2010/main" val="20165261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465EF8D-6535-ECA5-DB3B-D0705E3C525B}"/>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8A98592F-B930-D575-378C-BCF8EDD4589A}"/>
              </a:ext>
            </a:extLst>
          </p:cNvPr>
          <p:cNvSpPr>
            <a:spLocks noGrp="1"/>
          </p:cNvSpPr>
          <p:nvPr>
            <p:ph idx="1"/>
          </p:nvPr>
        </p:nvSpPr>
        <p:spPr/>
        <p:txBody>
          <a:bodyPr>
            <a:normAutofit/>
          </a:bodyPr>
          <a:lstStyle/>
          <a:p>
            <a:pPr algn="just"/>
            <a:r>
              <a:rPr lang="it-IT" sz="2400" dirty="0"/>
              <a:t>Sul piano fisico, le vittime sono spesso caratterizzate da alcuni tratti che sembrano conferire una sorta di vulnerabilità: </a:t>
            </a:r>
          </a:p>
          <a:p>
            <a:pPr algn="just">
              <a:buFontTx/>
              <a:buChar char="-"/>
            </a:pPr>
            <a:r>
              <a:rPr lang="it-IT" sz="2400" dirty="0"/>
              <a:t>Il peso corporeo (obesità o magrezza)</a:t>
            </a:r>
          </a:p>
          <a:p>
            <a:pPr algn="just">
              <a:buFontTx/>
              <a:buChar char="-"/>
            </a:pPr>
            <a:r>
              <a:rPr lang="it-IT" sz="2400" dirty="0"/>
              <a:t>Statura (soggetto molto alto o molto basso)</a:t>
            </a:r>
          </a:p>
          <a:p>
            <a:pPr algn="just">
              <a:buFontTx/>
              <a:buChar char="-"/>
            </a:pPr>
            <a:r>
              <a:rPr lang="it-IT" sz="2400" dirty="0"/>
              <a:t>Piccoli dismorfismi del cranio (testa grande o aguzza), del viso (naso, orecchie), o del corpo</a:t>
            </a:r>
          </a:p>
        </p:txBody>
      </p:sp>
    </p:spTree>
    <p:extLst>
      <p:ext uri="{BB962C8B-B14F-4D97-AF65-F5344CB8AC3E}">
        <p14:creationId xmlns:p14="http://schemas.microsoft.com/office/powerpoint/2010/main" val="15322183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3DB3002-E483-7988-A08D-7B5285103CED}"/>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3B0EE5C5-5D08-CA04-9F6C-D0F30D5D9F4B}"/>
              </a:ext>
            </a:extLst>
          </p:cNvPr>
          <p:cNvSpPr>
            <a:spLocks noGrp="1"/>
          </p:cNvSpPr>
          <p:nvPr>
            <p:ph idx="1"/>
          </p:nvPr>
        </p:nvSpPr>
        <p:spPr/>
        <p:txBody>
          <a:bodyPr>
            <a:normAutofit/>
          </a:bodyPr>
          <a:lstStyle/>
          <a:p>
            <a:pPr algn="just"/>
            <a:r>
              <a:rPr lang="it-IT" sz="2400" dirty="0"/>
              <a:t>Sembrano essere ancora più importanti alcune caratteristiche delle vittime che appartengono al profilo prestazionale:</a:t>
            </a:r>
          </a:p>
          <a:p>
            <a:pPr algn="just">
              <a:buFontTx/>
              <a:buChar char="-"/>
            </a:pPr>
            <a:r>
              <a:rPr lang="it-IT" sz="2400" dirty="0"/>
              <a:t>Goffaggine motoria (maldestrezza nel maneggiare le cose o saltare, correre, giocare a pallone </a:t>
            </a:r>
            <a:r>
              <a:rPr lang="it-IT" sz="2400" dirty="0" err="1"/>
              <a:t>ecc</a:t>
            </a:r>
            <a:r>
              <a:rPr lang="it-IT" sz="2400" dirty="0"/>
              <a:t>)</a:t>
            </a:r>
          </a:p>
          <a:p>
            <a:pPr algn="just">
              <a:buFontTx/>
              <a:buChar char="-"/>
            </a:pPr>
            <a:r>
              <a:rPr lang="it-IT" sz="2400" dirty="0"/>
              <a:t>Mancata padronanza di competenze linguistiche ( difficoltà di pronuncia, inceppi nell’eloquio…)</a:t>
            </a:r>
          </a:p>
          <a:p>
            <a:pPr algn="just">
              <a:buFontTx/>
              <a:buChar char="-"/>
            </a:pPr>
            <a:r>
              <a:rPr lang="it-IT" sz="2400" dirty="0"/>
              <a:t>Rendimento scolastico (soprattutto l’alto rendimento diviene fattore di rischio, suscitando ira e bisogno di rivalsa da parte di soggetti meno capaci)</a:t>
            </a:r>
          </a:p>
        </p:txBody>
      </p:sp>
    </p:spTree>
    <p:extLst>
      <p:ext uri="{BB962C8B-B14F-4D97-AF65-F5344CB8AC3E}">
        <p14:creationId xmlns:p14="http://schemas.microsoft.com/office/powerpoint/2010/main" val="12744835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2241F35-7C9F-010D-ACDE-3DA0F33C6AE9}"/>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E5DD48C3-A7CE-4B56-12CA-9CE6CE9F2A7F}"/>
              </a:ext>
            </a:extLst>
          </p:cNvPr>
          <p:cNvSpPr>
            <a:spLocks noGrp="1"/>
          </p:cNvSpPr>
          <p:nvPr>
            <p:ph idx="1"/>
          </p:nvPr>
        </p:nvSpPr>
        <p:spPr/>
        <p:txBody>
          <a:bodyPr>
            <a:normAutofit/>
          </a:bodyPr>
          <a:lstStyle/>
          <a:p>
            <a:pPr algn="just"/>
            <a:r>
              <a:rPr lang="it-IT" sz="2400" dirty="0"/>
              <a:t>Nel complesso comunque, i fattori che sembrano conferire maggiore vulnerabilità alla vittima sono quelli di tipo affettivo-relazionale:</a:t>
            </a:r>
          </a:p>
          <a:p>
            <a:pPr algn="just">
              <a:buFontTx/>
              <a:buChar char="-"/>
            </a:pPr>
            <a:r>
              <a:rPr lang="it-IT" sz="2400" dirty="0"/>
              <a:t>Le vittime hanno spesso modalità improntate all’inibizione, alla passività, con tendenza alla dimissione. Le loro capacità di fronteggiare le difficoltà sono quindi precarie, con scarsa capacità di difendersi se attaccati. Tali tratti psicologici non impediscono loro di funzionare adeguatamente in altri tipi di contesti. Spesso alcuni bambini più timidi e «sensibili», si trovano a loro agio con le bambine. Ciò può esporli anche ad attacchi offensivi relativi all’identità di genere </a:t>
            </a:r>
          </a:p>
        </p:txBody>
      </p:sp>
    </p:spTree>
    <p:extLst>
      <p:ext uri="{BB962C8B-B14F-4D97-AF65-F5344CB8AC3E}">
        <p14:creationId xmlns:p14="http://schemas.microsoft.com/office/powerpoint/2010/main" val="15893581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D69E40F-BA16-B5B6-2A8F-970F8C4E6782}"/>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E4CFB10C-E4AD-1780-E97A-8C840D785780}"/>
              </a:ext>
            </a:extLst>
          </p:cNvPr>
          <p:cNvSpPr>
            <a:spLocks noGrp="1"/>
          </p:cNvSpPr>
          <p:nvPr>
            <p:ph idx="1"/>
          </p:nvPr>
        </p:nvSpPr>
        <p:spPr/>
        <p:txBody>
          <a:bodyPr>
            <a:normAutofit/>
          </a:bodyPr>
          <a:lstStyle/>
          <a:p>
            <a:pPr algn="just"/>
            <a:r>
              <a:rPr lang="it-IT" sz="2400" dirty="0"/>
              <a:t>Le caratteristiche appena descritte definiscono un profilo della vittima di tipo «passivo»</a:t>
            </a:r>
          </a:p>
          <a:p>
            <a:pPr algn="just"/>
            <a:r>
              <a:rPr lang="it-IT" sz="2400" dirty="0"/>
              <a:t>Può essere descritto anche un altro profilo della vittima, di tipo «provocatrice»: non c’è passività, ma iper-reattività; l’aggressività non è coartata, ma anzi viene agita. Ciò nonostante, tali comportamenti non impediscono al soggetto di divenire bersaglio degli atti del bullo</a:t>
            </a:r>
          </a:p>
        </p:txBody>
      </p:sp>
    </p:spTree>
    <p:extLst>
      <p:ext uri="{BB962C8B-B14F-4D97-AF65-F5344CB8AC3E}">
        <p14:creationId xmlns:p14="http://schemas.microsoft.com/office/powerpoint/2010/main" val="27900562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FB591CD-FE98-5971-72E1-308B1857F399}"/>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336A6E50-913D-B01E-1A85-14F81DF30C37}"/>
              </a:ext>
            </a:extLst>
          </p:cNvPr>
          <p:cNvSpPr>
            <a:spLocks noGrp="1"/>
          </p:cNvSpPr>
          <p:nvPr>
            <p:ph idx="1"/>
          </p:nvPr>
        </p:nvSpPr>
        <p:spPr/>
        <p:txBody>
          <a:bodyPr>
            <a:normAutofit lnSpcReduction="10000"/>
          </a:bodyPr>
          <a:lstStyle/>
          <a:p>
            <a:pPr algn="just"/>
            <a:r>
              <a:rPr lang="it-IT" sz="2400" dirty="0"/>
              <a:t>Per quanto riguarda il profilo del bullo, sono stati evidenziati:</a:t>
            </a:r>
          </a:p>
          <a:p>
            <a:pPr algn="just">
              <a:buFontTx/>
              <a:buChar char="-"/>
            </a:pPr>
            <a:r>
              <a:rPr lang="it-IT" sz="2400" dirty="0"/>
              <a:t>Uno scarso controllo degli impulsi</a:t>
            </a:r>
          </a:p>
          <a:p>
            <a:pPr algn="just">
              <a:buFontTx/>
              <a:buChar char="-"/>
            </a:pPr>
            <a:r>
              <a:rPr lang="it-IT" sz="2400" dirty="0"/>
              <a:t>Una bassa tolleranza nei confronti delle frustrazioni</a:t>
            </a:r>
          </a:p>
          <a:p>
            <a:pPr algn="just">
              <a:buFontTx/>
              <a:buChar char="-"/>
            </a:pPr>
            <a:r>
              <a:rPr lang="it-IT" sz="2400" dirty="0"/>
              <a:t>Un’inadeguata modulazione degli stati emotivi, con instabilità dell’umore (passaggi repentini fra allegria, depressione, esaltazione, rabbia </a:t>
            </a:r>
            <a:r>
              <a:rPr lang="it-IT" sz="2400" dirty="0" err="1"/>
              <a:t>ecc</a:t>
            </a:r>
            <a:r>
              <a:rPr lang="it-IT" sz="2400" dirty="0"/>
              <a:t>)</a:t>
            </a:r>
          </a:p>
          <a:p>
            <a:pPr algn="just">
              <a:buFontTx/>
              <a:buChar char="-"/>
            </a:pPr>
            <a:r>
              <a:rPr lang="it-IT" sz="2400" dirty="0"/>
              <a:t>Una carenza di empatia: incapacità di riflettere e sentire emozioni altrui</a:t>
            </a:r>
          </a:p>
          <a:p>
            <a:pPr algn="just">
              <a:buFontTx/>
              <a:buChar char="-"/>
            </a:pPr>
            <a:r>
              <a:rPr lang="it-IT" sz="2400" dirty="0"/>
              <a:t>Bisogno di potere e dominio, per cui sembrano godere nel controllare e sottomettere gli altri</a:t>
            </a:r>
          </a:p>
        </p:txBody>
      </p:sp>
    </p:spTree>
    <p:extLst>
      <p:ext uri="{BB962C8B-B14F-4D97-AF65-F5344CB8AC3E}">
        <p14:creationId xmlns:p14="http://schemas.microsoft.com/office/powerpoint/2010/main" val="18540367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BC78B37-2654-F26F-173C-864610C6C5FD}"/>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C4628BF4-412F-2411-95B7-FBAB2E4751F7}"/>
              </a:ext>
            </a:extLst>
          </p:cNvPr>
          <p:cNvSpPr>
            <a:spLocks noGrp="1"/>
          </p:cNvSpPr>
          <p:nvPr>
            <p:ph idx="1"/>
          </p:nvPr>
        </p:nvSpPr>
        <p:spPr/>
        <p:txBody>
          <a:bodyPr>
            <a:normAutofit/>
          </a:bodyPr>
          <a:lstStyle/>
          <a:p>
            <a:pPr algn="just"/>
            <a:r>
              <a:rPr lang="it-IT" sz="2400" dirty="0"/>
              <a:t>Tali caratteristiche determinano la costante presenza di atteggiamenti di conflittualità e di sfida nei confronti dell’ambiente, con facile passaggio all’atto</a:t>
            </a:r>
          </a:p>
          <a:p>
            <a:pPr algn="just"/>
            <a:r>
              <a:rPr lang="it-IT" sz="2400" dirty="0"/>
              <a:t>Il profilo appena descritto si ritrova molto frequentemente nella categoria nosografica «Disturbo della Condotta»</a:t>
            </a:r>
          </a:p>
          <a:p>
            <a:pPr algn="just"/>
            <a:r>
              <a:rPr lang="it-IT" sz="2400" dirty="0"/>
              <a:t>In alcuni casi poi, il bullo utilizza la prevaricazione in modo strumentale, per procurarsi soldi o altro, ai danni della vittima</a:t>
            </a:r>
          </a:p>
          <a:p>
            <a:pPr algn="just"/>
            <a:r>
              <a:rPr lang="it-IT" sz="2400" dirty="0"/>
              <a:t>Molti ricercatori pertanto leggono il bullismo come un atteggiamento «antisociale», che si caratterizza per la mancanza di rispetto delle regole</a:t>
            </a:r>
          </a:p>
        </p:txBody>
      </p:sp>
    </p:spTree>
    <p:extLst>
      <p:ext uri="{BB962C8B-B14F-4D97-AF65-F5344CB8AC3E}">
        <p14:creationId xmlns:p14="http://schemas.microsoft.com/office/powerpoint/2010/main" val="19925784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C637D51-8622-90C8-4761-8EE0DC445770}"/>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231C055E-B149-6421-98F4-84FAC9BB7B26}"/>
              </a:ext>
            </a:extLst>
          </p:cNvPr>
          <p:cNvSpPr>
            <a:spLocks noGrp="1"/>
          </p:cNvSpPr>
          <p:nvPr>
            <p:ph idx="1"/>
          </p:nvPr>
        </p:nvSpPr>
        <p:spPr/>
        <p:txBody>
          <a:bodyPr>
            <a:normAutofit/>
          </a:bodyPr>
          <a:lstStyle/>
          <a:p>
            <a:pPr algn="just"/>
            <a:endParaRPr lang="it-IT" sz="2400" dirty="0"/>
          </a:p>
          <a:p>
            <a:pPr algn="just"/>
            <a:r>
              <a:rPr lang="it-IT" sz="2400" dirty="0"/>
              <a:t>A sostegno di questa tesi, vi è l’osservazione di una continuità tra i comportamenti del bullo in età evolutiva e condotte antisociali da adulto, con alte percentuali di problemi penali</a:t>
            </a:r>
          </a:p>
          <a:p>
            <a:pPr marL="0" indent="0" algn="just">
              <a:buNone/>
            </a:pPr>
            <a:endParaRPr lang="it-IT" sz="2400" dirty="0"/>
          </a:p>
          <a:p>
            <a:pPr algn="just">
              <a:buFontTx/>
              <a:buChar char="-"/>
            </a:pPr>
            <a:endParaRPr lang="it-IT" sz="2400" dirty="0"/>
          </a:p>
        </p:txBody>
      </p:sp>
    </p:spTree>
    <p:extLst>
      <p:ext uri="{BB962C8B-B14F-4D97-AF65-F5344CB8AC3E}">
        <p14:creationId xmlns:p14="http://schemas.microsoft.com/office/powerpoint/2010/main" val="6850095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0CD8ED1-604C-C0F2-3125-ED5E32865517}"/>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CB8845DF-ACE1-3E16-8890-5FECE39A7F62}"/>
              </a:ext>
            </a:extLst>
          </p:cNvPr>
          <p:cNvSpPr>
            <a:spLocks noGrp="1"/>
          </p:cNvSpPr>
          <p:nvPr>
            <p:ph idx="1"/>
          </p:nvPr>
        </p:nvSpPr>
        <p:spPr/>
        <p:txBody>
          <a:bodyPr>
            <a:normAutofit/>
          </a:bodyPr>
          <a:lstStyle/>
          <a:p>
            <a:pPr algn="just"/>
            <a:r>
              <a:rPr lang="it-IT" sz="2400" dirty="0"/>
              <a:t>Per contro, altri autori enfatizzano maggiormente una serie di dinamiche che appartengono al mondo interno del bullo e lo spingono ad assumere comportamenti da prevaricatore: </a:t>
            </a:r>
          </a:p>
          <a:p>
            <a:pPr algn="just">
              <a:buFontTx/>
              <a:buChar char="-"/>
            </a:pPr>
            <a:r>
              <a:rPr lang="it-IT" sz="2400" dirty="0"/>
              <a:t>Elementi di ansia ed insicurezza</a:t>
            </a:r>
          </a:p>
          <a:p>
            <a:pPr algn="just">
              <a:buFontTx/>
              <a:buChar char="-"/>
            </a:pPr>
            <a:r>
              <a:rPr lang="it-IT" sz="2400" dirty="0"/>
              <a:t>Esperienze frustranti ( a casa, a scuola </a:t>
            </a:r>
            <a:r>
              <a:rPr lang="it-IT" sz="2400" dirty="0" err="1"/>
              <a:t>ecc</a:t>
            </a:r>
            <a:r>
              <a:rPr lang="it-IT" sz="2400" dirty="0"/>
              <a:t>) che spingono il soggetto ad adottare meccanismi difensivi atipici</a:t>
            </a:r>
          </a:p>
          <a:p>
            <a:pPr marL="0" indent="0" algn="just">
              <a:buNone/>
            </a:pPr>
            <a:endParaRPr lang="it-IT" sz="2400" dirty="0"/>
          </a:p>
          <a:p>
            <a:endParaRPr lang="it-IT" sz="2400" dirty="0"/>
          </a:p>
        </p:txBody>
      </p:sp>
    </p:spTree>
    <p:extLst>
      <p:ext uri="{BB962C8B-B14F-4D97-AF65-F5344CB8AC3E}">
        <p14:creationId xmlns:p14="http://schemas.microsoft.com/office/powerpoint/2010/main" val="8827909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FEBE322-84AE-3EB0-854A-BFB8936EC7D3}"/>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6C7672A9-DCBF-B018-5824-06B137039522}"/>
              </a:ext>
            </a:extLst>
          </p:cNvPr>
          <p:cNvSpPr>
            <a:spLocks noGrp="1"/>
          </p:cNvSpPr>
          <p:nvPr>
            <p:ph idx="1"/>
          </p:nvPr>
        </p:nvSpPr>
        <p:spPr/>
        <p:txBody>
          <a:bodyPr>
            <a:normAutofit/>
          </a:bodyPr>
          <a:lstStyle/>
          <a:p>
            <a:r>
              <a:rPr lang="it-IT" sz="2400" dirty="0"/>
              <a:t>Il bullismo rappresenta un fenomeno molto diffuso, soprattutto nelle scuole, per il quale può essere adottata la seguente definizione:</a:t>
            </a:r>
          </a:p>
          <a:p>
            <a:endParaRPr lang="it-IT" sz="2400" dirty="0"/>
          </a:p>
          <a:p>
            <a:pPr marL="0" indent="0" algn="ctr">
              <a:buNone/>
            </a:pPr>
            <a:r>
              <a:rPr lang="it-IT" sz="2400" dirty="0"/>
              <a:t>   UNO STUDENTE E’ OGGETTO DI AZIONI BULLISTICHE QUANDO VIENE    ESPOSTO, </a:t>
            </a:r>
            <a:r>
              <a:rPr lang="it-IT" sz="2400" b="1" dirty="0">
                <a:solidFill>
                  <a:srgbClr val="FF0000"/>
                </a:solidFill>
              </a:rPr>
              <a:t>RIPETUTAMENTE</a:t>
            </a:r>
            <a:r>
              <a:rPr lang="it-IT" sz="2400" b="1" dirty="0"/>
              <a:t> </a:t>
            </a:r>
            <a:r>
              <a:rPr lang="it-IT" sz="2400" dirty="0"/>
              <a:t>NEL CORSO DEL TEMPO, ALLE AZIONI OFFENSIVE MESSE IN ATTO DA PARTE DI UNO O PIU’ COMPAGNI</a:t>
            </a:r>
          </a:p>
          <a:p>
            <a:pPr algn="ctr"/>
            <a:endParaRPr lang="it-IT" sz="2400" dirty="0"/>
          </a:p>
          <a:p>
            <a:endParaRPr lang="it-IT" sz="2400" dirty="0"/>
          </a:p>
        </p:txBody>
      </p:sp>
    </p:spTree>
    <p:extLst>
      <p:ext uri="{BB962C8B-B14F-4D97-AF65-F5344CB8AC3E}">
        <p14:creationId xmlns:p14="http://schemas.microsoft.com/office/powerpoint/2010/main" val="32579537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4FB436-3E80-E0E7-0DEA-F3DEFA7A595E}"/>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60F98785-71AA-25E1-9D80-1FD32E4DAD63}"/>
              </a:ext>
            </a:extLst>
          </p:cNvPr>
          <p:cNvSpPr>
            <a:spLocks noGrp="1"/>
          </p:cNvSpPr>
          <p:nvPr>
            <p:ph idx="1"/>
          </p:nvPr>
        </p:nvSpPr>
        <p:spPr/>
        <p:txBody>
          <a:bodyPr>
            <a:normAutofit/>
          </a:bodyPr>
          <a:lstStyle/>
          <a:p>
            <a:pPr marL="0" indent="0" algn="just">
              <a:buNone/>
            </a:pPr>
            <a:r>
              <a:rPr lang="it-IT" sz="2400" dirty="0"/>
              <a:t>Per quanto riguarda il b. di gruppo, la maggior parte degli studenti che partecipano assume un ruolo passivo: non prendono l’iniziativa, ma vengono sollecitati dal bisogno di uniformarsi al gruppo . E’ presente un vissuto di insicurezza da parte dei partecipanti passivi, i quali, attraverso meccanismi di identificazione perversi, eleggono come punto di riferimento il compagno più forte e popolare, cioè il bullo</a:t>
            </a:r>
          </a:p>
        </p:txBody>
      </p:sp>
    </p:spTree>
    <p:extLst>
      <p:ext uri="{BB962C8B-B14F-4D97-AF65-F5344CB8AC3E}">
        <p14:creationId xmlns:p14="http://schemas.microsoft.com/office/powerpoint/2010/main" val="687037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F7148CC-D441-008F-7724-5A4A35F3B893}"/>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ECC6C994-262E-07E1-369B-071D51129CF5}"/>
              </a:ext>
            </a:extLst>
          </p:cNvPr>
          <p:cNvSpPr>
            <a:spLocks noGrp="1"/>
          </p:cNvSpPr>
          <p:nvPr>
            <p:ph idx="1"/>
          </p:nvPr>
        </p:nvSpPr>
        <p:spPr/>
        <p:txBody>
          <a:bodyPr>
            <a:normAutofit/>
          </a:bodyPr>
          <a:lstStyle/>
          <a:p>
            <a:r>
              <a:rPr lang="it-IT" sz="2400" dirty="0"/>
              <a:t>Sono poi meritevoli di nota, considerazioni relative alla famiglia del bullo e al contesto sociale: </a:t>
            </a:r>
          </a:p>
          <a:p>
            <a:pPr algn="just">
              <a:buFontTx/>
              <a:buChar char="-"/>
            </a:pPr>
            <a:r>
              <a:rPr lang="it-IT" sz="2400" dirty="0"/>
              <a:t>Incoerenze pedagogiche (scarso coinvolgimento emotivo, coercizione, permissivismo) possono lasciare spazio a modalità reattive improntate a scarso controllo degli impulsi, aggressività, prevaricazione</a:t>
            </a:r>
          </a:p>
          <a:p>
            <a:pPr algn="just">
              <a:buFontTx/>
              <a:buChar char="-"/>
            </a:pPr>
            <a:r>
              <a:rPr lang="it-IT" sz="2400" dirty="0"/>
              <a:t>Spesso tali modalità reattive nascono attraverso meccanismi di apprendimento per imitazione favoriti da comportamenti aberranti dei genitori: assistere a continue liti e a episodi di violenza in famiglia fa si che il bambino interiorizzi schemi comportamentali aggressivi che poi riproduce</a:t>
            </a:r>
          </a:p>
        </p:txBody>
      </p:sp>
    </p:spTree>
    <p:extLst>
      <p:ext uri="{BB962C8B-B14F-4D97-AF65-F5344CB8AC3E}">
        <p14:creationId xmlns:p14="http://schemas.microsoft.com/office/powerpoint/2010/main" val="350549998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5CE7D9E-998C-7284-14DA-8EF6FC2C33A6}"/>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88ED2626-C34C-B464-1AB3-97BB414AE3ED}"/>
              </a:ext>
            </a:extLst>
          </p:cNvPr>
          <p:cNvSpPr>
            <a:spLocks noGrp="1"/>
          </p:cNvSpPr>
          <p:nvPr>
            <p:ph idx="1"/>
          </p:nvPr>
        </p:nvSpPr>
        <p:spPr/>
        <p:txBody>
          <a:bodyPr>
            <a:normAutofit/>
          </a:bodyPr>
          <a:lstStyle/>
          <a:p>
            <a:pPr algn="just"/>
            <a:r>
              <a:rPr lang="it-IT" sz="2400" dirty="0"/>
              <a:t>In questa prospettiva, non solo la famiglia, ma anche i mass-media, internet e televisione, possono offrire modelli di identificazione atipici</a:t>
            </a:r>
          </a:p>
          <a:p>
            <a:pPr algn="just"/>
            <a:r>
              <a:rPr lang="it-IT" sz="2400" dirty="0"/>
              <a:t>Alcuni studi evidenziano tuttavia che il comportamento aggressivo dei bulli non sempre è collegabile ad esperienze di emarginazione sociale o a vissuti famigliari problematici: spesso il bullo è un ragazzo «normale» che vive in una famiglia apparentemente senza problemi</a:t>
            </a:r>
          </a:p>
        </p:txBody>
      </p:sp>
    </p:spTree>
    <p:extLst>
      <p:ext uri="{BB962C8B-B14F-4D97-AF65-F5344CB8AC3E}">
        <p14:creationId xmlns:p14="http://schemas.microsoft.com/office/powerpoint/2010/main" val="40103701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5C37BF3-CAFE-D848-0735-41E36DB3D3AC}"/>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B18D0F09-8675-B54C-83BE-FDA1C57A8812}"/>
              </a:ext>
            </a:extLst>
          </p:cNvPr>
          <p:cNvSpPr>
            <a:spLocks noGrp="1"/>
          </p:cNvSpPr>
          <p:nvPr>
            <p:ph idx="1"/>
          </p:nvPr>
        </p:nvSpPr>
        <p:spPr/>
        <p:txBody>
          <a:bodyPr>
            <a:normAutofit/>
          </a:bodyPr>
          <a:lstStyle/>
          <a:p>
            <a:pPr algn="just"/>
            <a:r>
              <a:rPr lang="it-IT" sz="2400" dirty="0"/>
              <a:t>Per quanto riguarda le conseguenze del bullismo, la vittima si trova a sperimentare una forte oppressione, causa di profonda sofferenza e di grave autosvalutazione. Nel breve e nel lungo tempo possono presentarsi: ansietà, disistima, depressione, disagio comportamentale, abbandono scolastico, sintomi somatici e, nei casi più gravi, anche </a:t>
            </a:r>
            <a:r>
              <a:rPr lang="it-IT" sz="2400"/>
              <a:t>il suicidio.</a:t>
            </a:r>
            <a:endParaRPr lang="it-IT" sz="2400" dirty="0"/>
          </a:p>
        </p:txBody>
      </p:sp>
    </p:spTree>
    <p:extLst>
      <p:ext uri="{BB962C8B-B14F-4D97-AF65-F5344CB8AC3E}">
        <p14:creationId xmlns:p14="http://schemas.microsoft.com/office/powerpoint/2010/main" val="15507012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a:bodyPr>
          <a:lstStyle/>
          <a:p>
            <a:pPr algn="just"/>
            <a:r>
              <a:rPr lang="it-IT" sz="2400" dirty="0" err="1" smtClean="0"/>
              <a:t>Cyberbullismo</a:t>
            </a:r>
            <a:r>
              <a:rPr lang="it-IT" sz="2400" dirty="0" smtClean="0"/>
              <a:t>: forma di comportamento aggressivo simile al bullismo. A differenza di quest’ultimo è attuato attraverso l’uso di dispositivi elettronici e loro applicazioni (social media…).</a:t>
            </a:r>
          </a:p>
          <a:p>
            <a:pPr algn="just"/>
            <a:r>
              <a:rPr lang="it-IT" sz="2400" dirty="0" smtClean="0"/>
              <a:t>E’ quindi la manifestazione in rete del bullismo</a:t>
            </a:r>
            <a:endParaRPr lang="it-IT" sz="2400" dirty="0"/>
          </a:p>
        </p:txBody>
      </p:sp>
    </p:spTree>
    <p:extLst>
      <p:ext uri="{BB962C8B-B14F-4D97-AF65-F5344CB8AC3E}">
        <p14:creationId xmlns:p14="http://schemas.microsoft.com/office/powerpoint/2010/main" val="40169142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endParaRPr lang="it-IT"/>
          </a:p>
        </p:txBody>
      </p:sp>
      <p:sp>
        <p:nvSpPr>
          <p:cNvPr id="3" name="Segnaposto contenuto 2"/>
          <p:cNvSpPr>
            <a:spLocks noGrp="1"/>
          </p:cNvSpPr>
          <p:nvPr>
            <p:ph idx="1"/>
          </p:nvPr>
        </p:nvSpPr>
        <p:spPr/>
        <p:txBody>
          <a:bodyPr>
            <a:normAutofit lnSpcReduction="10000"/>
          </a:bodyPr>
          <a:lstStyle/>
          <a:p>
            <a:r>
              <a:rPr lang="it-IT" sz="2400" dirty="0" smtClean="0"/>
              <a:t>Le differenze principali tra il </a:t>
            </a:r>
            <a:r>
              <a:rPr lang="it-IT" sz="2400" dirty="0" err="1" smtClean="0"/>
              <a:t>Cyberbullismo</a:t>
            </a:r>
            <a:r>
              <a:rPr lang="it-IT" sz="2400" dirty="0" smtClean="0"/>
              <a:t> ed il B. sono le seguenti:</a:t>
            </a:r>
          </a:p>
          <a:p>
            <a:pPr algn="just">
              <a:buFontTx/>
              <a:buChar char="-"/>
            </a:pPr>
            <a:r>
              <a:rPr lang="it-IT" sz="2400" dirty="0" smtClean="0"/>
              <a:t>Impossibilità di fuga da parte della vittima: la vittima non può trovare riparo nel suo ambiente domestico né altrove, perché messaggi o e-mail possono raggiungerlo ovunque</a:t>
            </a:r>
          </a:p>
          <a:p>
            <a:pPr algn="just">
              <a:buFontTx/>
              <a:buChar char="-"/>
            </a:pPr>
            <a:r>
              <a:rPr lang="it-IT" sz="2400" dirty="0" smtClean="0"/>
              <a:t>Con il </a:t>
            </a:r>
            <a:r>
              <a:rPr lang="it-IT" sz="2400" dirty="0" err="1" smtClean="0"/>
              <a:t>Cyberbullismo</a:t>
            </a:r>
            <a:r>
              <a:rPr lang="it-IT" sz="2400" dirty="0" smtClean="0"/>
              <a:t> il gruppo di spettatori può essere molto più ampio</a:t>
            </a:r>
          </a:p>
          <a:p>
            <a:pPr algn="just">
              <a:buFontTx/>
              <a:buChar char="-"/>
            </a:pPr>
            <a:r>
              <a:rPr lang="it-IT" sz="2400" dirty="0" smtClean="0"/>
              <a:t>Anonimato: mancando l’esperienza «faccia a faccia», il bullo gode di maggiore anonimato. Inoltre, l’assenza di feedback sulle conseguenze riguardanti la vittima, riduce le possibilità di empatia e rimorso ( e condotte difensive </a:t>
            </a:r>
            <a:r>
              <a:rPr lang="it-IT" sz="2400" smtClean="0"/>
              <a:t>di terzi) </a:t>
            </a:r>
            <a:endParaRPr lang="it-IT" sz="2400" dirty="0" smtClean="0"/>
          </a:p>
        </p:txBody>
      </p:sp>
    </p:spTree>
    <p:extLst>
      <p:ext uri="{BB962C8B-B14F-4D97-AF65-F5344CB8AC3E}">
        <p14:creationId xmlns:p14="http://schemas.microsoft.com/office/powerpoint/2010/main" val="4820430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E809C26-71AB-6FF8-F658-6B3EB9FD45CF}"/>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9DB7A309-81CE-A2F2-B069-2986E9DF0A82}"/>
              </a:ext>
            </a:extLst>
          </p:cNvPr>
          <p:cNvSpPr>
            <a:spLocks noGrp="1"/>
          </p:cNvSpPr>
          <p:nvPr>
            <p:ph idx="1"/>
          </p:nvPr>
        </p:nvSpPr>
        <p:spPr/>
        <p:txBody>
          <a:bodyPr>
            <a:normAutofit/>
          </a:bodyPr>
          <a:lstStyle/>
          <a:p>
            <a:pPr algn="just"/>
            <a:r>
              <a:rPr lang="it-IT" sz="2400" dirty="0"/>
              <a:t>Per poter parlare di bullismo è necessario che vi sia una figura più forte ed una più debole: si deve configurare un’asimmetria della relazione</a:t>
            </a:r>
          </a:p>
          <a:p>
            <a:pPr algn="just"/>
            <a:r>
              <a:rPr lang="it-IT" sz="2400" dirty="0"/>
              <a:t>Non si può parlare di bullismo in quelle situazioni in cui due studenti, pressappoco della stessa forza (fisica e psicologica) litigano o discutono</a:t>
            </a:r>
          </a:p>
        </p:txBody>
      </p:sp>
    </p:spTree>
    <p:extLst>
      <p:ext uri="{BB962C8B-B14F-4D97-AF65-F5344CB8AC3E}">
        <p14:creationId xmlns:p14="http://schemas.microsoft.com/office/powerpoint/2010/main" val="3016073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B42D4DD-6CCD-06F5-83CB-22DDB682D4DC}"/>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36608750-E168-6831-AE9D-1B23956B9476}"/>
              </a:ext>
            </a:extLst>
          </p:cNvPr>
          <p:cNvSpPr>
            <a:spLocks noGrp="1"/>
          </p:cNvSpPr>
          <p:nvPr>
            <p:ph idx="1"/>
          </p:nvPr>
        </p:nvSpPr>
        <p:spPr/>
        <p:txBody>
          <a:bodyPr>
            <a:normAutofit/>
          </a:bodyPr>
          <a:lstStyle/>
          <a:p>
            <a:pPr algn="just"/>
            <a:r>
              <a:rPr lang="it-IT" sz="2400" dirty="0"/>
              <a:t>Possono essere individuate varie tipologie di condotte offensive:</a:t>
            </a:r>
          </a:p>
          <a:p>
            <a:pPr marL="457200" indent="-457200" algn="just">
              <a:buAutoNum type="arabicParenR"/>
            </a:pPr>
            <a:r>
              <a:rPr lang="it-IT" sz="2400" dirty="0"/>
              <a:t>Perpetrate attraverso l’uso della parola</a:t>
            </a:r>
          </a:p>
          <a:p>
            <a:pPr marL="457200" indent="-457200" algn="just">
              <a:buAutoNum type="arabicParenR"/>
            </a:pPr>
            <a:r>
              <a:rPr lang="it-IT" sz="2400" dirty="0"/>
              <a:t>Perpetrate attraverso lo scontro fisico e l’uso delle mani</a:t>
            </a:r>
          </a:p>
          <a:p>
            <a:pPr marL="457200" indent="-457200" algn="just">
              <a:buAutoNum type="arabicParenR"/>
            </a:pPr>
            <a:r>
              <a:rPr lang="it-IT" sz="2400" dirty="0"/>
              <a:t>Espresse attraverso smorfie o gesti sconci</a:t>
            </a:r>
          </a:p>
          <a:p>
            <a:pPr marL="457200" indent="-457200" algn="just">
              <a:buAutoNum type="arabicParenR"/>
            </a:pPr>
            <a:r>
              <a:rPr lang="it-IT" sz="2400" dirty="0"/>
              <a:t>Espresse attraverso comportamenti intenzionali tesi ad escludere la vittima, ignorandola, isolandola</a:t>
            </a:r>
          </a:p>
        </p:txBody>
      </p:sp>
    </p:spTree>
    <p:extLst>
      <p:ext uri="{BB962C8B-B14F-4D97-AF65-F5344CB8AC3E}">
        <p14:creationId xmlns:p14="http://schemas.microsoft.com/office/powerpoint/2010/main" val="11452900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olo 4">
            <a:extLst>
              <a:ext uri="{FF2B5EF4-FFF2-40B4-BE49-F238E27FC236}">
                <a16:creationId xmlns:a16="http://schemas.microsoft.com/office/drawing/2014/main" id="{6E2426CE-E3B7-D25D-74E2-42B0D38A0D4F}"/>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FE6E131B-D07C-7160-DDDC-4E424E451A79}"/>
              </a:ext>
            </a:extLst>
          </p:cNvPr>
          <p:cNvSpPr>
            <a:spLocks noGrp="1"/>
          </p:cNvSpPr>
          <p:nvPr>
            <p:ph idx="1"/>
          </p:nvPr>
        </p:nvSpPr>
        <p:spPr/>
        <p:txBody>
          <a:bodyPr>
            <a:normAutofit/>
          </a:bodyPr>
          <a:lstStyle/>
          <a:p>
            <a:r>
              <a:rPr lang="it-IT" sz="2400" dirty="0"/>
              <a:t>Il bullismo può essere perpetrato da un singolo individuo: il BULLO</a:t>
            </a:r>
          </a:p>
          <a:p>
            <a:r>
              <a:rPr lang="it-IT" sz="2400" dirty="0"/>
              <a:t>Il B. può essere anche perpetrato da un gruppo di soggetti: il BRANCO</a:t>
            </a:r>
          </a:p>
          <a:p>
            <a:pPr algn="just"/>
            <a:r>
              <a:rPr lang="it-IT" sz="2400" dirty="0"/>
              <a:t>La vittima può essere un singolo studente (più spesso) o può essere rappresentata da un gruppo di studenti</a:t>
            </a:r>
          </a:p>
        </p:txBody>
      </p:sp>
    </p:spTree>
    <p:extLst>
      <p:ext uri="{BB962C8B-B14F-4D97-AF65-F5344CB8AC3E}">
        <p14:creationId xmlns:p14="http://schemas.microsoft.com/office/powerpoint/2010/main" val="3267151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B09D80C-711D-9B64-86F7-AB3BD9CF5C10}"/>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186E05DE-88D0-B59D-18F9-10098C606913}"/>
              </a:ext>
            </a:extLst>
          </p:cNvPr>
          <p:cNvSpPr>
            <a:spLocks noGrp="1"/>
          </p:cNvSpPr>
          <p:nvPr>
            <p:ph idx="1"/>
          </p:nvPr>
        </p:nvSpPr>
        <p:spPr/>
        <p:txBody>
          <a:bodyPr>
            <a:normAutofit/>
          </a:bodyPr>
          <a:lstStyle/>
          <a:p>
            <a:r>
              <a:rPr lang="it-IT" sz="2400" dirty="0"/>
              <a:t>Possiamo distinguere due tipi di bullismo</a:t>
            </a:r>
          </a:p>
          <a:p>
            <a:pPr>
              <a:buFontTx/>
              <a:buChar char="-"/>
            </a:pPr>
            <a:r>
              <a:rPr lang="it-IT" sz="2400" dirty="0"/>
              <a:t>B. DIRETTO: vi sono azioni offensive «dirette» nei confronti della vittima (scontro fisico, parole, gesti…)</a:t>
            </a:r>
          </a:p>
          <a:p>
            <a:pPr>
              <a:buFontTx/>
              <a:buChar char="-"/>
            </a:pPr>
            <a:r>
              <a:rPr lang="it-IT" sz="2400" dirty="0"/>
              <a:t>B. INDIRETTO: caratterizzato da comportamenti tesi ad ignorare, escludere o isolare intenzionalmente la vittima</a:t>
            </a:r>
          </a:p>
        </p:txBody>
      </p:sp>
    </p:spTree>
    <p:extLst>
      <p:ext uri="{BB962C8B-B14F-4D97-AF65-F5344CB8AC3E}">
        <p14:creationId xmlns:p14="http://schemas.microsoft.com/office/powerpoint/2010/main" val="32030247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FB670C5-3059-BAB3-931E-BD83C566168C}"/>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54EB49D1-5D25-C593-BE21-3FE5064062F6}"/>
              </a:ext>
            </a:extLst>
          </p:cNvPr>
          <p:cNvSpPr>
            <a:spLocks noGrp="1"/>
          </p:cNvSpPr>
          <p:nvPr>
            <p:ph idx="1"/>
          </p:nvPr>
        </p:nvSpPr>
        <p:spPr/>
        <p:txBody>
          <a:bodyPr>
            <a:normAutofit/>
          </a:bodyPr>
          <a:lstStyle/>
          <a:p>
            <a:r>
              <a:rPr lang="it-IT" sz="2400" dirty="0"/>
              <a:t>Il B. è più frequente nella popolazione maschile rispetto a quella femminile</a:t>
            </a:r>
          </a:p>
          <a:p>
            <a:r>
              <a:rPr lang="it-IT" sz="2400" dirty="0"/>
              <a:t>Ciò riguarda sia la categoria del bullo che quella della vittima </a:t>
            </a:r>
          </a:p>
          <a:p>
            <a:pPr algn="just"/>
            <a:r>
              <a:rPr lang="it-IT" sz="2400" dirty="0"/>
              <a:t>In queste situazioni (maschio-maschio) prevale nettamente il bullismo diretto, con attacchi diretti, generalmente fisici, nei confronti delle vittime </a:t>
            </a:r>
          </a:p>
        </p:txBody>
      </p:sp>
    </p:spTree>
    <p:extLst>
      <p:ext uri="{BB962C8B-B14F-4D97-AF65-F5344CB8AC3E}">
        <p14:creationId xmlns:p14="http://schemas.microsoft.com/office/powerpoint/2010/main" val="4185109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59B8A2A-3049-31ED-F0B5-99F42EBAA8A3}"/>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88F91BD7-B30D-EC10-D4CE-887B89E99D7C}"/>
              </a:ext>
            </a:extLst>
          </p:cNvPr>
          <p:cNvSpPr>
            <a:spLocks noGrp="1"/>
          </p:cNvSpPr>
          <p:nvPr>
            <p:ph idx="1"/>
          </p:nvPr>
        </p:nvSpPr>
        <p:spPr/>
        <p:txBody>
          <a:bodyPr>
            <a:normAutofit/>
          </a:bodyPr>
          <a:lstStyle/>
          <a:p>
            <a:pPr algn="just"/>
            <a:r>
              <a:rPr lang="it-IT" sz="2400" dirty="0"/>
              <a:t>Nella popolazione femminile il fenomeno del Bullismo, anche se percentualmente inferiore, assume comunque frequenze rilevanti</a:t>
            </a:r>
          </a:p>
          <a:p>
            <a:pPr algn="just"/>
            <a:r>
              <a:rPr lang="it-IT" sz="2400" dirty="0"/>
              <a:t>In queste situazioni (femmina-femmina) prevalgono le forme di bullismo indiretto con comportamenti tesi ad escludere ed isolare socialmente la vittima</a:t>
            </a:r>
          </a:p>
          <a:p>
            <a:pPr algn="just"/>
            <a:r>
              <a:rPr lang="it-IT" sz="2400" dirty="0"/>
              <a:t>Possono essere presenti anche azioni «dirette», che si esprimono prevalentemente attraverso atti offensivi perpetrati con l’uso della parola: calunniare, sparlare per creare litigi, alterare rapporti di amicizia…</a:t>
            </a:r>
          </a:p>
        </p:txBody>
      </p:sp>
    </p:spTree>
    <p:extLst>
      <p:ext uri="{BB962C8B-B14F-4D97-AF65-F5344CB8AC3E}">
        <p14:creationId xmlns:p14="http://schemas.microsoft.com/office/powerpoint/2010/main" val="10031618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F1893AD-220B-7E94-45BB-E09FACA5D343}"/>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2140898B-96CC-9A77-BE51-5CD159400B7B}"/>
              </a:ext>
            </a:extLst>
          </p:cNvPr>
          <p:cNvSpPr>
            <a:spLocks noGrp="1"/>
          </p:cNvSpPr>
          <p:nvPr>
            <p:ph idx="1"/>
          </p:nvPr>
        </p:nvSpPr>
        <p:spPr/>
        <p:txBody>
          <a:bodyPr>
            <a:normAutofit/>
          </a:bodyPr>
          <a:lstStyle/>
          <a:p>
            <a:pPr algn="just"/>
            <a:r>
              <a:rPr lang="it-IT" sz="2400" dirty="0"/>
              <a:t>Rilevanti sono anche le forme di bullismo «miste», in cui il bullo appartiene ad un sesso e la vittima all’altro </a:t>
            </a:r>
          </a:p>
          <a:p>
            <a:pPr algn="just"/>
            <a:r>
              <a:rPr lang="it-IT" sz="2400" dirty="0"/>
              <a:t>Quando il prevaricatore è donna (femmina-maschio), sono più frequenti le forme di B. «indiretto» oppure le azioni offensive «dirette» con uso della parola</a:t>
            </a:r>
          </a:p>
          <a:p>
            <a:pPr algn="just"/>
            <a:r>
              <a:rPr lang="it-IT" sz="2400" dirty="0"/>
              <a:t>Quando il prevaricatore appartiene al sesso maschile (maschio-femmina), prevalgono le azioni offensive «dirette» di tipo fisico o perpetrate attraverso l’uso di gesti</a:t>
            </a:r>
          </a:p>
        </p:txBody>
      </p:sp>
    </p:spTree>
    <p:extLst>
      <p:ext uri="{BB962C8B-B14F-4D97-AF65-F5344CB8AC3E}">
        <p14:creationId xmlns:p14="http://schemas.microsoft.com/office/powerpoint/2010/main" val="139683423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e">
  <a:themeElements>
    <a:clrScheme name="Celestial">
      <a:dk1>
        <a:sysClr val="windowText" lastClr="000000"/>
      </a:dk1>
      <a:lt1>
        <a:sysClr val="window" lastClr="FFFFFF"/>
      </a:lt1>
      <a:dk2>
        <a:srgbClr val="104C7E"/>
      </a:dk2>
      <a:lt2>
        <a:srgbClr val="EBEBEB"/>
      </a:lt2>
      <a:accent1>
        <a:srgbClr val="94CE67"/>
      </a:accent1>
      <a:accent2>
        <a:srgbClr val="49D1CD"/>
      </a:accent2>
      <a:accent3>
        <a:srgbClr val="61A5D6"/>
      </a:accent3>
      <a:accent4>
        <a:srgbClr val="9D8CD3"/>
      </a:accent4>
      <a:accent5>
        <a:srgbClr val="E45C8A"/>
      </a:accent5>
      <a:accent6>
        <a:srgbClr val="F98C61"/>
      </a:accent6>
      <a:hlink>
        <a:srgbClr val="AAF172"/>
      </a:hlink>
      <a:folHlink>
        <a:srgbClr val="E7F19A"/>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E44E6A2F-09CD-4BE0-B42D-107FF03CEED6}"/>
    </a:ext>
  </a:extLst>
</a:theme>
</file>

<file path=docProps/app.xml><?xml version="1.0" encoding="utf-8"?>
<Properties xmlns="http://schemas.openxmlformats.org/officeDocument/2006/extended-properties" xmlns:vt="http://schemas.openxmlformats.org/officeDocument/2006/docPropsVTypes">
  <Template>TM03457452[[fn=Celestiale]]</Template>
  <TotalTime>147</TotalTime>
  <Words>1474</Words>
  <Application>Microsoft Office PowerPoint</Application>
  <PresentationFormat>Widescreen</PresentationFormat>
  <Paragraphs>75</Paragraphs>
  <Slides>25</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25</vt:i4>
      </vt:variant>
    </vt:vector>
  </HeadingPairs>
  <TitlesOfParts>
    <vt:vector size="29" baseType="lpstr">
      <vt:lpstr>Arial</vt:lpstr>
      <vt:lpstr>Calibri</vt:lpstr>
      <vt:lpstr>Calibri Light</vt:lpstr>
      <vt:lpstr>Celestiale</vt:lpstr>
      <vt:lpstr>IL BULLISMO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Fattori predisponenti</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 BULLISMO</dc:title>
  <dc:creator>giorgia.dimassimo@unimc.it</dc:creator>
  <cp:lastModifiedBy>Giorgia Di Massimo</cp:lastModifiedBy>
  <cp:revision>19</cp:revision>
  <dcterms:created xsi:type="dcterms:W3CDTF">2023-04-19T12:49:20Z</dcterms:created>
  <dcterms:modified xsi:type="dcterms:W3CDTF">2023-04-20T09:34:18Z</dcterms:modified>
</cp:coreProperties>
</file>