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4"/>
  </p:sldMasterIdLst>
  <p:sldIdLst>
    <p:sldId id="256" r:id="rId5"/>
    <p:sldId id="257" r:id="rId6"/>
    <p:sldId id="288" r:id="rId7"/>
    <p:sldId id="258" r:id="rId8"/>
    <p:sldId id="259" r:id="rId9"/>
    <p:sldId id="260" r:id="rId10"/>
    <p:sldId id="280" r:id="rId11"/>
    <p:sldId id="281" r:id="rId12"/>
    <p:sldId id="282" r:id="rId13"/>
    <p:sldId id="308" r:id="rId14"/>
    <p:sldId id="309" r:id="rId15"/>
    <p:sldId id="261" r:id="rId16"/>
    <p:sldId id="289" r:id="rId17"/>
    <p:sldId id="290" r:id="rId18"/>
    <p:sldId id="291" r:id="rId19"/>
    <p:sldId id="292" r:id="rId20"/>
    <p:sldId id="262" r:id="rId21"/>
    <p:sldId id="263" r:id="rId22"/>
    <p:sldId id="264" r:id="rId23"/>
    <p:sldId id="265" r:id="rId24"/>
    <p:sldId id="294" r:id="rId25"/>
    <p:sldId id="295" r:id="rId26"/>
    <p:sldId id="266" r:id="rId27"/>
    <p:sldId id="267" r:id="rId28"/>
    <p:sldId id="268" r:id="rId29"/>
    <p:sldId id="283" r:id="rId30"/>
    <p:sldId id="303" r:id="rId31"/>
    <p:sldId id="307" r:id="rId32"/>
    <p:sldId id="296" r:id="rId33"/>
    <p:sldId id="297" r:id="rId34"/>
    <p:sldId id="298" r:id="rId35"/>
    <p:sldId id="299" r:id="rId36"/>
    <p:sldId id="269" r:id="rId37"/>
    <p:sldId id="300" r:id="rId38"/>
    <p:sldId id="301" r:id="rId39"/>
    <p:sldId id="302" r:id="rId40"/>
    <p:sldId id="273" r:id="rId41"/>
    <p:sldId id="274" r:id="rId42"/>
    <p:sldId id="276" r:id="rId43"/>
    <p:sldId id="277" r:id="rId44"/>
    <p:sldId id="304" r:id="rId45"/>
    <p:sldId id="305" r:id="rId46"/>
    <p:sldId id="306" r:id="rId47"/>
    <p:sldId id="278" r:id="rId48"/>
    <p:sldId id="279" r:id="rId49"/>
    <p:sldId id="285" r:id="rId50"/>
    <p:sldId id="286" r:id="rId5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4/20/2023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4/20/2023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7" name="Date Placeholder 6"/>
          <p:cNvSpPr>
            <a:spLocks noGrp="1"/>
          </p:cNvSpPr>
          <p:nvPr>
            <p:ph type="dt" sz="half" idx="10"/>
          </p:nvPr>
        </p:nvSpPr>
        <p:spPr/>
        <p:txBody>
          <a:bodyPr/>
          <a:lstStyle/>
          <a:p>
            <a:fld id="{1160EA64-D806-43AC-9DF2-F8C432F32B4C}" type="datetimeFigureOut">
              <a:rPr lang="en-US" dirty="0"/>
              <a:t>4/20/2023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4/20/2023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583436" y="3143250"/>
            <a:ext cx="4270248" cy="2596776"/>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7" name="Date Placeholder 6"/>
          <p:cNvSpPr>
            <a:spLocks noGrp="1"/>
          </p:cNvSpPr>
          <p:nvPr>
            <p:ph type="dt" sz="half" idx="10"/>
          </p:nvPr>
        </p:nvSpPr>
        <p:spPr/>
        <p:txBody>
          <a:bodyPr/>
          <a:lstStyle/>
          <a:p>
            <a:fld id="{4F7D4976-E339-4826-83B7-FBD03F55ECF8}" type="datetimeFigureOut">
              <a:rPr lang="en-US" dirty="0"/>
              <a:t>4/20/2023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a:t>
            </a:fld>
            <a:endParaRPr lang="en-US" dirty="0"/>
          </a:p>
        </p:txBody>
      </p:sp>
      <p:sp>
        <p:nvSpPr>
          <p:cNvPr id="10" name="Title 9"/>
          <p:cNvSpPr>
            <a:spLocks noGrp="1"/>
          </p:cNvSpPr>
          <p:nvPr>
            <p:ph type="title"/>
          </p:nvPr>
        </p:nvSpPr>
        <p:spPr/>
        <p:txBody>
          <a:bodyPr/>
          <a:lstStyle/>
          <a:p>
            <a:r>
              <a:rPr lang="it-IT"/>
              <a:t>Fare clic per modificare lo stile del titolo dello schema</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4/20/2023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4/20/2023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it-IT"/>
              <a:t>Fare clic per modificare lo stile del titolo dello schema</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9" name="Date Placeholder 8"/>
          <p:cNvSpPr>
            <a:spLocks noGrp="1"/>
          </p:cNvSpPr>
          <p:nvPr>
            <p:ph type="dt" sz="half" idx="10"/>
          </p:nvPr>
        </p:nvSpPr>
        <p:spPr/>
        <p:txBody>
          <a:bodyPr/>
          <a:lstStyle/>
          <a:p>
            <a:fld id="{D1BE4249-C0D0-4B06-8692-E8BB871AF643}" type="datetimeFigureOut">
              <a:rPr lang="en-US" dirty="0"/>
              <a:t>4/20/2023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bg>
      <p:bgRef idx="1001">
        <a:schemeClr val="bg2"/>
      </p:bgRef>
    </p:bg>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4/20/2023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4/20/2023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11841F-2019-95BF-F28E-F0CAAF39F1E6}"/>
              </a:ext>
            </a:extLst>
          </p:cNvPr>
          <p:cNvSpPr>
            <a:spLocks noGrp="1"/>
          </p:cNvSpPr>
          <p:nvPr>
            <p:ph type="ctrTitle"/>
          </p:nvPr>
        </p:nvSpPr>
        <p:spPr/>
        <p:txBody>
          <a:bodyPr/>
          <a:lstStyle/>
          <a:p>
            <a:r>
              <a:rPr lang="it-IT" dirty="0"/>
              <a:t>disturbo post-traumatico da stress</a:t>
            </a:r>
          </a:p>
        </p:txBody>
      </p:sp>
      <p:sp>
        <p:nvSpPr>
          <p:cNvPr id="3" name="Sottotitolo 2">
            <a:extLst>
              <a:ext uri="{FF2B5EF4-FFF2-40B4-BE49-F238E27FC236}">
                <a16:creationId xmlns:a16="http://schemas.microsoft.com/office/drawing/2014/main" id="{AE091E9D-0BE8-3276-91EF-4FAF3EC46E3D}"/>
              </a:ext>
            </a:extLst>
          </p:cNvPr>
          <p:cNvSpPr>
            <a:spLocks noGrp="1"/>
          </p:cNvSpPr>
          <p:nvPr>
            <p:ph type="subTitle" idx="1"/>
          </p:nvPr>
        </p:nvSpPr>
        <p:spPr/>
        <p:txBody>
          <a:bodyPr/>
          <a:lstStyle/>
          <a:p>
            <a:r>
              <a:rPr lang="it-IT" dirty="0"/>
              <a:t>DOTT.SSA GIORGIA DI MASSIMO</a:t>
            </a:r>
          </a:p>
          <a:p>
            <a:r>
              <a:rPr lang="it-IT" dirty="0"/>
              <a:t>UNIMC, 20 APRILE 2023</a:t>
            </a:r>
          </a:p>
        </p:txBody>
      </p:sp>
    </p:spTree>
    <p:extLst>
      <p:ext uri="{BB962C8B-B14F-4D97-AF65-F5344CB8AC3E}">
        <p14:creationId xmlns:p14="http://schemas.microsoft.com/office/powerpoint/2010/main" val="454512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553AEA-19D7-433D-D217-7DB6E1BFAFE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1CE8EDD-D21C-9A39-2CC6-81E2354BF4F2}"/>
              </a:ext>
            </a:extLst>
          </p:cNvPr>
          <p:cNvSpPr>
            <a:spLocks noGrp="1"/>
          </p:cNvSpPr>
          <p:nvPr>
            <p:ph idx="1"/>
          </p:nvPr>
        </p:nvSpPr>
        <p:spPr/>
        <p:txBody>
          <a:bodyPr/>
          <a:lstStyle/>
          <a:p>
            <a:pPr algn="just"/>
            <a:r>
              <a:rPr lang="it-IT" sz="2400" dirty="0"/>
              <a:t>L’asse dello stress ipotalamo-ipofisi-surrene subisce delle modificazioni, con conseguenti persistenti elevati livelli di cortisolo e catecolamine (adrenalina, noradrenalina </a:t>
            </a:r>
            <a:r>
              <a:rPr lang="it-IT" sz="2400" dirty="0" err="1"/>
              <a:t>ecc</a:t>
            </a:r>
            <a:r>
              <a:rPr lang="it-IT" sz="2400" dirty="0"/>
              <a:t>)</a:t>
            </a:r>
          </a:p>
          <a:p>
            <a:pPr algn="just"/>
            <a:r>
              <a:rPr lang="it-IT" sz="2400" dirty="0"/>
              <a:t>Ciò determina un persistente stato di allerta e una modifica dei processi coinvolti nell’infiammazione e nell’immunità</a:t>
            </a:r>
          </a:p>
          <a:p>
            <a:endParaRPr lang="it-IT" dirty="0"/>
          </a:p>
        </p:txBody>
      </p:sp>
    </p:spTree>
    <p:extLst>
      <p:ext uri="{BB962C8B-B14F-4D97-AF65-F5344CB8AC3E}">
        <p14:creationId xmlns:p14="http://schemas.microsoft.com/office/powerpoint/2010/main" val="469634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1026" name="Picture 2" descr="Il sistema di risposta allo stress - Giorgia Lauro"/>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64166" y="2265217"/>
            <a:ext cx="5392798" cy="40985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8357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43DC90E-3CE5-7DD2-332E-1A6E02BDCE6E}"/>
              </a:ext>
            </a:extLst>
          </p:cNvPr>
          <p:cNvSpPr>
            <a:spLocks noGrp="1"/>
          </p:cNvSpPr>
          <p:nvPr>
            <p:ph type="title"/>
          </p:nvPr>
        </p:nvSpPr>
        <p:spPr/>
        <p:txBody>
          <a:bodyPr/>
          <a:lstStyle/>
          <a:p>
            <a:r>
              <a:rPr lang="it-IT" dirty="0"/>
              <a:t>Sintomi </a:t>
            </a:r>
            <a:r>
              <a:rPr lang="it-IT" dirty="0" err="1"/>
              <a:t>dPTS</a:t>
            </a:r>
            <a:endParaRPr lang="it-IT" dirty="0"/>
          </a:p>
        </p:txBody>
      </p:sp>
      <p:sp>
        <p:nvSpPr>
          <p:cNvPr id="3" name="Segnaposto contenuto 2">
            <a:extLst>
              <a:ext uri="{FF2B5EF4-FFF2-40B4-BE49-F238E27FC236}">
                <a16:creationId xmlns:a16="http://schemas.microsoft.com/office/drawing/2014/main" id="{5024C5CE-68D2-DDFE-9E01-F625B7069B8A}"/>
              </a:ext>
            </a:extLst>
          </p:cNvPr>
          <p:cNvSpPr>
            <a:spLocks noGrp="1"/>
          </p:cNvSpPr>
          <p:nvPr>
            <p:ph idx="1"/>
          </p:nvPr>
        </p:nvSpPr>
        <p:spPr/>
        <p:txBody>
          <a:bodyPr>
            <a:normAutofit lnSpcReduction="10000"/>
          </a:bodyPr>
          <a:lstStyle/>
          <a:p>
            <a:pPr algn="just"/>
            <a:r>
              <a:rPr lang="it-IT" sz="2400" dirty="0"/>
              <a:t>Le manifestazioni cliniche si possono raggruppare in cinque gruppi:</a:t>
            </a:r>
          </a:p>
          <a:p>
            <a:pPr algn="just">
              <a:buFontTx/>
              <a:buChar char="-"/>
            </a:pPr>
            <a:r>
              <a:rPr lang="it-IT" sz="2400" dirty="0"/>
              <a:t>Sintomi intrusivi: l’evento traumatico tende a riproporsi in  maniera invadente attraverso ricordi, sogni o flashback. Il soggetto ha l’impressione di rivivere l’esperienza traumatica. Questi sintomi si accompagnano ad un’intensa sofferenza psicologica con marcate reazioni somatiche e stato di allarme</a:t>
            </a:r>
          </a:p>
          <a:p>
            <a:pPr marL="0" indent="0" algn="just">
              <a:buNone/>
            </a:pPr>
            <a:endParaRPr lang="it-IT" sz="2400" dirty="0"/>
          </a:p>
          <a:p>
            <a:pPr algn="just"/>
            <a:endParaRPr lang="it-IT" sz="2400" dirty="0"/>
          </a:p>
        </p:txBody>
      </p:sp>
    </p:spTree>
    <p:extLst>
      <p:ext uri="{BB962C8B-B14F-4D97-AF65-F5344CB8AC3E}">
        <p14:creationId xmlns:p14="http://schemas.microsoft.com/office/powerpoint/2010/main" val="1697430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E235813-5703-2543-511E-FABF9AEB036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D40A6C3-0EE9-1BF0-6AFC-3922E7D1C740}"/>
              </a:ext>
            </a:extLst>
          </p:cNvPr>
          <p:cNvSpPr>
            <a:spLocks noGrp="1"/>
          </p:cNvSpPr>
          <p:nvPr>
            <p:ph idx="1"/>
          </p:nvPr>
        </p:nvSpPr>
        <p:spPr/>
        <p:txBody>
          <a:bodyPr>
            <a:normAutofit fontScale="92500" lnSpcReduction="20000"/>
          </a:bodyPr>
          <a:lstStyle/>
          <a:p>
            <a:pPr algn="just">
              <a:buFontTx/>
              <a:buChar char="-"/>
            </a:pPr>
            <a:r>
              <a:rPr lang="it-IT" sz="2400" dirty="0"/>
              <a:t>Sintomi dissociativi: la dissociazione indica uno scollamento, una divisione tra una serie di funzioni psicologiche, quali memoria, attenzione, percezione, ideazione. Tali funzioni, quando normalmente integrate, garantiscono un’esperienza di continuità temporale e di consapevolezza di sé e dell’ambiente circostante. Vi possono nel DPTS, ad esempio, depersonalizzazione (sentirsi distaccato dal proprio corpo e dai propri processi mentali, divenendo osservatore esterno di sé) e derealizzazione (senso di irrealtà dell’ambiente circostante, che appare distante, distorto, onirico, surreale…)</a:t>
            </a:r>
          </a:p>
        </p:txBody>
      </p:sp>
    </p:spTree>
    <p:extLst>
      <p:ext uri="{BB962C8B-B14F-4D97-AF65-F5344CB8AC3E}">
        <p14:creationId xmlns:p14="http://schemas.microsoft.com/office/powerpoint/2010/main" val="2784983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C5778E-1DD1-28D4-977F-D56FB674131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F192498-291F-A53A-D245-C5E11FE1E18E}"/>
              </a:ext>
            </a:extLst>
          </p:cNvPr>
          <p:cNvSpPr>
            <a:spLocks noGrp="1"/>
          </p:cNvSpPr>
          <p:nvPr>
            <p:ph idx="1"/>
          </p:nvPr>
        </p:nvSpPr>
        <p:spPr/>
        <p:txBody>
          <a:bodyPr>
            <a:normAutofit/>
          </a:bodyPr>
          <a:lstStyle/>
          <a:p>
            <a:pPr marL="0" indent="0" algn="just">
              <a:buNone/>
            </a:pPr>
            <a:r>
              <a:rPr lang="it-IT" sz="2400" dirty="0"/>
              <a:t>- Sintomi da </a:t>
            </a:r>
            <a:r>
              <a:rPr lang="it-IT" sz="2400" dirty="0" err="1"/>
              <a:t>disregolazione</a:t>
            </a:r>
            <a:r>
              <a:rPr lang="it-IT" sz="2400" dirty="0"/>
              <a:t> cognitivo-emotiva: il soggetto è in preda a pensieri disfunzionali o convinzioni irrazionali (non ci si può fidare di nessuno, non mi riprenderò mai più, la mia vita ormai è finita </a:t>
            </a:r>
            <a:r>
              <a:rPr lang="it-IT" sz="2400" dirty="0" err="1"/>
              <a:t>ecc</a:t>
            </a:r>
            <a:r>
              <a:rPr lang="it-IT" sz="2400" dirty="0"/>
              <a:t>). Può essere presente appiattimento della emozionalità positiva (incapacità di provare sensazioni di felicità/serenità/ottimismo), con prevalenza di emozionalità negativa (sentimenti positivi negati ma anche rabbia, paura, vergogna, colpa…) </a:t>
            </a:r>
          </a:p>
        </p:txBody>
      </p:sp>
    </p:spTree>
    <p:extLst>
      <p:ext uri="{BB962C8B-B14F-4D97-AF65-F5344CB8AC3E}">
        <p14:creationId xmlns:p14="http://schemas.microsoft.com/office/powerpoint/2010/main" val="3124611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B067D6-A3BA-54B3-71A6-3D2B6E098D4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91DB10A-FAA9-3768-7932-6F8CA3DF36FB}"/>
              </a:ext>
            </a:extLst>
          </p:cNvPr>
          <p:cNvSpPr>
            <a:spLocks noGrp="1"/>
          </p:cNvSpPr>
          <p:nvPr>
            <p:ph idx="1"/>
          </p:nvPr>
        </p:nvSpPr>
        <p:spPr/>
        <p:txBody>
          <a:bodyPr>
            <a:normAutofit/>
          </a:bodyPr>
          <a:lstStyle/>
          <a:p>
            <a:pPr marL="0" indent="0" algn="just">
              <a:buNone/>
            </a:pPr>
            <a:r>
              <a:rPr lang="it-IT" sz="2400" dirty="0"/>
              <a:t>- Sintomi di evitamento: azioni mentali e comportamenti tesi ad evitare ricordi, pensieri e sentimenti connessi con l’evento traumatico e a tenersi lontani da persone, luoghi, oggetti in grado di collegarsi all’evento e quindi riattivare sentimenti penosi ed angoscianti</a:t>
            </a:r>
          </a:p>
        </p:txBody>
      </p:sp>
    </p:spTree>
    <p:extLst>
      <p:ext uri="{BB962C8B-B14F-4D97-AF65-F5344CB8AC3E}">
        <p14:creationId xmlns:p14="http://schemas.microsoft.com/office/powerpoint/2010/main" val="3300127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DE3A59-65A7-D372-E09C-C1671605B30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E87AB28-C062-E85E-8413-DDB35063DC93}"/>
              </a:ext>
            </a:extLst>
          </p:cNvPr>
          <p:cNvSpPr>
            <a:spLocks noGrp="1"/>
          </p:cNvSpPr>
          <p:nvPr>
            <p:ph idx="1"/>
          </p:nvPr>
        </p:nvSpPr>
        <p:spPr/>
        <p:txBody>
          <a:bodyPr>
            <a:normAutofit/>
          </a:bodyPr>
          <a:lstStyle/>
          <a:p>
            <a:pPr algn="just">
              <a:buFontTx/>
              <a:buChar char="-"/>
            </a:pPr>
            <a:r>
              <a:rPr lang="it-IT" sz="2400" dirty="0"/>
              <a:t>Sintomi da alterazione dell’</a:t>
            </a:r>
            <a:r>
              <a:rPr lang="it-IT" sz="2400" dirty="0" err="1"/>
              <a:t>arousal</a:t>
            </a:r>
            <a:r>
              <a:rPr lang="it-IT" sz="2400" dirty="0"/>
              <a:t> (attivazione, eccitazione, con aumento frequenza cardiaca, respiratoria, della PA, funzionali a stato di maggiore allerta con prontezza di riflessi e maggiore mobilità): manifestazioni che si esprimono con </a:t>
            </a:r>
            <a:r>
              <a:rPr lang="it-IT" sz="2400" dirty="0" err="1"/>
              <a:t>ipervigilanza</a:t>
            </a:r>
            <a:r>
              <a:rPr lang="it-IT" sz="2400" dirty="0"/>
              <a:t>, estrema irritabilità, scoppi di rabbia, tensione, stato costante di allarme, difficoltà di concentrazione, alterazioni del ritmo sonno-veglia</a:t>
            </a:r>
          </a:p>
          <a:p>
            <a:pPr algn="just">
              <a:buFontTx/>
              <a:buChar char="-"/>
            </a:pPr>
            <a:endParaRPr lang="it-IT" sz="2400" dirty="0"/>
          </a:p>
        </p:txBody>
      </p:sp>
    </p:spTree>
    <p:extLst>
      <p:ext uri="{BB962C8B-B14F-4D97-AF65-F5344CB8AC3E}">
        <p14:creationId xmlns:p14="http://schemas.microsoft.com/office/powerpoint/2010/main" val="12992915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FB2912-97D2-CF45-35E9-459D31EF52A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9FA9369-53C7-040C-2C0E-EA85C7756B95}"/>
              </a:ext>
            </a:extLst>
          </p:cNvPr>
          <p:cNvSpPr>
            <a:spLocks noGrp="1"/>
          </p:cNvSpPr>
          <p:nvPr>
            <p:ph idx="1"/>
          </p:nvPr>
        </p:nvSpPr>
        <p:spPr/>
        <p:txBody>
          <a:bodyPr>
            <a:normAutofit/>
          </a:bodyPr>
          <a:lstStyle/>
          <a:p>
            <a:pPr algn="just"/>
            <a:r>
              <a:rPr lang="it-IT" sz="2400" dirty="0"/>
              <a:t>Si parla di </a:t>
            </a:r>
            <a:r>
              <a:rPr lang="it-IT" sz="2400" b="1" dirty="0"/>
              <a:t>disturbo acuto da stress </a:t>
            </a:r>
            <a:r>
              <a:rPr lang="it-IT" sz="2400" dirty="0"/>
              <a:t>quando i sintomi compaiono dopo 3 giorni e fino ad un mese dal trauma</a:t>
            </a:r>
          </a:p>
          <a:p>
            <a:pPr algn="just"/>
            <a:r>
              <a:rPr lang="it-IT" sz="2400" dirty="0"/>
              <a:t>Nel caso i sintomi siano presenti dopo un mese dal trauma, si parla di DPTS</a:t>
            </a:r>
          </a:p>
        </p:txBody>
      </p:sp>
    </p:spTree>
    <p:extLst>
      <p:ext uri="{BB962C8B-B14F-4D97-AF65-F5344CB8AC3E}">
        <p14:creationId xmlns:p14="http://schemas.microsoft.com/office/powerpoint/2010/main" val="21855170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CCE811-B4BC-E67E-36BF-603FB8ABB44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F47DD16-D354-68A8-8090-F7F8FDD44ACA}"/>
              </a:ext>
            </a:extLst>
          </p:cNvPr>
          <p:cNvSpPr>
            <a:spLocks noGrp="1"/>
          </p:cNvSpPr>
          <p:nvPr>
            <p:ph idx="1"/>
          </p:nvPr>
        </p:nvSpPr>
        <p:spPr/>
        <p:txBody>
          <a:bodyPr>
            <a:normAutofit/>
          </a:bodyPr>
          <a:lstStyle/>
          <a:p>
            <a:pPr algn="just"/>
            <a:r>
              <a:rPr lang="it-IT" sz="2400" dirty="0"/>
              <a:t>Il DPTS è definito dai seguenti criteri (DSM-5) :</a:t>
            </a:r>
          </a:p>
          <a:p>
            <a:pPr marL="457200" indent="-457200" algn="just">
              <a:buAutoNum type="arabicParenR"/>
            </a:pPr>
            <a:r>
              <a:rPr lang="it-IT" sz="2400" dirty="0"/>
              <a:t>Evento traumatico: il soggetto deve essere stato esposto a morte o una minaccia di morte oppure ad una grave lesione o a violenza sessuale (esperienza diretta del trauma oppure per aver assistito direttamente ad evento accaduto ad altri o per essere venuto a conoscenza di un evento traumatico  accaduto a persone care)  </a:t>
            </a:r>
          </a:p>
          <a:p>
            <a:endParaRPr lang="it-IT" dirty="0"/>
          </a:p>
        </p:txBody>
      </p:sp>
    </p:spTree>
    <p:extLst>
      <p:ext uri="{BB962C8B-B14F-4D97-AF65-F5344CB8AC3E}">
        <p14:creationId xmlns:p14="http://schemas.microsoft.com/office/powerpoint/2010/main" val="91602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E3D803-6460-AD07-99FC-646B204F0BA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EF2F472-2A49-9D97-A167-F31DB74E78B0}"/>
              </a:ext>
            </a:extLst>
          </p:cNvPr>
          <p:cNvSpPr>
            <a:spLocks noGrp="1"/>
          </p:cNvSpPr>
          <p:nvPr>
            <p:ph idx="1"/>
          </p:nvPr>
        </p:nvSpPr>
        <p:spPr/>
        <p:txBody>
          <a:bodyPr>
            <a:normAutofit lnSpcReduction="10000"/>
          </a:bodyPr>
          <a:lstStyle/>
          <a:p>
            <a:pPr marL="0" indent="0" algn="just">
              <a:buNone/>
            </a:pPr>
            <a:r>
              <a:rPr lang="it-IT" sz="2400" dirty="0"/>
              <a:t>2) Sintomi intrusivi: presenza di ricordi ricorrenti, involontari e intrusivi dell’evento traumatico nella veglia o nel sogno (sogni spiacevoli collegati all’evento). Nei bambini la ripetizione può manifestarsi nel gioco con riproposizione di elementi del trauma o con sogni spaventosi. Presenza di flashback in cui il soggetto sente come se l’evento si stesse ripresentando. Inoltre è presente intensa e prolungata sofferenza, con marcate reazioni di stress di fronte a fattori scatenanti che possono associarsi o rimandare al trauma</a:t>
            </a:r>
          </a:p>
        </p:txBody>
      </p:sp>
    </p:spTree>
    <p:extLst>
      <p:ext uri="{BB962C8B-B14F-4D97-AF65-F5344CB8AC3E}">
        <p14:creationId xmlns:p14="http://schemas.microsoft.com/office/powerpoint/2010/main" val="15375669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C03729-8844-689E-2BE0-3E13EDE8C72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36D78CC-90CB-9721-39F8-6A1134FF0809}"/>
              </a:ext>
            </a:extLst>
          </p:cNvPr>
          <p:cNvSpPr>
            <a:spLocks noGrp="1"/>
          </p:cNvSpPr>
          <p:nvPr>
            <p:ph idx="1"/>
          </p:nvPr>
        </p:nvSpPr>
        <p:spPr/>
        <p:txBody>
          <a:bodyPr>
            <a:normAutofit/>
          </a:bodyPr>
          <a:lstStyle/>
          <a:p>
            <a:pPr algn="just"/>
            <a:r>
              <a:rPr lang="it-IT" sz="2400" dirty="0"/>
              <a:t>L’elemento caratterizzante è la presenza di esperienze traumatiche molto forti, che ne rappresentano la causa</a:t>
            </a:r>
          </a:p>
          <a:p>
            <a:pPr algn="just"/>
            <a:r>
              <a:rPr lang="it-IT" sz="2400" dirty="0"/>
              <a:t>Questi eventi traumatici sono potenzialmente in grado di ledere l’integrità fisica o psichica di una persona</a:t>
            </a:r>
          </a:p>
          <a:p>
            <a:pPr algn="just"/>
            <a:r>
              <a:rPr lang="it-IT" sz="2400" dirty="0"/>
              <a:t>Gli eventi traumatici possono essere unici o ripetuti</a:t>
            </a:r>
          </a:p>
          <a:p>
            <a:pPr marL="0" indent="0" algn="just">
              <a:buNone/>
            </a:pPr>
            <a:endParaRPr lang="it-IT" sz="2400" dirty="0"/>
          </a:p>
        </p:txBody>
      </p:sp>
    </p:spTree>
    <p:extLst>
      <p:ext uri="{BB962C8B-B14F-4D97-AF65-F5344CB8AC3E}">
        <p14:creationId xmlns:p14="http://schemas.microsoft.com/office/powerpoint/2010/main" val="15176001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D3CB0D-10B7-908D-FC41-B89BECA0650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3C3572F-4522-B791-F55A-EC8033A02374}"/>
              </a:ext>
            </a:extLst>
          </p:cNvPr>
          <p:cNvSpPr>
            <a:spLocks noGrp="1"/>
          </p:cNvSpPr>
          <p:nvPr>
            <p:ph idx="1"/>
          </p:nvPr>
        </p:nvSpPr>
        <p:spPr/>
        <p:txBody>
          <a:bodyPr>
            <a:normAutofit/>
          </a:bodyPr>
          <a:lstStyle/>
          <a:p>
            <a:pPr marL="0" indent="0" algn="just">
              <a:buNone/>
            </a:pPr>
            <a:r>
              <a:rPr lang="it-IT" sz="2400" dirty="0"/>
              <a:t>3) EVITAMENTO: tentativo di evitare qualsiasi circostanza ambientale o aspetto psicologico (ricordi, persone, luoghi, persone </a:t>
            </a:r>
            <a:r>
              <a:rPr lang="it-IT" sz="2400" dirty="0" err="1"/>
              <a:t>ecc</a:t>
            </a:r>
            <a:r>
              <a:rPr lang="it-IT" sz="2400" dirty="0"/>
              <a:t>) associato all’evento traumatico</a:t>
            </a:r>
          </a:p>
        </p:txBody>
      </p:sp>
    </p:spTree>
    <p:extLst>
      <p:ext uri="{BB962C8B-B14F-4D97-AF65-F5344CB8AC3E}">
        <p14:creationId xmlns:p14="http://schemas.microsoft.com/office/powerpoint/2010/main" val="23131832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D8F36F6-6B31-117C-F5EA-DF32C5E1ABC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5CDEEAC-3BE9-CB7A-B029-E5AA786B9B3C}"/>
              </a:ext>
            </a:extLst>
          </p:cNvPr>
          <p:cNvSpPr>
            <a:spLocks noGrp="1"/>
          </p:cNvSpPr>
          <p:nvPr>
            <p:ph idx="1"/>
          </p:nvPr>
        </p:nvSpPr>
        <p:spPr/>
        <p:txBody>
          <a:bodyPr/>
          <a:lstStyle/>
          <a:p>
            <a:pPr marL="0" indent="0" algn="just">
              <a:buNone/>
            </a:pPr>
            <a:r>
              <a:rPr lang="it-IT" sz="2400" dirty="0"/>
              <a:t>4) ALTERAZIONI DI PENSIERO ED EMOZIONI: i pz presentano difficoltà di ricordare aspetti dell’evento (amnesia dissociativa); esagerate convinzioni o aspettative negative (tutto è pericoloso, io sono cattivo </a:t>
            </a:r>
            <a:r>
              <a:rPr lang="it-IT" sz="2400" dirty="0" err="1"/>
              <a:t>ecc</a:t>
            </a:r>
            <a:r>
              <a:rPr lang="it-IT" sz="2400" dirty="0"/>
              <a:t>); uno stato emotivo negativo con sentimenti di paura, rabbia, colpa, vergogna; incapacità di provare emozioni positive; riduzione degli interessi; sentimenti di distacco o estraneità verso gli altri </a:t>
            </a:r>
          </a:p>
          <a:p>
            <a:endParaRPr lang="it-IT" dirty="0"/>
          </a:p>
        </p:txBody>
      </p:sp>
    </p:spTree>
    <p:extLst>
      <p:ext uri="{BB962C8B-B14F-4D97-AF65-F5344CB8AC3E}">
        <p14:creationId xmlns:p14="http://schemas.microsoft.com/office/powerpoint/2010/main" val="22515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1A28A7-0058-8971-6FE7-DD0D53FAD1F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2B1D9B4-C3F1-7E68-53F2-697FCCFDEA8B}"/>
              </a:ext>
            </a:extLst>
          </p:cNvPr>
          <p:cNvSpPr>
            <a:spLocks noGrp="1"/>
          </p:cNvSpPr>
          <p:nvPr>
            <p:ph idx="1"/>
          </p:nvPr>
        </p:nvSpPr>
        <p:spPr/>
        <p:txBody>
          <a:bodyPr>
            <a:normAutofit/>
          </a:bodyPr>
          <a:lstStyle/>
          <a:p>
            <a:pPr algn="just"/>
            <a:r>
              <a:rPr lang="it-IT" sz="2400" dirty="0"/>
              <a:t>5) Alterazioni dell’</a:t>
            </a:r>
            <a:r>
              <a:rPr lang="it-IT" sz="2400" dirty="0" err="1"/>
              <a:t>arousal</a:t>
            </a:r>
            <a:r>
              <a:rPr lang="it-IT" sz="2400" dirty="0"/>
              <a:t> e della reattività: </a:t>
            </a:r>
            <a:r>
              <a:rPr lang="it-IT" sz="2400" dirty="0" err="1"/>
              <a:t>ipervigilanza</a:t>
            </a:r>
            <a:r>
              <a:rPr lang="it-IT" sz="2400" dirty="0"/>
              <a:t>, esplosioni di rabbia, comportamento spericolato/autodistruttivo, stato di </a:t>
            </a:r>
            <a:r>
              <a:rPr lang="it-IT" sz="2400" dirty="0" err="1"/>
              <a:t>allerme</a:t>
            </a:r>
            <a:r>
              <a:rPr lang="it-IT" sz="2400" dirty="0"/>
              <a:t>, disturbi del sonno, problemi di concentrazione </a:t>
            </a:r>
          </a:p>
        </p:txBody>
      </p:sp>
    </p:spTree>
    <p:extLst>
      <p:ext uri="{BB962C8B-B14F-4D97-AF65-F5344CB8AC3E}">
        <p14:creationId xmlns:p14="http://schemas.microsoft.com/office/powerpoint/2010/main" val="33236208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3E05040-186D-F113-7966-9E4F42B128D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56204EC-0968-8A13-66B9-EF415CB1523D}"/>
              </a:ext>
            </a:extLst>
          </p:cNvPr>
          <p:cNvSpPr>
            <a:spLocks noGrp="1"/>
          </p:cNvSpPr>
          <p:nvPr>
            <p:ph idx="1"/>
          </p:nvPr>
        </p:nvSpPr>
        <p:spPr/>
        <p:txBody>
          <a:bodyPr>
            <a:normAutofit/>
          </a:bodyPr>
          <a:lstStyle/>
          <a:p>
            <a:pPr algn="just"/>
            <a:r>
              <a:rPr lang="it-IT" sz="2400" dirty="0"/>
              <a:t>6) DURATA DEI SINTOMI: i sintomi dei punti 2, 3, 4 e 5  devono essere presenti da più di un mese.  </a:t>
            </a:r>
          </a:p>
          <a:p>
            <a:pPr algn="just"/>
            <a:r>
              <a:rPr lang="it-IT" sz="2400" dirty="0"/>
              <a:t>7) DISAGIO CLINICO: la sintomatologia compromette significativamente il funzionamento lavorativo/scolastico, sociale/famigliare ed il benessere del paziente, con marcato disagio</a:t>
            </a:r>
          </a:p>
          <a:p>
            <a:pPr algn="just"/>
            <a:endParaRPr lang="it-IT" sz="2400" dirty="0"/>
          </a:p>
        </p:txBody>
      </p:sp>
    </p:spTree>
    <p:extLst>
      <p:ext uri="{BB962C8B-B14F-4D97-AF65-F5344CB8AC3E}">
        <p14:creationId xmlns:p14="http://schemas.microsoft.com/office/powerpoint/2010/main" val="39612321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B0431D-466B-8F8D-1C83-D57BF18D6F0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E825B93-216D-BDDF-5390-0A1FBE9CDDBD}"/>
              </a:ext>
            </a:extLst>
          </p:cNvPr>
          <p:cNvSpPr>
            <a:spLocks noGrp="1"/>
          </p:cNvSpPr>
          <p:nvPr>
            <p:ph idx="1"/>
          </p:nvPr>
        </p:nvSpPr>
        <p:spPr/>
        <p:txBody>
          <a:bodyPr>
            <a:normAutofit/>
          </a:bodyPr>
          <a:lstStyle/>
          <a:p>
            <a:pPr algn="just"/>
            <a:r>
              <a:rPr lang="it-IT" sz="2400" dirty="0"/>
              <a:t>Quindi nel bambino, possono essere presenti le seguenti caratteristiche:</a:t>
            </a:r>
          </a:p>
          <a:p>
            <a:pPr algn="just">
              <a:buFontTx/>
              <a:buChar char="-"/>
            </a:pPr>
            <a:r>
              <a:rPr lang="it-IT" sz="2400" dirty="0"/>
              <a:t>I ricordi intrusivi possono essere espressi come gioco ritualizzante o nei disegni</a:t>
            </a:r>
          </a:p>
          <a:p>
            <a:pPr algn="just">
              <a:buFontTx/>
              <a:buChar char="-"/>
            </a:pPr>
            <a:r>
              <a:rPr lang="it-IT" sz="2400" dirty="0"/>
              <a:t>Vi possono essere ricorrenti sogni spiacevoli in cui non sempre il contenuto terrorizzante è collegato all’evento traumatico</a:t>
            </a:r>
          </a:p>
        </p:txBody>
      </p:sp>
    </p:spTree>
    <p:extLst>
      <p:ext uri="{BB962C8B-B14F-4D97-AF65-F5344CB8AC3E}">
        <p14:creationId xmlns:p14="http://schemas.microsoft.com/office/powerpoint/2010/main" val="32454288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2FB108-C471-9BF2-3669-2419E24113EB}"/>
              </a:ext>
            </a:extLst>
          </p:cNvPr>
          <p:cNvSpPr>
            <a:spLocks noGrp="1"/>
          </p:cNvSpPr>
          <p:nvPr>
            <p:ph type="title"/>
          </p:nvPr>
        </p:nvSpPr>
        <p:spPr/>
        <p:txBody>
          <a:bodyPr/>
          <a:lstStyle/>
          <a:p>
            <a:endParaRPr lang="it-IT" dirty="0"/>
          </a:p>
        </p:txBody>
      </p:sp>
      <p:sp>
        <p:nvSpPr>
          <p:cNvPr id="3" name="Segnaposto contenuto 2">
            <a:extLst>
              <a:ext uri="{FF2B5EF4-FFF2-40B4-BE49-F238E27FC236}">
                <a16:creationId xmlns:a16="http://schemas.microsoft.com/office/drawing/2014/main" id="{A1D4D27C-3E3B-C190-72B6-B7457FE23FEE}"/>
              </a:ext>
            </a:extLst>
          </p:cNvPr>
          <p:cNvSpPr>
            <a:spLocks noGrp="1"/>
          </p:cNvSpPr>
          <p:nvPr>
            <p:ph idx="1"/>
          </p:nvPr>
        </p:nvSpPr>
        <p:spPr/>
        <p:txBody>
          <a:bodyPr>
            <a:normAutofit fontScale="25000" lnSpcReduction="20000"/>
          </a:bodyPr>
          <a:lstStyle/>
          <a:p>
            <a:pPr algn="just">
              <a:buFontTx/>
              <a:buChar char="-"/>
            </a:pPr>
            <a:r>
              <a:rPr lang="it-IT" sz="9600" dirty="0"/>
              <a:t>I bambini possono inoltre presentare comportamenti regressivi </a:t>
            </a:r>
          </a:p>
          <a:p>
            <a:pPr algn="just">
              <a:buFontTx/>
              <a:buChar char="-"/>
            </a:pPr>
            <a:r>
              <a:rPr lang="it-IT" sz="9600" dirty="0"/>
              <a:t>Spesso i bambini manifestano sintomi somatici (mal di testa, mal di pancia) </a:t>
            </a:r>
          </a:p>
          <a:p>
            <a:pPr algn="just">
              <a:buFontTx/>
              <a:buChar char="-"/>
            </a:pPr>
            <a:r>
              <a:rPr lang="it-IT" sz="9600" dirty="0"/>
              <a:t>Negli adolescenti con DPTS possono essere presenti comportamenti antisociali, sintomi dissociativi, disturbi alimentari, comportamenti autolesionistici, abuso di sostanze psicoattive</a:t>
            </a:r>
          </a:p>
          <a:p>
            <a:pPr algn="just">
              <a:buFontTx/>
              <a:buChar char="-"/>
            </a:pPr>
            <a:endParaRPr lang="it-IT" sz="9600" dirty="0"/>
          </a:p>
          <a:p>
            <a:pPr algn="just">
              <a:buFontTx/>
              <a:buChar char="-"/>
            </a:pPr>
            <a:endParaRPr lang="it-IT" sz="2400" dirty="0"/>
          </a:p>
          <a:p>
            <a:pPr algn="just">
              <a:buFontTx/>
              <a:buChar char="-"/>
            </a:pPr>
            <a:endParaRPr lang="it-IT" sz="2400" dirty="0"/>
          </a:p>
          <a:p>
            <a:pPr algn="just">
              <a:buFontTx/>
              <a:buChar char="-"/>
            </a:pPr>
            <a:endParaRPr lang="it-IT" sz="2400" dirty="0"/>
          </a:p>
          <a:p>
            <a:pPr marL="0" indent="0" algn="just">
              <a:buNone/>
            </a:pPr>
            <a:r>
              <a:rPr lang="it-IT" sz="2400" dirty="0"/>
              <a:t> </a:t>
            </a:r>
          </a:p>
        </p:txBody>
      </p:sp>
    </p:spTree>
    <p:extLst>
      <p:ext uri="{BB962C8B-B14F-4D97-AF65-F5344CB8AC3E}">
        <p14:creationId xmlns:p14="http://schemas.microsoft.com/office/powerpoint/2010/main" val="4265017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304B5F-0E10-9F0B-AEB7-1512B2195F96}"/>
              </a:ext>
            </a:extLst>
          </p:cNvPr>
          <p:cNvSpPr>
            <a:spLocks noGrp="1"/>
          </p:cNvSpPr>
          <p:nvPr>
            <p:ph type="title"/>
          </p:nvPr>
        </p:nvSpPr>
        <p:spPr/>
        <p:txBody>
          <a:bodyPr/>
          <a:lstStyle/>
          <a:p>
            <a:r>
              <a:rPr lang="it-IT" dirty="0"/>
              <a:t>Alcuni tipi di traumi </a:t>
            </a:r>
          </a:p>
        </p:txBody>
      </p:sp>
      <p:sp>
        <p:nvSpPr>
          <p:cNvPr id="5" name="Segnaposto contenuto 4">
            <a:extLst>
              <a:ext uri="{FF2B5EF4-FFF2-40B4-BE49-F238E27FC236}">
                <a16:creationId xmlns:a16="http://schemas.microsoft.com/office/drawing/2014/main" id="{692D63CC-CADE-69EF-5BC9-A79625B93AF6}"/>
              </a:ext>
            </a:extLst>
          </p:cNvPr>
          <p:cNvSpPr>
            <a:spLocks noGrp="1"/>
          </p:cNvSpPr>
          <p:nvPr>
            <p:ph idx="1"/>
          </p:nvPr>
        </p:nvSpPr>
        <p:spPr/>
        <p:txBody>
          <a:bodyPr>
            <a:normAutofit/>
          </a:bodyPr>
          <a:lstStyle/>
          <a:p>
            <a:pPr algn="just"/>
            <a:r>
              <a:rPr lang="it-IT" sz="2400" dirty="0"/>
              <a:t>Calamità naturali: terremoti, alluvioni, tsunami </a:t>
            </a:r>
            <a:r>
              <a:rPr lang="it-IT" sz="2400" dirty="0" err="1"/>
              <a:t>ecc</a:t>
            </a:r>
            <a:endParaRPr lang="it-IT" sz="2400" dirty="0"/>
          </a:p>
          <a:p>
            <a:pPr algn="just"/>
            <a:r>
              <a:rPr lang="it-IT" sz="2400" dirty="0"/>
              <a:t>Guerre e conseguenze collegate: fame, migrazioni, epidemie </a:t>
            </a:r>
            <a:r>
              <a:rPr lang="it-IT" sz="2400" dirty="0" err="1"/>
              <a:t>ecc</a:t>
            </a:r>
            <a:endParaRPr lang="it-IT" sz="2400" dirty="0"/>
          </a:p>
          <a:p>
            <a:pPr algn="just"/>
            <a:r>
              <a:rPr lang="it-IT" sz="2400" dirty="0"/>
              <a:t>Abuso infantile: abuso fisico, abuso psicologico, trascuratezza, abuso sessuale</a:t>
            </a:r>
          </a:p>
          <a:p>
            <a:pPr algn="just">
              <a:buFontTx/>
              <a:buChar char="-"/>
            </a:pPr>
            <a:endParaRPr lang="it-IT" sz="2400" dirty="0"/>
          </a:p>
        </p:txBody>
      </p:sp>
    </p:spTree>
    <p:extLst>
      <p:ext uri="{BB962C8B-B14F-4D97-AF65-F5344CB8AC3E}">
        <p14:creationId xmlns:p14="http://schemas.microsoft.com/office/powerpoint/2010/main" val="16011419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6EFA14-13DF-720F-4153-1160F016806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7685731-23F4-998A-B0BE-E10EBDB16BE9}"/>
              </a:ext>
            </a:extLst>
          </p:cNvPr>
          <p:cNvSpPr>
            <a:spLocks noGrp="1"/>
          </p:cNvSpPr>
          <p:nvPr>
            <p:ph idx="1"/>
          </p:nvPr>
        </p:nvSpPr>
        <p:spPr/>
        <p:txBody>
          <a:bodyPr/>
          <a:lstStyle/>
          <a:p>
            <a:pPr algn="just"/>
            <a:r>
              <a:rPr lang="it-IT" sz="2400" dirty="0"/>
              <a:t>l’abuso fisico: si realizza quando il bambino viene sottoposto ad atti intenzionali violenti (es percosse) o ad atti di deliberata omissione di pratiche necessarie a soddisfare bisogni primari del bambini (es privazione di cibo). Sono quindi atti intenzionali che comportano danni di tipo somatico</a:t>
            </a:r>
          </a:p>
          <a:p>
            <a:endParaRPr lang="it-IT" dirty="0"/>
          </a:p>
        </p:txBody>
      </p:sp>
    </p:spTree>
    <p:extLst>
      <p:ext uri="{BB962C8B-B14F-4D97-AF65-F5344CB8AC3E}">
        <p14:creationId xmlns:p14="http://schemas.microsoft.com/office/powerpoint/2010/main" val="35666601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002EBF-C269-B246-F43D-5EB5CB040A6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266869D-D254-A05A-75BC-A8479E741E21}"/>
              </a:ext>
            </a:extLst>
          </p:cNvPr>
          <p:cNvSpPr>
            <a:spLocks noGrp="1"/>
          </p:cNvSpPr>
          <p:nvPr>
            <p:ph idx="1"/>
          </p:nvPr>
        </p:nvSpPr>
        <p:spPr/>
        <p:txBody>
          <a:bodyPr>
            <a:normAutofit fontScale="92500" lnSpcReduction="10000"/>
          </a:bodyPr>
          <a:lstStyle/>
          <a:p>
            <a:pPr marL="0" indent="0" algn="just">
              <a:buNone/>
            </a:pPr>
            <a:r>
              <a:rPr lang="it-IT" dirty="0"/>
              <a:t>- </a:t>
            </a:r>
            <a:r>
              <a:rPr lang="it-IT" sz="2400" dirty="0"/>
              <a:t>Abuso psicologico: i bambini vengono esposti ad umiliazioni, offese, svalutazioni; possono essere colpevolizzati; può esser loro detto o possono essere fatti sentire inutili, incapaci, non desiderati, non amati; possono essere isolati; possono essere vittime di violenza assistita domestica o accudimento invertito. Tali comportamenti abusivi ripetuti portano il bambino a sperimentare molteplici vissuti traumatici con influenza nel suo sviluppo (autostima, conoscenza di sé, fiducia negli altri, modo di relazionarsi con gli altri e con se stessi </a:t>
            </a:r>
            <a:r>
              <a:rPr lang="it-IT" sz="2400" dirty="0" err="1"/>
              <a:t>ecc</a:t>
            </a:r>
            <a:r>
              <a:rPr lang="it-IT" sz="2400" dirty="0"/>
              <a:t>)</a:t>
            </a:r>
            <a:endParaRPr lang="it-IT" dirty="0"/>
          </a:p>
        </p:txBody>
      </p:sp>
    </p:spTree>
    <p:extLst>
      <p:ext uri="{BB962C8B-B14F-4D97-AF65-F5344CB8AC3E}">
        <p14:creationId xmlns:p14="http://schemas.microsoft.com/office/powerpoint/2010/main" val="25793249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5B7407-5B56-046C-17D2-57103E69226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EA3F3D7-E832-37A2-D9D6-CB8BEF47924C}"/>
              </a:ext>
            </a:extLst>
          </p:cNvPr>
          <p:cNvSpPr>
            <a:spLocks noGrp="1"/>
          </p:cNvSpPr>
          <p:nvPr>
            <p:ph idx="1"/>
          </p:nvPr>
        </p:nvSpPr>
        <p:spPr/>
        <p:txBody>
          <a:bodyPr>
            <a:normAutofit/>
          </a:bodyPr>
          <a:lstStyle/>
          <a:p>
            <a:pPr algn="just"/>
            <a:r>
              <a:rPr lang="it-IT" sz="2400" dirty="0"/>
              <a:t>- Trascuratezza: non vi è un atto intenzionale fisico o emotivo, ma una disattenzione nei confronti dei bisogni fisici ed evolutivi del bambino. Ciò determina gravi omissioni nei confronti del bambino. </a:t>
            </a:r>
          </a:p>
        </p:txBody>
      </p:sp>
    </p:spTree>
    <p:extLst>
      <p:ext uri="{BB962C8B-B14F-4D97-AF65-F5344CB8AC3E}">
        <p14:creationId xmlns:p14="http://schemas.microsoft.com/office/powerpoint/2010/main" val="3336126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A5A0D4-6DDC-DFD8-B641-1A809C10170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99FDBD7-C79F-539E-0F47-BC927B504CDD}"/>
              </a:ext>
            </a:extLst>
          </p:cNvPr>
          <p:cNvSpPr>
            <a:spLocks noGrp="1"/>
          </p:cNvSpPr>
          <p:nvPr>
            <p:ph idx="1"/>
          </p:nvPr>
        </p:nvSpPr>
        <p:spPr/>
        <p:txBody>
          <a:bodyPr/>
          <a:lstStyle/>
          <a:p>
            <a:pPr algn="just"/>
            <a:r>
              <a:rPr lang="it-IT" sz="2400" dirty="0"/>
              <a:t>Le esperienze traumatiche possono essere rappresentate da violenze fisiche, sessuali, psicologiche, catastrofi naturali, incidenti </a:t>
            </a:r>
            <a:r>
              <a:rPr lang="it-IT" sz="2400" dirty="0" err="1"/>
              <a:t>ecc</a:t>
            </a:r>
            <a:endParaRPr lang="it-IT" sz="2400" dirty="0"/>
          </a:p>
          <a:p>
            <a:pPr algn="just"/>
            <a:endParaRPr lang="it-IT" sz="2400" dirty="0"/>
          </a:p>
          <a:p>
            <a:pPr algn="just"/>
            <a:r>
              <a:rPr lang="it-IT" sz="2400" dirty="0"/>
              <a:t>Nel caso di soggetti in età evolutiva, i traumi sono in grado di alterare il normale sviluppo affettivo, cognitivo e sociale</a:t>
            </a:r>
          </a:p>
          <a:p>
            <a:endParaRPr lang="it-IT" dirty="0"/>
          </a:p>
        </p:txBody>
      </p:sp>
    </p:spTree>
    <p:extLst>
      <p:ext uri="{BB962C8B-B14F-4D97-AF65-F5344CB8AC3E}">
        <p14:creationId xmlns:p14="http://schemas.microsoft.com/office/powerpoint/2010/main" val="962392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B90D97-199E-D937-47B7-8C54FC198B0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EA25BF7-A577-9CB2-7599-21064AFE218E}"/>
              </a:ext>
            </a:extLst>
          </p:cNvPr>
          <p:cNvSpPr>
            <a:spLocks noGrp="1"/>
          </p:cNvSpPr>
          <p:nvPr>
            <p:ph idx="1"/>
          </p:nvPr>
        </p:nvSpPr>
        <p:spPr/>
        <p:txBody>
          <a:bodyPr>
            <a:normAutofit fontScale="92500" lnSpcReduction="10000"/>
          </a:bodyPr>
          <a:lstStyle/>
          <a:p>
            <a:pPr marL="0" indent="0" algn="just">
              <a:buNone/>
            </a:pPr>
            <a:r>
              <a:rPr lang="it-IT" sz="2400" dirty="0"/>
              <a:t>Possiamo distinguere vari tipi di trascuratezza:  T. fisica ( esigenze nutritive, igiene del bambino); T. nella supervisione (mancate azioni di controllo per evitare che il bambino corra pericoli, con rischio di traumi, ingestione sostanze tossiche, farmaci </a:t>
            </a:r>
            <a:r>
              <a:rPr lang="it-IT" sz="2400" dirty="0" err="1"/>
              <a:t>ecc</a:t>
            </a:r>
            <a:r>
              <a:rPr lang="it-IT" sz="2400" dirty="0"/>
              <a:t>); T educativa (privazione di esperienze sociali, mancato inserimento del bambino a scuola </a:t>
            </a:r>
            <a:r>
              <a:rPr lang="it-IT" sz="2400" dirty="0" err="1"/>
              <a:t>ecc</a:t>
            </a:r>
            <a:r>
              <a:rPr lang="it-IT" sz="2400" dirty="0"/>
              <a:t>); T emotiva (disattenzione nei confronti dei bisogni affettivi del bambino)</a:t>
            </a:r>
          </a:p>
          <a:p>
            <a:pPr marL="0" indent="0" algn="just">
              <a:buNone/>
            </a:pPr>
            <a:r>
              <a:rPr lang="it-IT" sz="2400" dirty="0"/>
              <a:t>Nell’abuso emotivo vi è una carenza di cure intenzionale, nella t. emotiva vi è una omissione non intenzionale</a:t>
            </a:r>
          </a:p>
        </p:txBody>
      </p:sp>
    </p:spTree>
    <p:extLst>
      <p:ext uri="{BB962C8B-B14F-4D97-AF65-F5344CB8AC3E}">
        <p14:creationId xmlns:p14="http://schemas.microsoft.com/office/powerpoint/2010/main" val="14186849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50A17EC-82A7-9C60-A53E-60FE92A768A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545C6F4-0CCD-C08D-6A7F-482283F31865}"/>
              </a:ext>
            </a:extLst>
          </p:cNvPr>
          <p:cNvSpPr>
            <a:spLocks noGrp="1"/>
          </p:cNvSpPr>
          <p:nvPr>
            <p:ph idx="1"/>
          </p:nvPr>
        </p:nvSpPr>
        <p:spPr/>
        <p:txBody>
          <a:bodyPr>
            <a:normAutofit lnSpcReduction="10000"/>
          </a:bodyPr>
          <a:lstStyle/>
          <a:p>
            <a:pPr marL="0" indent="0" algn="just">
              <a:buNone/>
            </a:pPr>
            <a:r>
              <a:rPr lang="it-IT" sz="2400" dirty="0"/>
              <a:t>- Abuso sessuale: il bambino viene coinvolto in attività sessuali inappropriate per il suo livello di sviluppo e improprie rispetto al ruolo che occupa in famiglia. Non si riferisce quindi solo ad atti sessuali violenti perpetrati ai danni del bambino, ma anche a pratiche sessuali cui il bambino può essere esposto in maniera più o meno continuativa e che, per età, livello di maturità e dipendenza psicologica dalla figura abusante, finisce per subire passivamente</a:t>
            </a:r>
          </a:p>
        </p:txBody>
      </p:sp>
    </p:spTree>
    <p:extLst>
      <p:ext uri="{BB962C8B-B14F-4D97-AF65-F5344CB8AC3E}">
        <p14:creationId xmlns:p14="http://schemas.microsoft.com/office/powerpoint/2010/main" val="28763482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118A26-D768-81B9-C4C8-33ABF411830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3D5CB15-57BF-72D7-4E2C-77B389B65EAE}"/>
              </a:ext>
            </a:extLst>
          </p:cNvPr>
          <p:cNvSpPr>
            <a:spLocks noGrp="1"/>
          </p:cNvSpPr>
          <p:nvPr>
            <p:ph idx="1"/>
          </p:nvPr>
        </p:nvSpPr>
        <p:spPr/>
        <p:txBody>
          <a:bodyPr>
            <a:normAutofit/>
          </a:bodyPr>
          <a:lstStyle/>
          <a:p>
            <a:pPr marL="0" indent="0" algn="just">
              <a:buNone/>
            </a:pPr>
            <a:r>
              <a:rPr lang="it-IT" sz="2400" dirty="0"/>
              <a:t>Il bambino diviene quindi vittima impotente in quanto non in grado cognitivamente di elaborare realisticamente la situazione e non riesce emotivamente (dipendenza) ad opporre adeguata resistenza. L’abusante è in genere una figura di cui il bambino, almeno inizialmente, si fida (familiare, frequentatore abituale della casa </a:t>
            </a:r>
            <a:r>
              <a:rPr lang="it-IT" sz="2400" dirty="0" err="1"/>
              <a:t>ecc</a:t>
            </a:r>
            <a:r>
              <a:rPr lang="it-IT" sz="2400" dirty="0"/>
              <a:t>)</a:t>
            </a:r>
          </a:p>
        </p:txBody>
      </p:sp>
    </p:spTree>
    <p:extLst>
      <p:ext uri="{BB962C8B-B14F-4D97-AF65-F5344CB8AC3E}">
        <p14:creationId xmlns:p14="http://schemas.microsoft.com/office/powerpoint/2010/main" val="282942566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289D9F9-262F-1344-A05D-28F7BBCB79E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930652A-66F6-9D72-1F55-2853C547DCE5}"/>
              </a:ext>
            </a:extLst>
          </p:cNvPr>
          <p:cNvSpPr>
            <a:spLocks noGrp="1"/>
          </p:cNvSpPr>
          <p:nvPr>
            <p:ph idx="1"/>
          </p:nvPr>
        </p:nvSpPr>
        <p:spPr/>
        <p:txBody>
          <a:bodyPr>
            <a:normAutofit/>
          </a:bodyPr>
          <a:lstStyle/>
          <a:p>
            <a:pPr marL="0" indent="0" algn="just">
              <a:buNone/>
            </a:pPr>
            <a:r>
              <a:rPr lang="it-IT" sz="2400" dirty="0"/>
              <a:t>Quando le violenze sono perpetuate dai genitori, le vittime presentano problemi ancora maggiori di integrazione mentale. Infatti, le violenze subite producono delle memorie che l’individuo cerca di allontanare dalla sua vita psichica (compartimentalizzazione della memoria) poiché il bisogno di protezione induce i piccoli ad affidarsi ai propri genitori</a:t>
            </a:r>
          </a:p>
        </p:txBody>
      </p:sp>
    </p:spTree>
    <p:extLst>
      <p:ext uri="{BB962C8B-B14F-4D97-AF65-F5344CB8AC3E}">
        <p14:creationId xmlns:p14="http://schemas.microsoft.com/office/powerpoint/2010/main" val="2840667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35F857-3CD0-BA12-FDE7-62FCE3F9A71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142F49B-4EDD-F27F-768F-B053DD1A158B}"/>
              </a:ext>
            </a:extLst>
          </p:cNvPr>
          <p:cNvSpPr>
            <a:spLocks noGrp="1"/>
          </p:cNvSpPr>
          <p:nvPr>
            <p:ph idx="1"/>
          </p:nvPr>
        </p:nvSpPr>
        <p:spPr/>
        <p:txBody>
          <a:bodyPr>
            <a:normAutofit fontScale="92500" lnSpcReduction="10000"/>
          </a:bodyPr>
          <a:lstStyle/>
          <a:p>
            <a:pPr algn="just"/>
            <a:r>
              <a:rPr lang="it-IT" sz="2400" dirty="0"/>
              <a:t>I maltrattamenti fisici, psicologici, gli abusi sessuali e la trascuratezza (anche microtraumi ripetuti nel tempo), sono riconosciuti come causa di DPTS in età evolutiva</a:t>
            </a:r>
          </a:p>
          <a:p>
            <a:pPr algn="just"/>
            <a:r>
              <a:rPr lang="it-IT" sz="2400" dirty="0"/>
              <a:t>I fattori di rischio per il maltrattamento in età infantile sono: </a:t>
            </a:r>
          </a:p>
          <a:p>
            <a:pPr algn="just">
              <a:buFontTx/>
              <a:buChar char="-"/>
            </a:pPr>
            <a:r>
              <a:rPr lang="it-IT" sz="2400" dirty="0"/>
              <a:t>Abuso di sostanze psicotrope</a:t>
            </a:r>
          </a:p>
          <a:p>
            <a:pPr algn="just">
              <a:buFontTx/>
              <a:buChar char="-"/>
            </a:pPr>
            <a:r>
              <a:rPr lang="it-IT" sz="2400" dirty="0"/>
              <a:t>Esperienza di abusi nella storia personale dei genitori o dei caregivers (il 75% degli abusanti sessuali ha subito abusi da bambino)</a:t>
            </a:r>
          </a:p>
        </p:txBody>
      </p:sp>
    </p:spTree>
    <p:extLst>
      <p:ext uri="{BB962C8B-B14F-4D97-AF65-F5344CB8AC3E}">
        <p14:creationId xmlns:p14="http://schemas.microsoft.com/office/powerpoint/2010/main" val="38259282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8C7788-B749-547E-BA7D-CF2AA10B6CD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C0ADD36-120F-4BCE-8EB1-6DA95C938178}"/>
              </a:ext>
            </a:extLst>
          </p:cNvPr>
          <p:cNvSpPr>
            <a:spLocks noGrp="1"/>
          </p:cNvSpPr>
          <p:nvPr>
            <p:ph idx="1"/>
          </p:nvPr>
        </p:nvSpPr>
        <p:spPr/>
        <p:txBody>
          <a:bodyPr>
            <a:noAutofit/>
          </a:bodyPr>
          <a:lstStyle/>
          <a:p>
            <a:pPr marL="0" indent="0" algn="just">
              <a:buNone/>
            </a:pPr>
            <a:endParaRPr lang="it-IT" sz="2400" dirty="0"/>
          </a:p>
          <a:p>
            <a:pPr algn="just">
              <a:buFontTx/>
              <a:buChar char="-"/>
            </a:pPr>
            <a:r>
              <a:rPr lang="it-IT" sz="2400" dirty="0"/>
              <a:t>Malattie psichiatriche (incapacità di accedere al mondo interno del bambino per comprendere le sue emozioni)</a:t>
            </a:r>
          </a:p>
          <a:p>
            <a:pPr algn="just">
              <a:buFontTx/>
              <a:buChar char="-"/>
            </a:pPr>
            <a:r>
              <a:rPr lang="it-IT" sz="2400" dirty="0"/>
              <a:t>Immaturità psichica</a:t>
            </a:r>
          </a:p>
          <a:p>
            <a:pPr algn="just">
              <a:buFontTx/>
              <a:buChar char="-"/>
            </a:pPr>
            <a:r>
              <a:rPr lang="it-IT" sz="2400" dirty="0"/>
              <a:t>Famiglie numerose</a:t>
            </a:r>
          </a:p>
          <a:p>
            <a:pPr algn="just">
              <a:buFontTx/>
              <a:buChar char="-"/>
            </a:pPr>
            <a:endParaRPr lang="it-IT" sz="2400" dirty="0"/>
          </a:p>
        </p:txBody>
      </p:sp>
    </p:spTree>
    <p:extLst>
      <p:ext uri="{BB962C8B-B14F-4D97-AF65-F5344CB8AC3E}">
        <p14:creationId xmlns:p14="http://schemas.microsoft.com/office/powerpoint/2010/main" val="388802702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1608BD-5A4A-8028-B884-0E60274759F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412F3C1-F11F-8D4F-9A04-652CF6E9E31B}"/>
              </a:ext>
            </a:extLst>
          </p:cNvPr>
          <p:cNvSpPr>
            <a:spLocks noGrp="1"/>
          </p:cNvSpPr>
          <p:nvPr>
            <p:ph idx="1"/>
          </p:nvPr>
        </p:nvSpPr>
        <p:spPr/>
        <p:txBody>
          <a:bodyPr>
            <a:normAutofit/>
          </a:bodyPr>
          <a:lstStyle/>
          <a:p>
            <a:pPr algn="just">
              <a:buFontTx/>
              <a:buChar char="-"/>
            </a:pPr>
            <a:r>
              <a:rPr lang="it-IT" sz="2400" dirty="0"/>
              <a:t>Complicità dei famigliari con l’aggressore</a:t>
            </a:r>
          </a:p>
          <a:p>
            <a:pPr algn="just">
              <a:buFontTx/>
              <a:buChar char="-"/>
            </a:pPr>
            <a:r>
              <a:rPr lang="it-IT" sz="2400" dirty="0"/>
              <a:t>Disagio socio-economico</a:t>
            </a:r>
          </a:p>
          <a:p>
            <a:pPr algn="just">
              <a:buFontTx/>
              <a:buChar char="-"/>
            </a:pPr>
            <a:r>
              <a:rPr lang="it-IT" sz="2400" dirty="0"/>
              <a:t>Condizioni di violenza diffusa</a:t>
            </a:r>
          </a:p>
          <a:p>
            <a:pPr marL="0" indent="0" algn="just">
              <a:buNone/>
            </a:pPr>
            <a:r>
              <a:rPr lang="it-IT" sz="2400" dirty="0"/>
              <a:t>Il genitore abusante in genere interpreta in modo erroneo i comportamenti del bambino, presenta inadeguato controllo degli impulsi e incapacità di prevedere le conseguenze della propria azione sullo sviluppo del proprio bambino</a:t>
            </a:r>
          </a:p>
        </p:txBody>
      </p:sp>
    </p:spTree>
    <p:extLst>
      <p:ext uri="{BB962C8B-B14F-4D97-AF65-F5344CB8AC3E}">
        <p14:creationId xmlns:p14="http://schemas.microsoft.com/office/powerpoint/2010/main" val="1296809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CCA3A-DD99-2EDB-4796-A905448D50C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804626B-1C0D-BCD6-AADA-DE308A5749EC}"/>
              </a:ext>
            </a:extLst>
          </p:cNvPr>
          <p:cNvSpPr>
            <a:spLocks noGrp="1"/>
          </p:cNvSpPr>
          <p:nvPr>
            <p:ph idx="1"/>
          </p:nvPr>
        </p:nvSpPr>
        <p:spPr/>
        <p:txBody>
          <a:bodyPr>
            <a:normAutofit fontScale="92500"/>
          </a:bodyPr>
          <a:lstStyle/>
          <a:p>
            <a:pPr algn="just"/>
            <a:r>
              <a:rPr lang="it-IT" sz="2400" dirty="0"/>
              <a:t>Gli studi epidemiologici hanno evidenziato che i traumi sufficientemente gravi sono abbastanza frequenti in età evolutiva</a:t>
            </a:r>
          </a:p>
          <a:p>
            <a:pPr algn="just"/>
            <a:r>
              <a:rPr lang="it-IT" sz="2400" dirty="0"/>
              <a:t>I bambini costituiscono una popolazione a rischio per lo sviluppo di DPTS</a:t>
            </a:r>
          </a:p>
          <a:p>
            <a:pPr algn="just"/>
            <a:r>
              <a:rPr lang="it-IT" sz="2400" dirty="0"/>
              <a:t>La probabilità di sviluppare il disturbo è maggiore nei traumi  di natura interpersonale (violenze fisiche, sessuali, psicologiche, traumi da guerra) rispetto ai traumi dovuti a disastri naturali o tecnologici</a:t>
            </a:r>
          </a:p>
        </p:txBody>
      </p:sp>
    </p:spTree>
    <p:extLst>
      <p:ext uri="{BB962C8B-B14F-4D97-AF65-F5344CB8AC3E}">
        <p14:creationId xmlns:p14="http://schemas.microsoft.com/office/powerpoint/2010/main" val="425656925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F10A2BA-8819-57C7-D024-7EFB10B802D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48DDC7E-86AA-F3F3-C0A6-FAA3520AF051}"/>
              </a:ext>
            </a:extLst>
          </p:cNvPr>
          <p:cNvSpPr>
            <a:spLocks noGrp="1"/>
          </p:cNvSpPr>
          <p:nvPr>
            <p:ph idx="1"/>
          </p:nvPr>
        </p:nvSpPr>
        <p:spPr/>
        <p:txBody>
          <a:bodyPr>
            <a:normAutofit/>
          </a:bodyPr>
          <a:lstStyle/>
          <a:p>
            <a:pPr algn="just"/>
            <a:r>
              <a:rPr lang="it-IT" sz="2400" dirty="0"/>
              <a:t>La prevalenza annuale del DPTS è, negli USA, del 3.5%. Tale percentuale cresce se si studiano i soggetti adolescenti ricoverati  nei servizi di psichiatria.</a:t>
            </a:r>
          </a:p>
          <a:p>
            <a:pPr algn="just"/>
            <a:r>
              <a:rPr lang="it-IT" sz="2400" dirty="0"/>
              <a:t>In Europa la prevalenza è inferiore : circa 1%</a:t>
            </a:r>
          </a:p>
          <a:p>
            <a:pPr algn="just"/>
            <a:r>
              <a:rPr lang="it-IT" sz="2400" dirty="0"/>
              <a:t>I tassi di DPTS sono più alti in individui che praticano alcune professioni: vigili del fuoco, agenti di polizia, personale medico d’emergenza…</a:t>
            </a:r>
          </a:p>
        </p:txBody>
      </p:sp>
    </p:spTree>
    <p:extLst>
      <p:ext uri="{BB962C8B-B14F-4D97-AF65-F5344CB8AC3E}">
        <p14:creationId xmlns:p14="http://schemas.microsoft.com/office/powerpoint/2010/main" val="339379202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3C3F56-1AF5-12E2-CDD9-B348FFEF29C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9E3AB1A-4AA2-FCFF-64AE-C802723A70AA}"/>
              </a:ext>
            </a:extLst>
          </p:cNvPr>
          <p:cNvSpPr>
            <a:spLocks noGrp="1"/>
          </p:cNvSpPr>
          <p:nvPr>
            <p:ph idx="1"/>
          </p:nvPr>
        </p:nvSpPr>
        <p:spPr/>
        <p:txBody>
          <a:bodyPr>
            <a:normAutofit fontScale="92500"/>
          </a:bodyPr>
          <a:lstStyle/>
          <a:p>
            <a:pPr algn="just"/>
            <a:r>
              <a:rPr lang="it-IT" sz="2400" dirty="0"/>
              <a:t>I tassi più alti sono stati sono stati osservati tra individui sopravvissuti a rapimento, combattimenti, prigionia militare, genocidi</a:t>
            </a:r>
          </a:p>
          <a:p>
            <a:pPr algn="just"/>
            <a:r>
              <a:rPr lang="it-IT" sz="2400" dirty="0"/>
              <a:t>Nei bambini più piccoli il DPTS tende ad associarsi all’ADHD e ai disturbi d’ansia</a:t>
            </a:r>
          </a:p>
          <a:p>
            <a:pPr algn="just"/>
            <a:r>
              <a:rPr lang="it-IT" sz="2400" dirty="0"/>
              <a:t>Nei bambini più grandi e negli adolescenti tende ad  associarsi ai disturbi della condotta, al disturbo depressivo maggiore, ai disturbi d’ansia, ai disturbi psicotici, all’abuso di sostanze </a:t>
            </a:r>
          </a:p>
          <a:p>
            <a:pPr algn="just">
              <a:buFontTx/>
              <a:buChar char="-"/>
            </a:pPr>
            <a:endParaRPr lang="it-IT" sz="2400" dirty="0"/>
          </a:p>
        </p:txBody>
      </p:sp>
    </p:spTree>
    <p:extLst>
      <p:ext uri="{BB962C8B-B14F-4D97-AF65-F5344CB8AC3E}">
        <p14:creationId xmlns:p14="http://schemas.microsoft.com/office/powerpoint/2010/main" val="28011995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29766E-0CF6-A2ED-A19E-52695B8AC4E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9B20BC9-9E0E-173C-94A2-9009A81A8906}"/>
              </a:ext>
            </a:extLst>
          </p:cNvPr>
          <p:cNvSpPr>
            <a:spLocks noGrp="1"/>
          </p:cNvSpPr>
          <p:nvPr>
            <p:ph idx="1"/>
          </p:nvPr>
        </p:nvSpPr>
        <p:spPr/>
        <p:txBody>
          <a:bodyPr>
            <a:normAutofit/>
          </a:bodyPr>
          <a:lstStyle/>
          <a:p>
            <a:pPr algn="just"/>
            <a:r>
              <a:rPr lang="it-IT" sz="2400" dirty="0"/>
              <a:t>E’ riconosciuto il ruolo dei traumi (fisici, psichici, sessuali) nella genesi di sofferenze psicologiche e malattie psichiatriche</a:t>
            </a:r>
          </a:p>
          <a:p>
            <a:pPr algn="just"/>
            <a:r>
              <a:rPr lang="it-IT" sz="2400" dirty="0"/>
              <a:t>L’identificazione del DPTS è stata possibile studiando i reduci di guerra, in particolare i reduci dalla guerra del Vietnam. </a:t>
            </a:r>
          </a:p>
        </p:txBody>
      </p:sp>
    </p:spTree>
    <p:extLst>
      <p:ext uri="{BB962C8B-B14F-4D97-AF65-F5344CB8AC3E}">
        <p14:creationId xmlns:p14="http://schemas.microsoft.com/office/powerpoint/2010/main" val="21383438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687EB63-496B-8E26-03A6-37368A77AAB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6398B00-C55A-F102-F601-277C97DCF4A8}"/>
              </a:ext>
            </a:extLst>
          </p:cNvPr>
          <p:cNvSpPr>
            <a:spLocks noGrp="1"/>
          </p:cNvSpPr>
          <p:nvPr>
            <p:ph idx="1"/>
          </p:nvPr>
        </p:nvSpPr>
        <p:spPr/>
        <p:txBody>
          <a:bodyPr>
            <a:normAutofit/>
          </a:bodyPr>
          <a:lstStyle/>
          <a:p>
            <a:pPr algn="just"/>
            <a:r>
              <a:rPr lang="it-IT" sz="2400" dirty="0"/>
              <a:t>Le condizioni di maltrattamento ed abuso in età evolutiva sono coinvolte nella patogenesi di numerose condizioni psicopatologiche quali il DPTS, i disturbi d’ansia, le somatizzazioni, i disturbi di personalità, i disturbi della condotta, i disturbi del tono dell’umore, i disturbi della sfera sessuale, l’abuso di sostanze psicoattive</a:t>
            </a:r>
          </a:p>
        </p:txBody>
      </p:sp>
    </p:spTree>
    <p:extLst>
      <p:ext uri="{BB962C8B-B14F-4D97-AF65-F5344CB8AC3E}">
        <p14:creationId xmlns:p14="http://schemas.microsoft.com/office/powerpoint/2010/main" val="317380296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576D94-A793-9D4F-B3D2-07EB9B2A656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0930131-406A-D0D7-A178-A111AC247831}"/>
              </a:ext>
            </a:extLst>
          </p:cNvPr>
          <p:cNvSpPr>
            <a:spLocks noGrp="1"/>
          </p:cNvSpPr>
          <p:nvPr>
            <p:ph idx="1"/>
          </p:nvPr>
        </p:nvSpPr>
        <p:spPr/>
        <p:txBody>
          <a:bodyPr>
            <a:normAutofit/>
          </a:bodyPr>
          <a:lstStyle/>
          <a:p>
            <a:pPr algn="just"/>
            <a:r>
              <a:rPr lang="it-IT" sz="2400" dirty="0"/>
              <a:t>Il DPTS può verificarsi a qualsiasi età</a:t>
            </a:r>
          </a:p>
          <a:p>
            <a:pPr algn="just"/>
            <a:r>
              <a:rPr lang="it-IT" sz="2400" dirty="0"/>
              <a:t>I sintomi insorgono in genere nei primi 3 mesi dopo il trauma </a:t>
            </a:r>
          </a:p>
          <a:p>
            <a:pPr algn="just"/>
            <a:r>
              <a:rPr lang="it-IT" sz="2400" dirty="0"/>
              <a:t>Nel bambino la demarcazione tra i vari gruppi di sintomi è meno netta e in genere prevale una situazione di diffuso disagio che interferisce con il funzionamento in tutti i contesti di vita</a:t>
            </a:r>
          </a:p>
          <a:p>
            <a:endParaRPr lang="it-IT" dirty="0"/>
          </a:p>
        </p:txBody>
      </p:sp>
    </p:spTree>
    <p:extLst>
      <p:ext uri="{BB962C8B-B14F-4D97-AF65-F5344CB8AC3E}">
        <p14:creationId xmlns:p14="http://schemas.microsoft.com/office/powerpoint/2010/main" val="7591732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804872-FC29-B278-2472-00FB0993419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F28CA9B-B0AC-D8BC-3583-6B08D883BE6B}"/>
              </a:ext>
            </a:extLst>
          </p:cNvPr>
          <p:cNvSpPr>
            <a:spLocks noGrp="1"/>
          </p:cNvSpPr>
          <p:nvPr>
            <p:ph idx="1"/>
          </p:nvPr>
        </p:nvSpPr>
        <p:spPr/>
        <p:txBody>
          <a:bodyPr/>
          <a:lstStyle/>
          <a:p>
            <a:pPr algn="just"/>
            <a:r>
              <a:rPr lang="it-IT" sz="2400" dirty="0"/>
              <a:t>Nei bambini la cronica esposizione al trauma (assistere a violenze domestiche, subire abusi fisici/psicologici </a:t>
            </a:r>
            <a:r>
              <a:rPr lang="it-IT" sz="2400" dirty="0" err="1"/>
              <a:t>ecc</a:t>
            </a:r>
            <a:r>
              <a:rPr lang="it-IT" sz="2400" dirty="0"/>
              <a:t>) può rendere difficile identificare l’esordio della sintomatologia</a:t>
            </a:r>
          </a:p>
          <a:p>
            <a:endParaRPr lang="it-IT" sz="2400" dirty="0"/>
          </a:p>
          <a:p>
            <a:pPr algn="just"/>
            <a:r>
              <a:rPr lang="it-IT" sz="2400" dirty="0"/>
              <a:t>Nell’adulto i sintomi hanno una durata media di tre mesi, ma può succedere che persistano per più di 12 mesi o anche per decine di anni</a:t>
            </a:r>
          </a:p>
          <a:p>
            <a:endParaRPr lang="it-IT" dirty="0"/>
          </a:p>
        </p:txBody>
      </p:sp>
    </p:spTree>
    <p:extLst>
      <p:ext uri="{BB962C8B-B14F-4D97-AF65-F5344CB8AC3E}">
        <p14:creationId xmlns:p14="http://schemas.microsoft.com/office/powerpoint/2010/main" val="17912234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1977D8-2B04-6D54-3176-6E6F85C5F66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9CEFA20-16E7-4654-84AA-EB475FB3F226}"/>
              </a:ext>
            </a:extLst>
          </p:cNvPr>
          <p:cNvSpPr>
            <a:spLocks noGrp="1"/>
          </p:cNvSpPr>
          <p:nvPr>
            <p:ph idx="1"/>
          </p:nvPr>
        </p:nvSpPr>
        <p:spPr/>
        <p:txBody>
          <a:bodyPr/>
          <a:lstStyle/>
          <a:p>
            <a:pPr algn="just"/>
            <a:r>
              <a:rPr lang="it-IT" sz="2400" dirty="0"/>
              <a:t>Nei bambini la durata ed il decorso assumono caratteristiche molto variabili in rapporto a vari fattori: età, natura del trauma, stato del bambino precedente il trauma, tempestività degli interventi per fronteggiare le conseguenze del trauma </a:t>
            </a:r>
            <a:r>
              <a:rPr lang="it-IT" sz="2400" dirty="0" err="1"/>
              <a:t>ecc</a:t>
            </a:r>
            <a:endParaRPr lang="it-IT" sz="2400" dirty="0"/>
          </a:p>
          <a:p>
            <a:endParaRPr lang="it-IT" dirty="0"/>
          </a:p>
        </p:txBody>
      </p:sp>
    </p:spTree>
    <p:extLst>
      <p:ext uri="{BB962C8B-B14F-4D97-AF65-F5344CB8AC3E}">
        <p14:creationId xmlns:p14="http://schemas.microsoft.com/office/powerpoint/2010/main" val="36917505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AD715C-EF76-3F6D-083A-7FCAAC854455}"/>
              </a:ext>
            </a:extLst>
          </p:cNvPr>
          <p:cNvSpPr>
            <a:spLocks noGrp="1"/>
          </p:cNvSpPr>
          <p:nvPr>
            <p:ph type="title"/>
          </p:nvPr>
        </p:nvSpPr>
        <p:spPr/>
        <p:txBody>
          <a:bodyPr/>
          <a:lstStyle/>
          <a:p>
            <a:r>
              <a:rPr lang="it-IT" dirty="0"/>
              <a:t>terapia</a:t>
            </a:r>
          </a:p>
        </p:txBody>
      </p:sp>
      <p:sp>
        <p:nvSpPr>
          <p:cNvPr id="3" name="Segnaposto contenuto 2">
            <a:extLst>
              <a:ext uri="{FF2B5EF4-FFF2-40B4-BE49-F238E27FC236}">
                <a16:creationId xmlns:a16="http://schemas.microsoft.com/office/drawing/2014/main" id="{48D05A11-D885-1BBF-7879-5412D3F5315E}"/>
              </a:ext>
            </a:extLst>
          </p:cNvPr>
          <p:cNvSpPr>
            <a:spLocks noGrp="1"/>
          </p:cNvSpPr>
          <p:nvPr>
            <p:ph idx="1"/>
          </p:nvPr>
        </p:nvSpPr>
        <p:spPr/>
        <p:txBody>
          <a:bodyPr>
            <a:normAutofit fontScale="92500" lnSpcReduction="10000"/>
          </a:bodyPr>
          <a:lstStyle/>
          <a:p>
            <a:pPr algn="just"/>
            <a:r>
              <a:rPr lang="it-IT" sz="2400" dirty="0"/>
              <a:t>Viene consigliata, a seconda del tipo di trauma, una psicoterapia individuale o famigliare o di gruppo (terapie cognitivo-comportamentali, a orientamento psicoanalitico, terapie sistemiche…)</a:t>
            </a:r>
          </a:p>
          <a:p>
            <a:pPr algn="just"/>
            <a:r>
              <a:rPr lang="it-IT" sz="2400" dirty="0"/>
              <a:t>Grande diffusione sta avendo L’EMDR (</a:t>
            </a:r>
            <a:r>
              <a:rPr lang="it-IT" sz="2400" dirty="0" err="1"/>
              <a:t>eye</a:t>
            </a:r>
            <a:r>
              <a:rPr lang="it-IT" sz="2400" dirty="0"/>
              <a:t> </a:t>
            </a:r>
            <a:r>
              <a:rPr lang="it-IT" sz="2400" dirty="0" err="1"/>
              <a:t>movement</a:t>
            </a:r>
            <a:r>
              <a:rPr lang="it-IT" sz="2400" dirty="0"/>
              <a:t> </a:t>
            </a:r>
            <a:r>
              <a:rPr lang="it-IT" sz="2400" dirty="0" err="1"/>
              <a:t>desensitization</a:t>
            </a:r>
            <a:r>
              <a:rPr lang="it-IT" sz="2400" dirty="0"/>
              <a:t> and </a:t>
            </a:r>
            <a:r>
              <a:rPr lang="it-IT" sz="2400" dirty="0" err="1"/>
              <a:t>reprocessing</a:t>
            </a:r>
            <a:r>
              <a:rPr lang="it-IT" sz="2400" dirty="0"/>
              <a:t>): terapia che mediante l’utilizzo dei movimenti oculari, si pone l’obiettivo di desensibilizzare i ricordi legati al trauma, facendo attenuare la loro carica emotiva negativa</a:t>
            </a:r>
          </a:p>
          <a:p>
            <a:endParaRPr lang="it-IT" dirty="0"/>
          </a:p>
        </p:txBody>
      </p:sp>
    </p:spTree>
    <p:extLst>
      <p:ext uri="{BB962C8B-B14F-4D97-AF65-F5344CB8AC3E}">
        <p14:creationId xmlns:p14="http://schemas.microsoft.com/office/powerpoint/2010/main" val="41172019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8E0152-48DC-5AA8-2368-789971B5FD4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81A01AE-5D35-92FE-8593-07BB17AF69E8}"/>
              </a:ext>
            </a:extLst>
          </p:cNvPr>
          <p:cNvSpPr>
            <a:spLocks noGrp="1"/>
          </p:cNvSpPr>
          <p:nvPr>
            <p:ph idx="1"/>
          </p:nvPr>
        </p:nvSpPr>
        <p:spPr/>
        <p:txBody>
          <a:bodyPr>
            <a:normAutofit/>
          </a:bodyPr>
          <a:lstStyle/>
          <a:p>
            <a:pPr algn="just"/>
            <a:r>
              <a:rPr lang="it-IT" sz="2400" dirty="0"/>
              <a:t>Per quanto riguarda la terapia farmacologica, può essere utilizzata nelle situazioni acute (elevati livelli d’ansia, angoscia, insonnia </a:t>
            </a:r>
            <a:r>
              <a:rPr lang="it-IT" sz="2400" dirty="0" err="1"/>
              <a:t>ecc</a:t>
            </a:r>
            <a:r>
              <a:rPr lang="it-IT" sz="2400" dirty="0"/>
              <a:t>)</a:t>
            </a:r>
          </a:p>
          <a:p>
            <a:pPr algn="just"/>
            <a:r>
              <a:rPr lang="it-IT" sz="2400" dirty="0"/>
              <a:t>Può essere utilizzata se vi sono disturbi del tono dell’umore (deflessione, disforia…), se ci sono alti livelli di agitazione o allerta o aggressività, se è presente </a:t>
            </a:r>
            <a:r>
              <a:rPr lang="it-IT" sz="2400" dirty="0" err="1"/>
              <a:t>disregolazione</a:t>
            </a:r>
            <a:r>
              <a:rPr lang="it-IT" sz="2400" dirty="0"/>
              <a:t> emotiva</a:t>
            </a:r>
          </a:p>
        </p:txBody>
      </p:sp>
    </p:spTree>
    <p:extLst>
      <p:ext uri="{BB962C8B-B14F-4D97-AF65-F5344CB8AC3E}">
        <p14:creationId xmlns:p14="http://schemas.microsoft.com/office/powerpoint/2010/main" val="406310842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A281EA9-8AE0-536D-4A62-2A9A47DEDD4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4969F91-31B5-C749-CAA2-8534888085ED}"/>
              </a:ext>
            </a:extLst>
          </p:cNvPr>
          <p:cNvSpPr>
            <a:spLocks noGrp="1"/>
          </p:cNvSpPr>
          <p:nvPr>
            <p:ph idx="1"/>
          </p:nvPr>
        </p:nvSpPr>
        <p:spPr/>
        <p:txBody>
          <a:bodyPr/>
          <a:lstStyle/>
          <a:p>
            <a:pPr algn="just"/>
            <a:r>
              <a:rPr lang="it-IT" sz="2400" dirty="0"/>
              <a:t>Negli abusi fisici, sessuali, psicologici dell’età evolutiva è molto importante l’identificazione precoce e la prevenzione (interventi psicosociali). Tali situazioni possono essere infatti collegate a condizioni di disagio economico e sociale, ad uso di sostanze psicoattive (alcolismo </a:t>
            </a:r>
            <a:r>
              <a:rPr lang="it-IT" sz="2400" dirty="0" err="1"/>
              <a:t>ecc</a:t>
            </a:r>
            <a:r>
              <a:rPr lang="it-IT" sz="2400" dirty="0"/>
              <a:t>)… </a:t>
            </a:r>
          </a:p>
          <a:p>
            <a:endParaRPr lang="it-IT" dirty="0"/>
          </a:p>
        </p:txBody>
      </p:sp>
    </p:spTree>
    <p:extLst>
      <p:ext uri="{BB962C8B-B14F-4D97-AF65-F5344CB8AC3E}">
        <p14:creationId xmlns:p14="http://schemas.microsoft.com/office/powerpoint/2010/main" val="35448556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5956A3-DB9F-628E-3753-F7778C37B5C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AF893A7-C24E-CDFE-6F78-E826612A0E2E}"/>
              </a:ext>
            </a:extLst>
          </p:cNvPr>
          <p:cNvSpPr>
            <a:spLocks noGrp="1"/>
          </p:cNvSpPr>
          <p:nvPr>
            <p:ph idx="1"/>
          </p:nvPr>
        </p:nvSpPr>
        <p:spPr/>
        <p:txBody>
          <a:bodyPr>
            <a:normAutofit/>
          </a:bodyPr>
          <a:lstStyle/>
          <a:p>
            <a:pPr algn="just"/>
            <a:r>
              <a:rPr lang="it-IT" sz="2400" dirty="0"/>
              <a:t>L’identificazione precoce di queste condizioni permette di proteggere il bambino da nuovi e ripetuti abusi di violenza e di instaurare interventi terapeutici</a:t>
            </a:r>
          </a:p>
        </p:txBody>
      </p:sp>
    </p:spTree>
    <p:extLst>
      <p:ext uri="{BB962C8B-B14F-4D97-AF65-F5344CB8AC3E}">
        <p14:creationId xmlns:p14="http://schemas.microsoft.com/office/powerpoint/2010/main" val="6022021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9080DC5-1831-FA67-61E2-2A1AEBBFBC9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24C25FD-2B21-2D11-56AA-E7313E7F6825}"/>
              </a:ext>
            </a:extLst>
          </p:cNvPr>
          <p:cNvSpPr>
            <a:spLocks noGrp="1"/>
          </p:cNvSpPr>
          <p:nvPr>
            <p:ph idx="1"/>
          </p:nvPr>
        </p:nvSpPr>
        <p:spPr/>
        <p:txBody>
          <a:bodyPr>
            <a:normAutofit/>
          </a:bodyPr>
          <a:lstStyle/>
          <a:p>
            <a:r>
              <a:rPr lang="it-IT" sz="2400" dirty="0"/>
              <a:t>Circa il 30% dei soldati presentava una condizione caratterizzata da:</a:t>
            </a:r>
          </a:p>
          <a:p>
            <a:pPr algn="just">
              <a:buFontTx/>
              <a:buChar char="-"/>
            </a:pPr>
            <a:r>
              <a:rPr lang="it-IT" sz="2400" dirty="0"/>
              <a:t>Flashback (evento del passato che balena alla mente) intrusivi con l’impressione di rivivere l’evento traumatico</a:t>
            </a:r>
          </a:p>
          <a:p>
            <a:pPr algn="just">
              <a:buFontTx/>
              <a:buChar char="-"/>
            </a:pPr>
            <a:r>
              <a:rPr lang="it-IT" sz="2400" dirty="0"/>
              <a:t>Disagio ed evitamento degli stimoli e delle circostanze che ricordavano il trauma</a:t>
            </a:r>
          </a:p>
        </p:txBody>
      </p:sp>
    </p:spTree>
    <p:extLst>
      <p:ext uri="{BB962C8B-B14F-4D97-AF65-F5344CB8AC3E}">
        <p14:creationId xmlns:p14="http://schemas.microsoft.com/office/powerpoint/2010/main" val="2620726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80C406-C7F4-1416-A0FD-FD0E3AD49F0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B9F99B7-43FC-88A1-015C-CF28FCFA4448}"/>
              </a:ext>
            </a:extLst>
          </p:cNvPr>
          <p:cNvSpPr>
            <a:spLocks noGrp="1"/>
          </p:cNvSpPr>
          <p:nvPr>
            <p:ph idx="1"/>
          </p:nvPr>
        </p:nvSpPr>
        <p:spPr/>
        <p:txBody>
          <a:bodyPr>
            <a:normAutofit/>
          </a:bodyPr>
          <a:lstStyle/>
          <a:p>
            <a:pPr algn="just"/>
            <a:r>
              <a:rPr lang="it-IT" sz="2400" dirty="0"/>
              <a:t>Sintomi di distacco emozionale con marcata agitazione (insonnia, irritabilità, scoppi d’ira, </a:t>
            </a:r>
            <a:r>
              <a:rPr lang="it-IT" sz="2400" dirty="0" err="1"/>
              <a:t>ipervigilanza</a:t>
            </a:r>
            <a:r>
              <a:rPr lang="it-IT" sz="2400" dirty="0"/>
              <a:t>, compromissione della concentrazione)</a:t>
            </a:r>
          </a:p>
          <a:p>
            <a:pPr algn="just"/>
            <a:endParaRPr lang="it-IT" sz="2400" dirty="0"/>
          </a:p>
          <a:p>
            <a:pPr algn="just"/>
            <a:r>
              <a:rPr lang="it-IT" sz="2400" dirty="0"/>
              <a:t>Nel 10% dei reduci del Vietnam la sintomatologia era ancora presente dopo 40 anni dai traumi del combattimento</a:t>
            </a:r>
          </a:p>
        </p:txBody>
      </p:sp>
    </p:spTree>
    <p:extLst>
      <p:ext uri="{BB962C8B-B14F-4D97-AF65-F5344CB8AC3E}">
        <p14:creationId xmlns:p14="http://schemas.microsoft.com/office/powerpoint/2010/main" val="22361158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E728E8-5145-B65D-3591-1D562121C35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D073999-1971-1FE0-C1D7-64EC19449BE1}"/>
              </a:ext>
            </a:extLst>
          </p:cNvPr>
          <p:cNvSpPr>
            <a:spLocks noGrp="1"/>
          </p:cNvSpPr>
          <p:nvPr>
            <p:ph idx="1"/>
          </p:nvPr>
        </p:nvSpPr>
        <p:spPr/>
        <p:txBody>
          <a:bodyPr>
            <a:normAutofit fontScale="92500" lnSpcReduction="10000"/>
          </a:bodyPr>
          <a:lstStyle/>
          <a:p>
            <a:pPr algn="just"/>
            <a:r>
              <a:rPr lang="it-IT" sz="2400" dirty="0"/>
              <a:t>Le situazioni in cui è presente pericolo fisico e/o psichico (paura), attivano l’asse dello stress, cioè l’asse ipotalamo-ipofisi-surrene</a:t>
            </a:r>
          </a:p>
          <a:p>
            <a:pPr algn="just"/>
            <a:r>
              <a:rPr lang="it-IT" sz="2400" dirty="0"/>
              <a:t>L’ipotalamo (struttura dell’encefalo che dirige l’attività dell’ipofisi) rilascia l’ormone CRF (ormone rilasciante la corticotropina)</a:t>
            </a:r>
          </a:p>
          <a:p>
            <a:pPr algn="just"/>
            <a:r>
              <a:rPr lang="it-IT" sz="2400" dirty="0"/>
              <a:t>Il CRF raggiunge l’ipofisi (ghiandola fondamentale per la vita ed il benessere dell’essere umano) anteriore e determina il rilascio dell’ ACTH (ormone adrenocorticotropo)</a:t>
            </a:r>
          </a:p>
        </p:txBody>
      </p:sp>
    </p:spTree>
    <p:extLst>
      <p:ext uri="{BB962C8B-B14F-4D97-AF65-F5344CB8AC3E}">
        <p14:creationId xmlns:p14="http://schemas.microsoft.com/office/powerpoint/2010/main" val="42258103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774DD7E-9482-8225-6407-F93D2E093DA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4E89C161-D06D-DC89-DBC9-F1669426E598}"/>
              </a:ext>
            </a:extLst>
          </p:cNvPr>
          <p:cNvSpPr>
            <a:spLocks noGrp="1"/>
          </p:cNvSpPr>
          <p:nvPr>
            <p:ph idx="1"/>
          </p:nvPr>
        </p:nvSpPr>
        <p:spPr/>
        <p:txBody>
          <a:bodyPr>
            <a:normAutofit fontScale="92500" lnSpcReduction="20000"/>
          </a:bodyPr>
          <a:lstStyle/>
          <a:p>
            <a:pPr algn="just"/>
            <a:r>
              <a:rPr lang="it-IT" sz="2400" dirty="0"/>
              <a:t>L’ ACTH viene liberato nel sangue e raggiunge la componente corticale del surrene (ghiandola situata sul polo superiore del rene) facendo rilasciare il cortisolo</a:t>
            </a:r>
          </a:p>
          <a:p>
            <a:pPr algn="just"/>
            <a:r>
              <a:rPr lang="it-IT" sz="2400" dirty="0"/>
              <a:t>Il cortisolo è fondamentale nelle situazioni di emergenza perché rende disponibili risorse energetiche (glucosio) e sopprime processi che consumano energia (come </a:t>
            </a:r>
            <a:r>
              <a:rPr lang="it-IT" sz="2400" dirty="0" smtClean="0"/>
              <a:t>quelli del </a:t>
            </a:r>
            <a:r>
              <a:rPr lang="it-IT" sz="2400" dirty="0" smtClean="0"/>
              <a:t>sistema </a:t>
            </a:r>
            <a:r>
              <a:rPr lang="it-IT" sz="2400" dirty="0"/>
              <a:t>immunitario), per facilitare reazione attacco/fuga</a:t>
            </a:r>
          </a:p>
          <a:p>
            <a:pPr algn="just"/>
            <a:r>
              <a:rPr lang="it-IT" sz="2400" dirty="0"/>
              <a:t>Inoltre, il CFR attiva la liberazione di noradrenalina a livello del SNC e di adrenalina da parte della componente midollare del surrene</a:t>
            </a:r>
          </a:p>
        </p:txBody>
      </p:sp>
    </p:spTree>
    <p:extLst>
      <p:ext uri="{BB962C8B-B14F-4D97-AF65-F5344CB8AC3E}">
        <p14:creationId xmlns:p14="http://schemas.microsoft.com/office/powerpoint/2010/main" val="3491036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746CB6-5CFB-B0FB-F8DF-3E0D5DC3752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339272A-D020-580D-084A-4B63C1E6046D}"/>
              </a:ext>
            </a:extLst>
          </p:cNvPr>
          <p:cNvSpPr>
            <a:spLocks noGrp="1"/>
          </p:cNvSpPr>
          <p:nvPr>
            <p:ph idx="1"/>
          </p:nvPr>
        </p:nvSpPr>
        <p:spPr/>
        <p:txBody>
          <a:bodyPr>
            <a:normAutofit/>
          </a:bodyPr>
          <a:lstStyle/>
          <a:p>
            <a:pPr algn="just"/>
            <a:r>
              <a:rPr lang="it-IT" sz="2400" dirty="0"/>
              <a:t>Anche l’adrenalina prepara l’organismo al combattimento o alla fuga spostando il flusso sanguigno dai visceri al sistema muscolare.</a:t>
            </a:r>
          </a:p>
          <a:p>
            <a:pPr algn="just"/>
            <a:r>
              <a:rPr lang="it-IT" sz="2400" dirty="0"/>
              <a:t>Nella sindrome post-traumatica da stress vi è un’alterata regolazione dei sistemi psicofisiologici di reazione alle situazioni di pericolo</a:t>
            </a:r>
          </a:p>
        </p:txBody>
      </p:sp>
    </p:spTree>
    <p:extLst>
      <p:ext uri="{BB962C8B-B14F-4D97-AF65-F5344CB8AC3E}">
        <p14:creationId xmlns:p14="http://schemas.microsoft.com/office/powerpoint/2010/main" val="2260981701"/>
      </p:ext>
    </p:extLst>
  </p:cSld>
  <p:clrMapOvr>
    <a:masterClrMapping/>
  </p:clrMapOvr>
</p:sld>
</file>

<file path=ppt/theme/theme1.xml><?xml version="1.0" encoding="utf-8"?>
<a:theme xmlns:a="http://schemas.openxmlformats.org/drawingml/2006/main" name="Pacco">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o" ma:contentTypeID="0x0101001B8130809C45D8469AFE2B64E5D35F1B" ma:contentTypeVersion="2" ma:contentTypeDescription="Creare un nuovo documento." ma:contentTypeScope="" ma:versionID="25eb082416f2a72465a96281bc9ef287">
  <xsd:schema xmlns:xsd="http://www.w3.org/2001/XMLSchema" xmlns:xs="http://www.w3.org/2001/XMLSchema" xmlns:p="http://schemas.microsoft.com/office/2006/metadata/properties" xmlns:ns3="0ab757e4-817a-4a67-9072-6cceeaf2ea91" targetNamespace="http://schemas.microsoft.com/office/2006/metadata/properties" ma:root="true" ma:fieldsID="d4ffb0b905551e5efb7fb0809e9b4773" ns3:_="">
    <xsd:import namespace="0ab757e4-817a-4a67-9072-6cceeaf2ea91"/>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b757e4-817a-4a67-9072-6cceeaf2ea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EB09DD-AC09-448B-9661-6F012E2F4A30}">
  <ds:schemaRefs>
    <ds:schemaRef ds:uri="http://purl.org/dc/terms/"/>
    <ds:schemaRef ds:uri="http://schemas.microsoft.com/office/2006/documentManagement/types"/>
    <ds:schemaRef ds:uri="http://purl.org/dc/dcmitype/"/>
    <ds:schemaRef ds:uri="0ab757e4-817a-4a67-9072-6cceeaf2ea91"/>
    <ds:schemaRef ds:uri="http://purl.org/dc/elements/1.1/"/>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44E208F2-8232-4B1F-AC4A-72932F13B71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b757e4-817a-4a67-9072-6cceeaf2ea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3DC078F-AFC7-42C9-8409-61D998D6843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TM10001115[[fn=Pacco]]</Template>
  <TotalTime>529</TotalTime>
  <Words>2426</Words>
  <Application>Microsoft Office PowerPoint</Application>
  <PresentationFormat>Widescreen</PresentationFormat>
  <Paragraphs>103</Paragraphs>
  <Slides>47</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47</vt:i4>
      </vt:variant>
    </vt:vector>
  </HeadingPairs>
  <TitlesOfParts>
    <vt:vector size="50" baseType="lpstr">
      <vt:lpstr>Arial</vt:lpstr>
      <vt:lpstr>Gill Sans MT</vt:lpstr>
      <vt:lpstr>Pacco</vt:lpstr>
      <vt:lpstr>disturbo post-traumatico da stress</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Sintomi dPTS</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Alcuni tipi di traumi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terapia</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disturbo post-traumatico da stress</dc:title>
  <dc:creator>giorgia.dimassimo@unimc.it</dc:creator>
  <cp:lastModifiedBy>Giorgia Di Massimo</cp:lastModifiedBy>
  <cp:revision>4</cp:revision>
  <dcterms:created xsi:type="dcterms:W3CDTF">2023-04-17T19:43:55Z</dcterms:created>
  <dcterms:modified xsi:type="dcterms:W3CDTF">2023-04-20T10:05:21Z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0x0101001B8130809C45D8469AFE2B64E5D35F1B</vt:lpwstr>
  </property>
</Properties>
</file>