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6" r:id="rId5"/>
    <p:sldId id="259" r:id="rId6"/>
    <p:sldId id="260" r:id="rId7"/>
    <p:sldId id="261" r:id="rId8"/>
    <p:sldId id="267" r:id="rId9"/>
    <p:sldId id="262" r:id="rId10"/>
    <p:sldId id="268" r:id="rId11"/>
    <p:sldId id="263" r:id="rId12"/>
    <p:sldId id="264" r:id="rId13"/>
    <p:sldId id="265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3/22/2023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3/22/2023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AX2G-AUMMIU?feature=oembed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F2CF5B-4F11-AB55-C3A1-DDAC8293C82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600" b="1" dirty="0"/>
              <a:t>Malformazioni del sistema nervoso 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824BAFC-BFA7-3FDF-4122-180EB641935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/>
              <a:t>Dott.ssa Giorgia Di Massimo</a:t>
            </a:r>
          </a:p>
          <a:p>
            <a:r>
              <a:rPr lang="it-IT" dirty="0"/>
              <a:t>UNIMC, 23 Marzo 2023</a:t>
            </a:r>
          </a:p>
        </p:txBody>
      </p:sp>
    </p:spTree>
    <p:extLst>
      <p:ext uri="{BB962C8B-B14F-4D97-AF65-F5344CB8AC3E}">
        <p14:creationId xmlns:p14="http://schemas.microsoft.com/office/powerpoint/2010/main" val="17974008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7FA3687-5F86-A904-D3F8-A3DC5FE54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C02D95D-DDE1-273A-E64F-52BE0A5B2A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/>
              <a:t>Possiamo distinguere quattro categorie di anomalie dello sviluppo corticale: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it-IT" dirty="0"/>
              <a:t>Della proliferazione/differenziazione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it-IT" dirty="0"/>
              <a:t>Della migrazione neuronale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it-IT" dirty="0"/>
              <a:t>Dell’organizzazione corticale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it-IT" dirty="0"/>
              <a:t>Dello sviluppo della corteccia cerebrale</a:t>
            </a:r>
          </a:p>
        </p:txBody>
      </p:sp>
    </p:spTree>
    <p:extLst>
      <p:ext uri="{BB962C8B-B14F-4D97-AF65-F5344CB8AC3E}">
        <p14:creationId xmlns:p14="http://schemas.microsoft.com/office/powerpoint/2010/main" val="42710493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B72AF48-CF68-C747-6FE0-86A0E8035B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6E913DB-60FF-D806-BB68-CE9E8B9EDF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/>
              <a:t>Tra le anomalie della proliferazione/differenziazione ricordiamo la </a:t>
            </a:r>
            <a:r>
              <a:rPr lang="it-IT" dirty="0" err="1"/>
              <a:t>microencefalia</a:t>
            </a:r>
            <a:r>
              <a:rPr lang="it-IT" dirty="0"/>
              <a:t> e la </a:t>
            </a:r>
            <a:r>
              <a:rPr lang="it-IT" dirty="0" err="1"/>
              <a:t>megalencefalia</a:t>
            </a:r>
            <a:endParaRPr lang="it-IT" dirty="0"/>
          </a:p>
          <a:p>
            <a:pPr algn="just"/>
            <a:r>
              <a:rPr lang="it-IT" dirty="0"/>
              <a:t>La </a:t>
            </a:r>
            <a:r>
              <a:rPr lang="it-IT" dirty="0" err="1"/>
              <a:t>microencefalia</a:t>
            </a:r>
            <a:r>
              <a:rPr lang="it-IT" dirty="0"/>
              <a:t> è caratterizzata da una circonferenza del cranio inferiore di due deviazioni </a:t>
            </a:r>
            <a:r>
              <a:rPr lang="it-IT" dirty="0" err="1"/>
              <a:t>strandard</a:t>
            </a:r>
            <a:r>
              <a:rPr lang="it-IT" dirty="0"/>
              <a:t>. Spesso dipende da fattori genetici, ma può essere causata anche dall’assunzione di sostanze tossiche (alcol) o da infezioni in utero o esposizione a radiazioni nel primo trimestre di gravidanza. La corteccia cerebrale è più sottile della norma, con una riduzione dei neuroni del II e del III strato. La sintomatologia è caratterizzata da disabilità cognitiva e disturbi del comportamento</a:t>
            </a:r>
          </a:p>
        </p:txBody>
      </p:sp>
    </p:spTree>
    <p:extLst>
      <p:ext uri="{BB962C8B-B14F-4D97-AF65-F5344CB8AC3E}">
        <p14:creationId xmlns:p14="http://schemas.microsoft.com/office/powerpoint/2010/main" val="27363009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BC3F2C7-B42C-5C51-37C2-26E1D6A05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C77E064-4284-4AEB-8AA9-F8AD696AEA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/>
              <a:t>La </a:t>
            </a:r>
            <a:r>
              <a:rPr lang="it-IT" dirty="0" err="1"/>
              <a:t>megalencefalia</a:t>
            </a:r>
            <a:r>
              <a:rPr lang="it-IT" dirty="0"/>
              <a:t> è caratterizzata da un aumento del peso del cervello dovuto ad una proliferazione abnorme dei neuroni e delle cellule della glia. È caratterizzata da anomalie neurologiche, disabilità cognitiva ed epilessia.</a:t>
            </a:r>
          </a:p>
          <a:p>
            <a:pPr algn="just"/>
            <a:r>
              <a:rPr lang="it-IT" dirty="0"/>
              <a:t>Le principali malformazioni che si associano ai disturbi dello sviluppo corticale sono le </a:t>
            </a:r>
            <a:r>
              <a:rPr lang="it-IT" b="1" dirty="0"/>
              <a:t>agenesie del corpo calloso </a:t>
            </a:r>
            <a:r>
              <a:rPr lang="it-IT" dirty="0"/>
              <a:t>(un fascio di fibre nervose che collega i due emisferi cerebrali). Esse possono essere complete o parziali. E’ un’anomalia piuttosto diffusa (3-7 casi su 1000 bambini), causata da fattori genetici o acquisiti. Talvolta non presenta sintomi neurologici. Più spesso si associa alla disabilità cognitiva e all’epilessia.</a:t>
            </a:r>
          </a:p>
        </p:txBody>
      </p:sp>
    </p:spTree>
    <p:extLst>
      <p:ext uri="{BB962C8B-B14F-4D97-AF65-F5344CB8AC3E}">
        <p14:creationId xmlns:p14="http://schemas.microsoft.com/office/powerpoint/2010/main" val="38308897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538CB32-EA2E-ED3E-CB4B-79E9EA727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400" b="1" dirty="0"/>
              <a:t>le sindromi </a:t>
            </a:r>
            <a:r>
              <a:rPr lang="it-IT" sz="2400" b="1" dirty="0" err="1"/>
              <a:t>neurocutanee</a:t>
            </a:r>
            <a:endParaRPr lang="it-IT" sz="2400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CD9828D-8E68-529C-64A1-4769BCA923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/>
              <a:t>Le sindromi </a:t>
            </a:r>
            <a:r>
              <a:rPr lang="it-IT" dirty="0" err="1"/>
              <a:t>neurocutanee</a:t>
            </a:r>
            <a:r>
              <a:rPr lang="it-IT" dirty="0"/>
              <a:t> sono un gruppo eterogeneo di malattie congenite, ereditarie e non, nelle quali è presente un’associazione di anomalie della cute e del sistema nervoso, insieme ad una propensione allo sviluppo di tumori</a:t>
            </a:r>
          </a:p>
          <a:p>
            <a:pPr algn="just"/>
            <a:r>
              <a:rPr lang="it-IT" dirty="0"/>
              <a:t>Tra queste ricordiamo le neurofibromatosi. </a:t>
            </a:r>
          </a:p>
          <a:p>
            <a:pPr algn="just"/>
            <a:r>
              <a:rPr lang="it-IT" dirty="0"/>
              <a:t>La neurofibromatosi di tipo 1 (NF1), è caratterizzata da numerose macchie color caffelatte e da tumori dei nervi periferici, detti </a:t>
            </a:r>
            <a:r>
              <a:rPr lang="it-IT" dirty="0" err="1"/>
              <a:t>neurofibromi</a:t>
            </a:r>
            <a:r>
              <a:rPr lang="it-IT" dirty="0"/>
              <a:t>. E’ una malattia genetica di tipo autosomico dominante. Questa sindrome si associa a deficit delle funzioni esecutive, deficit delle funzioni visive, disturbi dell’apprendimento e disturbi dell’attenzione/iperattività</a:t>
            </a:r>
          </a:p>
        </p:txBody>
      </p:sp>
    </p:spTree>
    <p:extLst>
      <p:ext uri="{BB962C8B-B14F-4D97-AF65-F5344CB8AC3E}">
        <p14:creationId xmlns:p14="http://schemas.microsoft.com/office/powerpoint/2010/main" val="38248071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78311E2-CF4C-5316-4602-5468C73B6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Elementi multimediali online 3" title="11. Alla scoperta del SNC - embriologia">
            <a:hlinkClick r:id="" action="ppaction://media"/>
            <a:extLst>
              <a:ext uri="{FF2B5EF4-FFF2-40B4-BE49-F238E27FC236}">
                <a16:creationId xmlns:a16="http://schemas.microsoft.com/office/drawing/2014/main" id="{090F9538-F996-22F8-0857-72BAE6432C2F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413125" y="2193925"/>
            <a:ext cx="5365750" cy="4024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9140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352886C-E947-BB91-93F4-3217289D8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11844B1-C583-D1A1-4285-EE932E711D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pPr algn="just"/>
            <a:r>
              <a:rPr lang="it-IT" dirty="0"/>
              <a:t>Le malformazioni del sistema nervoso si riferiscono ad anomalie morfologiche dello sviluppo embrionale e fetale del cervello</a:t>
            </a:r>
          </a:p>
          <a:p>
            <a:pPr marL="0" indent="0" algn="just">
              <a:buNone/>
            </a:pPr>
            <a:endParaRPr lang="it-IT" dirty="0"/>
          </a:p>
          <a:p>
            <a:pPr algn="just"/>
            <a:r>
              <a:rPr lang="it-IT" dirty="0"/>
              <a:t>Sono responsabili della maggior parte dei casi di aborto spontaneo e di morte di bambini entro il secondo anno di vita</a:t>
            </a:r>
          </a:p>
          <a:p>
            <a:pPr marL="0" indent="0" algn="just">
              <a:buNone/>
            </a:pPr>
            <a:endParaRPr lang="it-IT" dirty="0"/>
          </a:p>
          <a:p>
            <a:pPr algn="just"/>
            <a:r>
              <a:rPr lang="it-IT" dirty="0"/>
              <a:t>Le cause possono essere genetiche o ambientali </a:t>
            </a:r>
          </a:p>
        </p:txBody>
      </p:sp>
    </p:spTree>
    <p:extLst>
      <p:ext uri="{BB962C8B-B14F-4D97-AF65-F5344CB8AC3E}">
        <p14:creationId xmlns:p14="http://schemas.microsoft.com/office/powerpoint/2010/main" val="3712223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A014CFF-0A33-63F8-4674-C82136D0EF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76C14E0-ECBB-86C3-13E4-FA1287A0BB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it-IT" dirty="0"/>
          </a:p>
          <a:p>
            <a:pPr algn="just"/>
            <a:endParaRPr lang="it-IT" dirty="0"/>
          </a:p>
          <a:p>
            <a:pPr algn="just"/>
            <a:r>
              <a:rPr lang="it-IT" dirty="0"/>
              <a:t>Tra le cause ambientali troviamo le infezioni prenatali (Rosolia, Toxoplasmosi, Citomegalovirus), l’esposizione ai raggi x, l’assunzione durante la gravidanza di sostanze tossiche (es: alcol) o di alcuni farmaci (Acido </a:t>
            </a:r>
            <a:r>
              <a:rPr lang="it-IT" dirty="0" err="1"/>
              <a:t>Valproico</a:t>
            </a:r>
            <a:r>
              <a:rPr lang="it-IT" dirty="0"/>
              <a:t>, Carbamazepina </a:t>
            </a:r>
            <a:r>
              <a:rPr lang="it-IT" dirty="0" err="1"/>
              <a:t>ecc</a:t>
            </a:r>
            <a:r>
              <a:rPr lang="it-IT" dirty="0"/>
              <a:t>), la carenza di alcune vitamine (specialmente acido folico)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54781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B0D2C4D-82A2-1FB5-7A1D-5AB99132F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Disturbi dello sviluppo del tubo neurale</a:t>
            </a: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EC83E7B8-F5C7-B256-7527-525688F0FD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L’ovulo fecondato inizia a duplicarsi. Dopo alcune divisioni, l’embrione diventa una formazione sferica: la blastocisti</a:t>
            </a:r>
          </a:p>
          <a:p>
            <a:r>
              <a:rPr lang="it-IT" dirty="0"/>
              <a:t>Dopo il quinto giorno, la blastocisti si attacca alle pareti dell’utero e iniziano a formarsi tre foglietti embrionali: l’ectoderma (che darà origine alla cute e al sistema nervoso), l’endoderma (che darà origine al tratto digerente) e il mesoderma (che darà origine a tessuto connettivo, muscoli, ossa, sangue, gonadi)</a:t>
            </a:r>
          </a:p>
          <a:p>
            <a:r>
              <a:rPr lang="it-IT" dirty="0"/>
              <a:t>L’arrotolamento del foglietto ectodermico porta alla formazione del tubo neurale, le cui porzioni anteriori daranno origine all’encefalo, mentre le porzioni medie e posteriori daranno origine al midollo spinale </a:t>
            </a:r>
          </a:p>
        </p:txBody>
      </p:sp>
    </p:spTree>
    <p:extLst>
      <p:ext uri="{BB962C8B-B14F-4D97-AF65-F5344CB8AC3E}">
        <p14:creationId xmlns:p14="http://schemas.microsoft.com/office/powerpoint/2010/main" val="3483265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585FC17-DAB3-AB5E-47C6-374C46398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400" b="1" dirty="0"/>
              <a:t>Disturbi dello sviluppo del tubo neurale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0D30A60-790B-9EA9-4E6C-81D8E8AE5C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/>
              <a:t>I disturbi dello sviluppo del tubo neurale si realizzano durante la terza-quarta settimana di gestazione e sono responsabili di importanti malformazioni, quali </a:t>
            </a:r>
            <a:r>
              <a:rPr lang="it-IT" b="1" dirty="0"/>
              <a:t>l’anencefalia, la spina bifida, la </a:t>
            </a:r>
            <a:r>
              <a:rPr lang="it-IT" b="1" dirty="0" err="1"/>
              <a:t>siringomielia</a:t>
            </a:r>
            <a:endParaRPr lang="it-IT" b="1" dirty="0"/>
          </a:p>
          <a:p>
            <a:pPr algn="just"/>
            <a:r>
              <a:rPr lang="it-IT" dirty="0"/>
              <a:t>L’</a:t>
            </a:r>
            <a:r>
              <a:rPr lang="it-IT" b="1" dirty="0"/>
              <a:t>anencefalia</a:t>
            </a:r>
            <a:r>
              <a:rPr lang="it-IT" dirty="0"/>
              <a:t> è caratterizzata da un’assenza completa o parziale dell’encefalo. In genere i bambini con tale malformazione muoiono nei primi mesi di vita; alcuni sopravvivono per diversi anni e manifestano segni di una coscienza minima </a:t>
            </a:r>
          </a:p>
        </p:txBody>
      </p:sp>
    </p:spTree>
    <p:extLst>
      <p:ext uri="{BB962C8B-B14F-4D97-AF65-F5344CB8AC3E}">
        <p14:creationId xmlns:p14="http://schemas.microsoft.com/office/powerpoint/2010/main" val="19136793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74BE2B3-8EC1-37B6-AB9F-B47971CCF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0092431-67DC-5098-4018-3892C3A2B7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/>
              <a:t>La spina bifida </a:t>
            </a:r>
            <a:r>
              <a:rPr lang="it-IT" dirty="0"/>
              <a:t>colpisce lo 0.05% dei bambini nati vivi</a:t>
            </a:r>
          </a:p>
          <a:p>
            <a:endParaRPr lang="it-IT" dirty="0"/>
          </a:p>
          <a:p>
            <a:pPr algn="just"/>
            <a:r>
              <a:rPr lang="it-IT" dirty="0"/>
              <a:t>Consiste nella protrusione di alcune componenti del midollo spinale a livello della superficie posteriore della colonna vertebrale. Frequentemente si associa alla </a:t>
            </a:r>
            <a:r>
              <a:rPr lang="it-IT" b="1" dirty="0"/>
              <a:t>malformazione di Chiari</a:t>
            </a:r>
          </a:p>
          <a:p>
            <a:pPr algn="just"/>
            <a:endParaRPr lang="it-IT" dirty="0"/>
          </a:p>
          <a:p>
            <a:pPr algn="just"/>
            <a:r>
              <a:rPr lang="it-IT" dirty="0"/>
              <a:t>I sintomi più frequenti sono: disturbi agli arti inferiori (paraplegia…), disturbi sfinterici (incontinenza </a:t>
            </a:r>
            <a:r>
              <a:rPr lang="it-IT" dirty="0" err="1"/>
              <a:t>uriunaria</a:t>
            </a:r>
            <a:r>
              <a:rPr lang="it-IT" dirty="0"/>
              <a:t> e/o fecale)</a:t>
            </a:r>
          </a:p>
        </p:txBody>
      </p:sp>
    </p:spTree>
    <p:extLst>
      <p:ext uri="{BB962C8B-B14F-4D97-AF65-F5344CB8AC3E}">
        <p14:creationId xmlns:p14="http://schemas.microsoft.com/office/powerpoint/2010/main" val="21067467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67BEFC3-79A6-EC33-A32E-7C611798DB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CAD09DE-5004-9450-7E35-97A86FEC66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b="1" dirty="0"/>
              <a:t>La malformazione di Chiari </a:t>
            </a:r>
            <a:r>
              <a:rPr lang="it-IT" dirty="0"/>
              <a:t>consiste nella dislocazione del cervelletto (struttura localizzata nella parte posteriore del cervello implicata soprattutto in movimento, equilibrio, postura) e di parti del tronco dell’encefalo, attraverso il forame magno (foro alla base della scatola cranica che mette in comunicazione la cavità cranica con il canale vertebrale). </a:t>
            </a:r>
          </a:p>
          <a:p>
            <a:pPr algn="just"/>
            <a:r>
              <a:rPr lang="it-IT" dirty="0"/>
              <a:t>Le classificazioni attuali ne prevedono 6 forme; le prime due (Chiari 1 e 2) sono le più comuni</a:t>
            </a:r>
          </a:p>
          <a:p>
            <a:pPr algn="just"/>
            <a:r>
              <a:rPr lang="it-IT" dirty="0"/>
              <a:t>La malformazione di Chiari tipo 1 è una forma in genere benigna (cefalea, vertigini…)</a:t>
            </a:r>
          </a:p>
        </p:txBody>
      </p:sp>
    </p:spTree>
    <p:extLst>
      <p:ext uri="{BB962C8B-B14F-4D97-AF65-F5344CB8AC3E}">
        <p14:creationId xmlns:p14="http://schemas.microsoft.com/office/powerpoint/2010/main" val="19444774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BCECDF2-D305-DD48-8BE7-22F7F0249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F21AC08-CD2E-0E41-FDDD-8E78BBA5AB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/>
              <a:t>La malformazione di Chiari tipo 2 è una malformazione complessa del cervelletto, del tronco, del midollo spinale e della colonna vertebrale. Il bambino può presentare paralisi dei nervi cranici, difficoltà respiratorie (episodi di apnea), disturbi della deglutizione, ipotonia e tetraparesi. La terapia consiste spesso nel trattamento chirurgico, volto a decomprimere il tronco dell’encefalo </a:t>
            </a:r>
          </a:p>
          <a:p>
            <a:pPr algn="just"/>
            <a:r>
              <a:rPr lang="it-IT" b="1" dirty="0"/>
              <a:t>La </a:t>
            </a:r>
            <a:r>
              <a:rPr lang="it-IT" b="1" dirty="0" err="1"/>
              <a:t>siringomielia</a:t>
            </a:r>
            <a:r>
              <a:rPr lang="it-IT" b="1" dirty="0"/>
              <a:t> </a:t>
            </a:r>
            <a:r>
              <a:rPr lang="it-IT" dirty="0"/>
              <a:t>è caratterizzata dalla presenza di una cavità all’interno del midollo spinale. I sintomi più frequenti sono ortopedici (scoliosi) o neurologici (deficit sensibilità, deficit motori, dolore </a:t>
            </a:r>
            <a:r>
              <a:rPr lang="it-IT" dirty="0" err="1"/>
              <a:t>ecc</a:t>
            </a:r>
            <a:r>
              <a:rPr lang="it-IT" dirty="0"/>
              <a:t>)</a:t>
            </a:r>
            <a:endParaRPr lang="it-IT" b="1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607644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46E396F-316E-181F-0990-A9C644CCF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400" b="1" dirty="0"/>
              <a:t>DISTURBI DELLO SVILUPPO CORTICALE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329D7CD-92DC-837C-F291-33278BE60F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dirty="0"/>
              <a:t>I neuroni della corteccia sono disposti in sei strati. L’organizzazione della corteccia si forma durante lo sviluppo attraverso complessi processi di proliferazione, differenziazione e migrazione neuronale</a:t>
            </a:r>
          </a:p>
          <a:p>
            <a:pPr algn="just"/>
            <a:r>
              <a:rPr lang="it-IT" dirty="0"/>
              <a:t>I disturbi dello sviluppo della corteccia cerebrale sono una causa di disturbi neurologici molto frequenti nel bambino. Essi sono responsabili di paralisi cerebrali (malattie neurologiche in cui è presente disturbo del movimento a causa di lesioni che hanno colpito il cervello fetale o infantile), disabilità intellettiva ed epilessia</a:t>
            </a:r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84264840"/>
      </p:ext>
    </p:extLst>
  </p:cSld>
  <p:clrMapOvr>
    <a:masterClrMapping/>
  </p:clrMapOvr>
</p:sld>
</file>

<file path=ppt/theme/theme1.xml><?xml version="1.0" encoding="utf-8"?>
<a:theme xmlns:a="http://schemas.openxmlformats.org/drawingml/2006/main" name="Scia di vapore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TM04033937[[fn=Scia di vapore]]</Template>
  <TotalTime>362</TotalTime>
  <Words>960</Words>
  <Application>Microsoft Office PowerPoint</Application>
  <PresentationFormat>Widescreen</PresentationFormat>
  <Paragraphs>45</Paragraphs>
  <Slides>14</Slides>
  <Notes>0</Notes>
  <HiddenSlides>0</HiddenSlides>
  <MMClips>1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7" baseType="lpstr">
      <vt:lpstr>Arial</vt:lpstr>
      <vt:lpstr>Century Gothic</vt:lpstr>
      <vt:lpstr>Scia di vapore</vt:lpstr>
      <vt:lpstr>Malformazioni del sistema nervoso </vt:lpstr>
      <vt:lpstr>Presentazione standard di PowerPoint</vt:lpstr>
      <vt:lpstr>Presentazione standard di PowerPoint</vt:lpstr>
      <vt:lpstr>Disturbi dello sviluppo del tubo neurale</vt:lpstr>
      <vt:lpstr>Disturbi dello sviluppo del tubo neurale</vt:lpstr>
      <vt:lpstr>Presentazione standard di PowerPoint</vt:lpstr>
      <vt:lpstr>Presentazione standard di PowerPoint</vt:lpstr>
      <vt:lpstr>Presentazione standard di PowerPoint</vt:lpstr>
      <vt:lpstr>DISTURBI DELLO SVILUPPO CORTICALE</vt:lpstr>
      <vt:lpstr>Presentazione standard di PowerPoint</vt:lpstr>
      <vt:lpstr>Presentazione standard di PowerPoint</vt:lpstr>
      <vt:lpstr>Presentazione standard di PowerPoint</vt:lpstr>
      <vt:lpstr>le sindromi neurocutanee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Malformazioni sistema nervoso centrale</dc:title>
  <dc:creator>giorgia.dimassimo@unimc.it</dc:creator>
  <cp:lastModifiedBy>giorgia.dimassimo@unimc.it</cp:lastModifiedBy>
  <cp:revision>2</cp:revision>
  <dcterms:created xsi:type="dcterms:W3CDTF">2023-03-11T14:34:47Z</dcterms:created>
  <dcterms:modified xsi:type="dcterms:W3CDTF">2023-03-22T18:30:05Z</dcterms:modified>
</cp:coreProperties>
</file>