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8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81" r:id="rId28"/>
    <p:sldId id="278" r:id="rId29"/>
    <p:sldId id="282" r:id="rId30"/>
    <p:sldId id="283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331FEF-5154-48DE-1D29-065215C80E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b="1" dirty="0"/>
              <a:t>Disturbo da deficit di attenzione/iperattività</a:t>
            </a:r>
            <a:br>
              <a:rPr lang="it-IT" b="1" dirty="0"/>
            </a:br>
            <a:endParaRPr lang="it-IT" b="1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00F68A9-FA7D-ABED-9E36-35C1E63696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it-IT" sz="2400" b="1" dirty="0"/>
              <a:t>Dott.ssa Giorgia Di Massimo</a:t>
            </a:r>
          </a:p>
          <a:p>
            <a:pPr algn="l"/>
            <a:r>
              <a:rPr lang="it-IT" sz="2400" b="1" dirty="0"/>
              <a:t>UNIMC, 23 marzo 2023</a:t>
            </a:r>
          </a:p>
        </p:txBody>
      </p:sp>
    </p:spTree>
    <p:extLst>
      <p:ext uri="{BB962C8B-B14F-4D97-AF65-F5344CB8AC3E}">
        <p14:creationId xmlns:p14="http://schemas.microsoft.com/office/powerpoint/2010/main" val="1391863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AD5077-F7A8-5DB3-5DE3-A520E5925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6C8998-D018-F217-D22C-544750D13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it-IT" sz="2400" dirty="0"/>
              <a:t>Tendenza a rispondere prima che sia finita la domanda</a:t>
            </a:r>
          </a:p>
          <a:p>
            <a:pPr algn="just">
              <a:buFontTx/>
              <a:buChar char="-"/>
            </a:pPr>
            <a:r>
              <a:rPr lang="it-IT" sz="2400" dirty="0"/>
              <a:t>Difficoltà nel rispettare i turni</a:t>
            </a:r>
          </a:p>
          <a:p>
            <a:pPr algn="just">
              <a:buFontTx/>
              <a:buChar char="-"/>
            </a:pPr>
            <a:r>
              <a:rPr lang="it-IT" sz="2400" dirty="0"/>
              <a:t>Tendenza a interrompere gli altri e ad essere invadenti</a:t>
            </a:r>
          </a:p>
        </p:txBody>
      </p:sp>
    </p:spTree>
    <p:extLst>
      <p:ext uri="{BB962C8B-B14F-4D97-AF65-F5344CB8AC3E}">
        <p14:creationId xmlns:p14="http://schemas.microsoft.com/office/powerpoint/2010/main" val="2054946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0D5900-065A-51D4-5F88-F0E76F308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8285B7-F4FF-2B77-4968-8A430C169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Per porre diagnosi di ADHD:</a:t>
            </a:r>
          </a:p>
          <a:p>
            <a:pPr algn="just">
              <a:buFontTx/>
              <a:buChar char="-"/>
            </a:pPr>
            <a:r>
              <a:rPr lang="it-IT" sz="2400" dirty="0"/>
              <a:t>i sintomi devono essere comparsi prima dei 12 anni ed essere persistenti da più di sei mesi</a:t>
            </a:r>
          </a:p>
          <a:p>
            <a:pPr algn="just">
              <a:buFontTx/>
              <a:buChar char="-"/>
            </a:pPr>
            <a:r>
              <a:rPr lang="it-IT" sz="2400" dirty="0"/>
              <a:t>la sintomatologia deve aver causato una compromissione del funzionamento in due o più contesti di vita (es: casa e scuola)</a:t>
            </a:r>
          </a:p>
          <a:p>
            <a:pPr algn="just">
              <a:buFontTx/>
              <a:buChar char="-"/>
            </a:pPr>
            <a:r>
              <a:rPr lang="it-IT" sz="2400" dirty="0"/>
              <a:t>I sintomi non devono dipendere da un disturbo psicotico o non devono essere meglio spiegati da un altro disturbo mentale (disturbo del tono dell’umore, disturbo d’ansia, intossicazione o astinenza da sostanze </a:t>
            </a:r>
            <a:r>
              <a:rPr lang="it-IT" sz="2400" dirty="0" err="1"/>
              <a:t>ecc</a:t>
            </a:r>
            <a:r>
              <a:rPr lang="it-IT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35852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0BEAEC-08C3-7EA5-C498-7ABCE9413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B88F58-F41D-56ED-CA1D-D246491D0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Vengono distinti tre sottotipi: </a:t>
            </a:r>
          </a:p>
          <a:p>
            <a:pPr algn="just">
              <a:buFontTx/>
              <a:buChar char="-"/>
            </a:pPr>
            <a:r>
              <a:rPr lang="it-IT" sz="2400" dirty="0"/>
              <a:t>Con disattenzione predominante (almeno sei sintomi di disattenzione e meno di sei sintomi di iperattività e impulsività)</a:t>
            </a:r>
          </a:p>
          <a:p>
            <a:pPr algn="just">
              <a:buFontTx/>
              <a:buChar char="-"/>
            </a:pPr>
            <a:r>
              <a:rPr lang="it-IT" sz="2400" dirty="0"/>
              <a:t>Con iperattività-impulsività predominante (almeno sei sintomi di iperattività e impulsività e meno di sei sintomi di disattenzione)</a:t>
            </a:r>
          </a:p>
          <a:p>
            <a:pPr algn="just">
              <a:buFontTx/>
              <a:buChar char="-"/>
            </a:pPr>
            <a:r>
              <a:rPr lang="it-IT" sz="2400" dirty="0"/>
              <a:t>Manifestazione combinata (con almeno sei sintomi di disattenzione e almeno sei sintomi di impulsività-iperattività)</a:t>
            </a:r>
          </a:p>
          <a:p>
            <a:pPr marL="0" indent="0" algn="just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097368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674B2E6F-4039-7292-11E0-6FE364411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EZIOLOGIA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690998-E045-A13B-8153-48B805917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L’eziologia è molto complessa e prevede l’interazione di fattori biologici, psicologici e sociali</a:t>
            </a:r>
          </a:p>
          <a:p>
            <a:r>
              <a:rPr lang="it-IT" sz="2400" dirty="0"/>
              <a:t>Gli studi neuroanatomici hanno evidenziato una riduzione delle dimensioni dell’encefalo e della sostanza grigia corticale nei soggetti con ADHD</a:t>
            </a:r>
          </a:p>
        </p:txBody>
      </p:sp>
    </p:spTree>
    <p:extLst>
      <p:ext uri="{BB962C8B-B14F-4D97-AF65-F5344CB8AC3E}">
        <p14:creationId xmlns:p14="http://schemas.microsoft.com/office/powerpoint/2010/main" val="4100414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310415-4DC1-C553-BAF0-A33C9204E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A2AC53-F62D-7493-418D-373FAC96C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È stata inoltre rilevata una alterazione diffusa delle fibre della sostanza bianca che collegano tra di loro le diverse aree cerebrali e una </a:t>
            </a:r>
            <a:r>
              <a:rPr lang="it-IT" sz="2400" dirty="0" err="1"/>
              <a:t>ipoattivazione</a:t>
            </a:r>
            <a:r>
              <a:rPr lang="it-IT" sz="2400" dirty="0"/>
              <a:t> dei circuiti nervosi che sostengono l’attenzione volontaria</a:t>
            </a:r>
          </a:p>
          <a:p>
            <a:pPr algn="just"/>
            <a:r>
              <a:rPr lang="it-IT" sz="2400" dirty="0"/>
              <a:t>Famigliarità: Il rischio di ADHD è superiore di 5-10 volte nei famigliari di un individuo affetto. Questo rischio cresce ulteriormente nei fratelli ed è molto alto nei gemelli omozigoti (75% )</a:t>
            </a:r>
          </a:p>
        </p:txBody>
      </p:sp>
    </p:spTree>
    <p:extLst>
      <p:ext uri="{BB962C8B-B14F-4D97-AF65-F5344CB8AC3E}">
        <p14:creationId xmlns:p14="http://schemas.microsoft.com/office/powerpoint/2010/main" val="3546559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1AA8A0-CF80-9AAE-60B2-E96EFF3F8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18F469-68E5-C7F8-3FBA-67EE05156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È stata anche riscontrata una disfunzione del metabolismo delle catecolamine, in particolare della dopamina e della noradrenalina, neurotrasmettitori coinvolti nella regolazione di vigilanza, attenzione, motivazione e ricompensa</a:t>
            </a:r>
          </a:p>
          <a:p>
            <a:pPr algn="just"/>
            <a:r>
              <a:rPr lang="it-IT" sz="2400" dirty="0"/>
              <a:t>Sono state riscontrate alterazioni dei geni responsabili della codificazione dei trasportatori e dei recettori della dopamina</a:t>
            </a:r>
          </a:p>
        </p:txBody>
      </p:sp>
    </p:spTree>
    <p:extLst>
      <p:ext uri="{BB962C8B-B14F-4D97-AF65-F5344CB8AC3E}">
        <p14:creationId xmlns:p14="http://schemas.microsoft.com/office/powerpoint/2010/main" val="1826110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744E46-654C-0174-FED0-CDE16D85E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CC02AF-1AE2-A5CA-6071-CA6D21DE3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Per quanto riguarda i fattori ambientali possiamo dire che: </a:t>
            </a:r>
          </a:p>
          <a:p>
            <a:pPr algn="just">
              <a:buFontTx/>
              <a:buChar char="-"/>
            </a:pPr>
            <a:r>
              <a:rPr lang="it-IT" sz="2400" dirty="0"/>
              <a:t>l’esposizione durante il periodo fetale ad alcol o sostanze psicoattive, la prematurità o scarse cure dopo la nascita, aumentano il rischio di ADHD</a:t>
            </a:r>
          </a:p>
          <a:p>
            <a:pPr algn="just">
              <a:buFontTx/>
              <a:buChar char="-"/>
            </a:pPr>
            <a:r>
              <a:rPr lang="it-IT" sz="2400" dirty="0"/>
              <a:t>Traumi emotivi, abusi fisici e sessuali favoriscono lo sviluppo di ADHD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it-IT" sz="2400" dirty="0"/>
              <a:t>L’incidenza sembra essere più alta nei gruppi svantaggiati dal punto di vista socio-economico</a:t>
            </a:r>
          </a:p>
          <a:p>
            <a:pPr marL="0" indent="0" algn="just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6903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3CD8E5-8677-7493-EE80-53DDDFA26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A1D75A-3105-37DF-220C-92DE1C086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l’itinerario diagnostico è complesso e richiede l’intervento di molti operatori</a:t>
            </a:r>
          </a:p>
          <a:p>
            <a:pPr algn="just"/>
            <a:r>
              <a:rPr lang="it-IT" sz="2400" dirty="0"/>
              <a:t>Il neuropsichiatra raccoglie la storia clinica del bambino e formula l’ipotesi diagnostica</a:t>
            </a:r>
          </a:p>
          <a:p>
            <a:pPr algn="just"/>
            <a:r>
              <a:rPr lang="it-IT" sz="2400" dirty="0"/>
              <a:t>Le informazioni che riguardano il comportamento devono essere raccolte con interviste </a:t>
            </a:r>
            <a:r>
              <a:rPr lang="it-IT" sz="2400" dirty="0" err="1"/>
              <a:t>semistrutturate</a:t>
            </a:r>
            <a:r>
              <a:rPr lang="it-IT" sz="2400" dirty="0"/>
              <a:t> o questionari</a:t>
            </a:r>
          </a:p>
          <a:p>
            <a:pPr algn="just"/>
            <a:r>
              <a:rPr lang="it-IT" sz="2400" dirty="0"/>
              <a:t>È molto importante che le fonti di informazione siano multiple (bambino stesso, genitori, insegnanti…) per stabilire se i problemi sono presenti in più ambiti di vita </a:t>
            </a:r>
          </a:p>
        </p:txBody>
      </p:sp>
    </p:spTree>
    <p:extLst>
      <p:ext uri="{BB962C8B-B14F-4D97-AF65-F5344CB8AC3E}">
        <p14:creationId xmlns:p14="http://schemas.microsoft.com/office/powerpoint/2010/main" val="7715114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6A49E4-D5BF-6496-856E-D67819988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3DC30D-568F-07F8-D503-ADA9A8A97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La storia dei bambini con ADHD è abbastanza caratteristica: numerosi di loro vengono descritti come «bambini difficili» fin da piccoli, molto irrequieti ed attivi</a:t>
            </a:r>
          </a:p>
          <a:p>
            <a:pPr algn="just"/>
            <a:r>
              <a:rPr lang="it-IT" sz="2400" dirty="0"/>
              <a:t>In età prescolare possono già essere presenti marcata iperattività, disturbi del sonno, scarsa percezione del pericolo, litigiosità</a:t>
            </a:r>
          </a:p>
          <a:p>
            <a:pPr algn="just"/>
            <a:r>
              <a:rPr lang="it-IT" sz="2400" dirty="0"/>
              <a:t>In età scolare diventano evidenti disattenzione, deficit di auto-organizzazione, impulsività, iperattività. A ciò si associano difficoltà per compiti impegnativi e lunghi, le difficoltà scolastiche, la scarsa autostima, il senso di inadeguatezza, difficoltà nelle relazioni sociali</a:t>
            </a:r>
          </a:p>
        </p:txBody>
      </p:sp>
    </p:spTree>
    <p:extLst>
      <p:ext uri="{BB962C8B-B14F-4D97-AF65-F5344CB8AC3E}">
        <p14:creationId xmlns:p14="http://schemas.microsoft.com/office/powerpoint/2010/main" val="12501937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72856B-65E4-3B3B-F6E7-21138B81E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C4C677D-E5C0-3BEC-B80E-A6F86DF05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400" dirty="0"/>
              <a:t>In adolescenza permangono deficit di attenzione e di organizzazione e diventano ancora più evidenti problemi emotivi e della condotta</a:t>
            </a:r>
          </a:p>
          <a:p>
            <a:pPr algn="just"/>
            <a:r>
              <a:rPr lang="it-IT" sz="2400" dirty="0"/>
              <a:t>Numerosi bambini con ADHD presentano rilevanti difficoltà scolastiche, per cui spesso è necessario valutare lo sviluppo del linguaggio, le abilità di letto-scrittura e quelle matematiche</a:t>
            </a:r>
          </a:p>
          <a:p>
            <a:pPr algn="just"/>
            <a:r>
              <a:rPr lang="it-IT" sz="2400" dirty="0"/>
              <a:t>Deve inoltre essere effettuata la valutazione dello sviluppo intellettivo (WISH) e la valutazione neuropsicologica (NEPSY)</a:t>
            </a:r>
          </a:p>
          <a:p>
            <a:pPr algn="just"/>
            <a:r>
              <a:rPr lang="it-IT" sz="2400" dirty="0"/>
              <a:t>Deve essere effettuata una valutazione psicopatologica per evidenziare eventuale comorbidità psichiatrica </a:t>
            </a:r>
          </a:p>
        </p:txBody>
      </p:sp>
    </p:spTree>
    <p:extLst>
      <p:ext uri="{BB962C8B-B14F-4D97-AF65-F5344CB8AC3E}">
        <p14:creationId xmlns:p14="http://schemas.microsoft.com/office/powerpoint/2010/main" val="474042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740DA645-56FE-31D2-4EDC-A2EC7693D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B0CF51-94F3-7E64-BAD6-254DB2484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/>
              <a:t>ADHD: </a:t>
            </a:r>
            <a:r>
              <a:rPr lang="it-IT" sz="2400" dirty="0" err="1"/>
              <a:t>Attention</a:t>
            </a:r>
            <a:r>
              <a:rPr lang="it-IT" sz="2400" dirty="0"/>
              <a:t>-Deficit/</a:t>
            </a:r>
            <a:r>
              <a:rPr lang="it-IT" sz="2400" dirty="0" err="1"/>
              <a:t>Hiperactivity</a:t>
            </a:r>
            <a:r>
              <a:rPr lang="it-IT" sz="2400" dirty="0"/>
              <a:t> Disorder</a:t>
            </a:r>
          </a:p>
          <a:p>
            <a:r>
              <a:rPr lang="it-IT" sz="2400" dirty="0"/>
              <a:t>La prevalenza va dal 3 al 6% in età scolare</a:t>
            </a:r>
          </a:p>
          <a:p>
            <a:pPr algn="just"/>
            <a:r>
              <a:rPr lang="it-IT" sz="2400" dirty="0"/>
              <a:t>È più frequente nel sesso maschile con un rapporto </a:t>
            </a:r>
            <a:r>
              <a:rPr lang="it-IT" sz="2400" dirty="0" err="1"/>
              <a:t>maschi:femmine</a:t>
            </a:r>
            <a:r>
              <a:rPr lang="it-IT" sz="2400" dirty="0"/>
              <a:t> valutato da 5:1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19886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99278F-3EA7-540A-E451-E0C385A2E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880647-CF6B-19DA-94BC-D5EC187C8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Per raccogliere le informazioni può essere utile utilizzare l’intervista semi-strutturata K-SADS-PL (con supplementi diagnostici per l’ADHD)</a:t>
            </a:r>
          </a:p>
          <a:p>
            <a:pPr algn="just"/>
            <a:r>
              <a:rPr lang="it-IT" sz="2400" dirty="0"/>
              <a:t>Utile è anche la somministrazione della CBCL (Child </a:t>
            </a:r>
            <a:r>
              <a:rPr lang="it-IT" sz="2400" dirty="0" err="1"/>
              <a:t>Behavior</a:t>
            </a:r>
            <a:r>
              <a:rPr lang="it-IT" sz="2400" dirty="0"/>
              <a:t> Checklist) e di scale sviluppate specificatamente per l’ADHD (ADHD Rating Scale </a:t>
            </a:r>
            <a:r>
              <a:rPr lang="it-IT" sz="2400" dirty="0" err="1"/>
              <a:t>ecc</a:t>
            </a:r>
            <a:r>
              <a:rPr lang="it-IT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25884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9BF1A7-7CB4-E7A3-06CA-66FBCDD7E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comorbidità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9839F7-67F3-D6D1-983F-CD528EAE5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sz="2400" dirty="0"/>
              <a:t>Si parla di comorbidità quando coesistono più patologie</a:t>
            </a:r>
          </a:p>
          <a:p>
            <a:pPr algn="just"/>
            <a:r>
              <a:rPr lang="it-IT" sz="2400" dirty="0"/>
              <a:t>Nel caso dell’ADHD esistono delle esclusioni logiche: ad esempio non è possibile fare diagnosi di ADHD in un soggetto affetto da disabilità intellettiva (la distraibilità o lo scarso controllo degli impulsi dipendono in questo caso dalle difficoltà cognitive)</a:t>
            </a:r>
          </a:p>
          <a:p>
            <a:pPr algn="just"/>
            <a:r>
              <a:rPr lang="it-IT" sz="2400" dirty="0"/>
              <a:t>Le associazioni più frequenti tra ADHD e altre patologie sono: con i disturbi della condotta, con i disturbi d’ansia, con i disturbi del linguaggio, con i disturbi specifici d’apprendimento</a:t>
            </a:r>
          </a:p>
          <a:p>
            <a:pPr algn="just"/>
            <a:r>
              <a:rPr lang="it-IT" sz="2400" dirty="0"/>
              <a:t>L’elevata presenza di comorbidità ha sollevato dubbi sul fatto che l’ADHD non sia un’entità nosologica distinta rispetto ad altre forme patologiche </a:t>
            </a:r>
          </a:p>
        </p:txBody>
      </p:sp>
    </p:spTree>
    <p:extLst>
      <p:ext uri="{BB962C8B-B14F-4D97-AF65-F5344CB8AC3E}">
        <p14:creationId xmlns:p14="http://schemas.microsoft.com/office/powerpoint/2010/main" val="4678460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E1F22-AD8B-0F3F-6D9F-6ACA9CB6D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it-IT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986F1C-8652-C8D0-3291-95C2EEBD5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In genere la diagnosi di ADHD viene posta alla scuola Primaria, ma sempre più si avverte la necessità di identificare indicatori precoci, per intervenire il prima possibile</a:t>
            </a:r>
          </a:p>
          <a:p>
            <a:pPr algn="just"/>
            <a:r>
              <a:rPr lang="it-IT" sz="2400" dirty="0"/>
              <a:t>Nei bambini piccoli che già manifestano determinati tratti caratteristici del disturbo, è possibile intervenire al nido o alla scuola dell’infanzia, organizzando l’ambiente educativo e formando in maniera opportuna educatori e genitori, per potenziare le funzioni </a:t>
            </a:r>
            <a:r>
              <a:rPr lang="it-IT" sz="2400" dirty="0" err="1"/>
              <a:t>attentive</a:t>
            </a:r>
            <a:r>
              <a:rPr lang="it-IT" sz="2400" dirty="0"/>
              <a:t> e la capacità di autoregolazione del bambino</a:t>
            </a:r>
          </a:p>
        </p:txBody>
      </p:sp>
    </p:spTree>
    <p:extLst>
      <p:ext uri="{BB962C8B-B14F-4D97-AF65-F5344CB8AC3E}">
        <p14:creationId xmlns:p14="http://schemas.microsoft.com/office/powerpoint/2010/main" val="40860162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55311B-7CE9-541C-9622-28D773D6B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3CBFA6-5703-B3A9-C99B-F4721D6B2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Per quanto riguarda la formulazione del progetto terapeutico l ’approccio deve essere di tipo «interpretativo», cioè deve cercare di capire chi è la persona portatrice di quei particolari comportamenti, che peso hanno sul suo funzionamento, quali sono gli atteggiamenti dell’ambiente in cui vive e quale influenza hanno sull’espressività dei comportamenti in esame</a:t>
            </a:r>
          </a:p>
          <a:p>
            <a:pPr algn="just"/>
            <a:r>
              <a:rPr lang="it-IT" sz="2400" dirty="0"/>
              <a:t>Tutto ciò porta ad individuare i bisogni del soggetto e a formulare un progetto terapeutico personalizzato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8165646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DC6A4E-5585-C323-C5AB-5CDA9B7F9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FD9F16-0EAF-7DDE-AA57-4F7D92336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Il progetto terapeutico personalizzato prevede i seguenti tipi di intervento:</a:t>
            </a:r>
          </a:p>
          <a:p>
            <a:pPr>
              <a:buFontTx/>
              <a:buChar char="-"/>
            </a:pPr>
            <a:r>
              <a:rPr lang="it-IT" sz="2400" dirty="0"/>
              <a:t>Interventi farmacologici</a:t>
            </a:r>
          </a:p>
          <a:p>
            <a:pPr>
              <a:buFontTx/>
              <a:buChar char="-"/>
            </a:pPr>
            <a:r>
              <a:rPr lang="it-IT" sz="2400" dirty="0"/>
              <a:t>Interventi riabilitativi</a:t>
            </a:r>
          </a:p>
          <a:p>
            <a:pPr>
              <a:buFontTx/>
              <a:buChar char="-"/>
            </a:pPr>
            <a:r>
              <a:rPr lang="it-IT" sz="2400" dirty="0"/>
              <a:t>Interventi psico-educativi</a:t>
            </a:r>
          </a:p>
          <a:p>
            <a:pPr>
              <a:buFontTx/>
              <a:buChar char="-"/>
            </a:pPr>
            <a:r>
              <a:rPr lang="it-IT" sz="2400" dirty="0"/>
              <a:t>Interventi psicoterapeutici</a:t>
            </a:r>
          </a:p>
        </p:txBody>
      </p:sp>
    </p:spTree>
    <p:extLst>
      <p:ext uri="{BB962C8B-B14F-4D97-AF65-F5344CB8AC3E}">
        <p14:creationId xmlns:p14="http://schemas.microsoft.com/office/powerpoint/2010/main" val="9441946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F54376-9D31-2563-0DB2-A164A8880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8C91FC-52DD-2081-DBD5-986FA4755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L’ipotesi dopaminergica del disturbo ha indotto ad utilizzare farmaci psicostimolanti. Tra i farmaci più usati e studiati vi è il metilfenidato (</a:t>
            </a:r>
            <a:r>
              <a:rPr lang="it-IT" sz="2400" dirty="0" err="1"/>
              <a:t>Ritalin</a:t>
            </a:r>
            <a:r>
              <a:rPr lang="it-IT" sz="2400" dirty="0"/>
              <a:t>), che inibisce la ricaptazione di dopamina e noradrenalina (in misura minore) a livello sinaptico. </a:t>
            </a:r>
          </a:p>
          <a:p>
            <a:pPr algn="just"/>
            <a:r>
              <a:rPr lang="it-IT" sz="2400" dirty="0"/>
              <a:t>Gli stimolanti del SN si sono rivelati utili nella riduzione della disattenzione, impulsività e iperattività</a:t>
            </a:r>
          </a:p>
          <a:p>
            <a:pPr algn="just"/>
            <a:r>
              <a:rPr lang="it-IT" sz="2400" dirty="0"/>
              <a:t>Vi sono discussioni sull’opportunità di utilizzo di tali farmaci; i clinici ne consigliano l’uso nei casi più gravi</a:t>
            </a:r>
          </a:p>
        </p:txBody>
      </p:sp>
    </p:spTree>
    <p:extLst>
      <p:ext uri="{BB962C8B-B14F-4D97-AF65-F5344CB8AC3E}">
        <p14:creationId xmlns:p14="http://schemas.microsoft.com/office/powerpoint/2010/main" val="22180105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0441F6-CBB1-CE09-C46F-C1DB3F015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439370-41B2-9F55-1BC8-2C1B7F687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Gli interventi riabilitativi possono prevedere la terapia della neuropsicomotricità ( attività ludiche in cui le esperienze mirano a prolungare i tempi di attenzione, potenziare il controllo degli impulsi, pianificare le azioni, facilitare l’aderenza alle regole </a:t>
            </a:r>
            <a:r>
              <a:rPr lang="it-IT" sz="2400" dirty="0" err="1"/>
              <a:t>ecc</a:t>
            </a:r>
            <a:r>
              <a:rPr lang="it-IT" sz="2400" dirty="0"/>
              <a:t>) o la logopedia</a:t>
            </a:r>
          </a:p>
          <a:p>
            <a:pPr algn="just"/>
            <a:r>
              <a:rPr lang="it-IT" sz="2400" dirty="0"/>
              <a:t>Gli interventi psicoeducativi sono volti a creare, nell’ambiente significativo del soggetto, l’estinzione dei comportamenti disadattivi e, dall’altra, il rinforzo dei comportamenti più adeguati. Gli interlocutori privilegiati sono i genitori, ma tali interventi vanno anche estesi al contesto scolastico, attraverso il coinvolgimento attivo degli insegnanti </a:t>
            </a:r>
          </a:p>
        </p:txBody>
      </p:sp>
    </p:spTree>
    <p:extLst>
      <p:ext uri="{BB962C8B-B14F-4D97-AF65-F5344CB8AC3E}">
        <p14:creationId xmlns:p14="http://schemas.microsoft.com/office/powerpoint/2010/main" val="7266731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7A5ADB-1650-10C7-9B50-D8EFD41D3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D98691-6C24-4CCE-E237-CA0FA1D3D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Per quanto riguarda gli interventi psicoterapeutici, trovano spazio diversi approcci, in rapporto alle indicazioni che provengono dalla valutazione del soggetto, della famiglia e delle risorse dell’ambiente</a:t>
            </a:r>
          </a:p>
          <a:p>
            <a:pPr algn="just"/>
            <a:r>
              <a:rPr lang="it-IT" sz="2400" dirty="0"/>
              <a:t>Le psicoterapie cognitivo-comportamentale assumono sicuramente un posto rilevante</a:t>
            </a:r>
          </a:p>
        </p:txBody>
      </p:sp>
    </p:spTree>
    <p:extLst>
      <p:ext uri="{BB962C8B-B14F-4D97-AF65-F5344CB8AC3E}">
        <p14:creationId xmlns:p14="http://schemas.microsoft.com/office/powerpoint/2010/main" val="3023044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0F0133-AE03-E178-2FA8-C1864B9C3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/>
              <a:t>ATTENZIONE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26861B-8C48-F901-781B-FB70DF476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L’attenzione è una funzione cognitiva complessa organizzata in numerose componenti</a:t>
            </a:r>
          </a:p>
          <a:p>
            <a:pPr algn="just"/>
            <a:r>
              <a:rPr lang="it-IT" sz="2400" dirty="0"/>
              <a:t>Essa ci permette di selezionare e di seguire stimoli ambientali che ci interessano, ignorandone altri</a:t>
            </a:r>
          </a:p>
          <a:p>
            <a:pPr algn="just"/>
            <a:r>
              <a:rPr lang="it-IT" sz="2400" dirty="0"/>
              <a:t>Consente di selezionare le informazioni in ingresso (possono provenire sia dal mondo esterno che interno) in base alla loro rilevanza biologica e/o psicologica </a:t>
            </a:r>
          </a:p>
        </p:txBody>
      </p:sp>
    </p:spTree>
    <p:extLst>
      <p:ext uri="{BB962C8B-B14F-4D97-AF65-F5344CB8AC3E}">
        <p14:creationId xmlns:p14="http://schemas.microsoft.com/office/powerpoint/2010/main" val="2492504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87BB77-73EC-0565-1CB5-8E91BDFF0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attenzione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E7ABAF-2F11-49F8-C6F1-FEBE4615D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400" dirty="0"/>
              <a:t>Permette di focalizzare le risorse mentali su alcuni stimoli o informazioni a discapito di altre, fungendo come da «filtro» che lascia passare solo ciò che è rilevante</a:t>
            </a:r>
          </a:p>
          <a:p>
            <a:pPr algn="just"/>
            <a:r>
              <a:rPr lang="it-IT" sz="2400" dirty="0"/>
              <a:t>In questo senso essa interviene nella regolazione dell’attività mentale e del comportamento, in sintonia con gli obiettivi cognitivi, affettivi e sociali prefissati</a:t>
            </a:r>
          </a:p>
          <a:p>
            <a:pPr algn="just"/>
            <a:r>
              <a:rPr lang="it-IT" sz="2400" dirty="0"/>
              <a:t>Estremamente utile dal punto di vista evolutivo ai fini della sopravvivenza, in quanto consente di organizzare le informazioni provenienti dall’esterno, innumerevoli e in continuo mutamento, e di regolare di conseguenza i processi mentali</a:t>
            </a:r>
          </a:p>
        </p:txBody>
      </p:sp>
    </p:spTree>
    <p:extLst>
      <p:ext uri="{BB962C8B-B14F-4D97-AF65-F5344CB8AC3E}">
        <p14:creationId xmlns:p14="http://schemas.microsoft.com/office/powerpoint/2010/main" val="4092814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91C0E8-CF7D-C9BD-CA4F-A510CA86E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,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6FD518-B8E6-9B32-56B8-2E7C5AE56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I bambini con ADHD presentano un quadro sintomatologico caratterizzato da disattenzione, deficit dell’auto-organizzazione, impulsività ed iperattività</a:t>
            </a:r>
          </a:p>
          <a:p>
            <a:pPr algn="just"/>
            <a:r>
              <a:rPr lang="it-IT" sz="2400" dirty="0"/>
              <a:t>Tali bambini fanno quindi fatica a mantenere l’attenzione, a controllare i propri impulsi, presentano eccessiva attività motoria ed irrequietezza</a:t>
            </a:r>
          </a:p>
          <a:p>
            <a:pPr algn="just"/>
            <a:r>
              <a:rPr lang="it-IT" sz="2400" dirty="0"/>
              <a:t>Per porre la diagnosi di ADHD è necessario che la sintomatologia sia presente in tutti i contesti in cui il bambino opera (casa, scuola, ambiente di gioco) e determini una significativa compromissione del suo funzionamento globale  </a:t>
            </a:r>
          </a:p>
        </p:txBody>
      </p:sp>
    </p:spTree>
    <p:extLst>
      <p:ext uri="{BB962C8B-B14F-4D97-AF65-F5344CB8AC3E}">
        <p14:creationId xmlns:p14="http://schemas.microsoft.com/office/powerpoint/2010/main" val="4005282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CA3175-FA36-1D84-B549-3B4060394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EC6D96-5D62-A8CC-CE41-5BA6983AA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L’ADHD è una sindrome comportamentale: è caratterizzata da comportamenti atipici per frequenza ed intensità. In altri termini, i comportamenti presenti nel disturbo possono ritrovarsi nella popolazione generale, ma nei soggetti affetti essi assumono rilevanza clinica in quanto la loro intensità interferisce nelle normali attività del bambino</a:t>
            </a:r>
          </a:p>
        </p:txBody>
      </p:sp>
    </p:spTree>
    <p:extLst>
      <p:ext uri="{BB962C8B-B14F-4D97-AF65-F5344CB8AC3E}">
        <p14:creationId xmlns:p14="http://schemas.microsoft.com/office/powerpoint/2010/main" val="2534112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22C1D6-A941-1771-99E5-41FCFE598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360289-1B18-CBE2-3D1F-65647A6C1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In base al DSM-5 (manuale diagnostico e statistico dei disturbi mentali), l’ADHD è definito come un quadro sintomatologico caratterizzato da persistente disattenzione e/o iperattività/impulsività</a:t>
            </a:r>
          </a:p>
          <a:p>
            <a:r>
              <a:rPr lang="it-IT" sz="2400" dirty="0"/>
              <a:t>I deficit </a:t>
            </a:r>
            <a:r>
              <a:rPr lang="it-IT" sz="2400" dirty="0" err="1"/>
              <a:t>attentivi</a:t>
            </a:r>
            <a:r>
              <a:rPr lang="it-IT" sz="2400" dirty="0"/>
              <a:t> comprendono: </a:t>
            </a:r>
          </a:p>
          <a:p>
            <a:pPr marL="0" indent="0">
              <a:buNone/>
            </a:pPr>
            <a:r>
              <a:rPr lang="it-IT" sz="2400" dirty="0"/>
              <a:t>- difficoltà a prestare attenzione ai dettagli con frequenti errori di distrazione</a:t>
            </a:r>
          </a:p>
          <a:p>
            <a:pPr marL="0" indent="0">
              <a:buNone/>
            </a:pPr>
            <a:r>
              <a:rPr lang="it-IT" sz="2400" dirty="0"/>
              <a:t>- difficoltà a mantenere l’attenzione facendo i compiti o giocando</a:t>
            </a:r>
          </a:p>
          <a:p>
            <a:pPr marL="0" indent="0">
              <a:buNone/>
            </a:pPr>
            <a:r>
              <a:rPr lang="it-IT" sz="2400" dirty="0"/>
              <a:t>- tendenza a non ascoltare</a:t>
            </a:r>
          </a:p>
        </p:txBody>
      </p:sp>
    </p:spTree>
    <p:extLst>
      <p:ext uri="{BB962C8B-B14F-4D97-AF65-F5344CB8AC3E}">
        <p14:creationId xmlns:p14="http://schemas.microsoft.com/office/powerpoint/2010/main" val="766186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D4CBE2-0DBA-C6DC-25CD-5FC210EA6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515E82-D226-F0AE-C7DA-D519E3855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it-IT" sz="2400" dirty="0"/>
              <a:t>Difficoltà nel seguire le istruzioni</a:t>
            </a:r>
          </a:p>
          <a:p>
            <a:pPr algn="just">
              <a:buFontTx/>
              <a:buChar char="-"/>
            </a:pPr>
            <a:r>
              <a:rPr lang="it-IT" sz="2400" dirty="0"/>
              <a:t>Difficoltà di organizzazione</a:t>
            </a:r>
          </a:p>
          <a:p>
            <a:pPr algn="just">
              <a:buFontTx/>
              <a:buChar char="-"/>
            </a:pPr>
            <a:r>
              <a:rPr lang="it-IT" sz="2400" dirty="0"/>
              <a:t>Incapacità di concentrarsi a lungo su un compito</a:t>
            </a:r>
          </a:p>
          <a:p>
            <a:pPr algn="just">
              <a:buFontTx/>
              <a:buChar char="-"/>
            </a:pPr>
            <a:r>
              <a:rPr lang="it-IT" sz="2400" dirty="0"/>
              <a:t>Tendenza a perdere le cose</a:t>
            </a:r>
          </a:p>
          <a:p>
            <a:pPr algn="just">
              <a:buFontTx/>
              <a:buChar char="-"/>
            </a:pPr>
            <a:r>
              <a:rPr lang="it-IT" sz="2400" dirty="0"/>
              <a:t>Facile distraibilità (facilmente distratto da stimoli esterni)</a:t>
            </a:r>
          </a:p>
          <a:p>
            <a:pPr algn="just">
              <a:buFontTx/>
              <a:buChar char="-"/>
            </a:pPr>
            <a:r>
              <a:rPr lang="it-IT" sz="2400" dirty="0"/>
              <a:t>Forte sbadataggine nelle attività quotidiane</a:t>
            </a:r>
          </a:p>
        </p:txBody>
      </p:sp>
    </p:spTree>
    <p:extLst>
      <p:ext uri="{BB962C8B-B14F-4D97-AF65-F5344CB8AC3E}">
        <p14:creationId xmlns:p14="http://schemas.microsoft.com/office/powerpoint/2010/main" val="2516599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17E5555F-037D-8106-770D-21E427847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E7E9FD29-2E5E-0B51-FE43-98F9284ED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I comportamenti iperattivi e impulsivi comprendono: </a:t>
            </a:r>
          </a:p>
          <a:p>
            <a:pPr>
              <a:buFontTx/>
              <a:buChar char="-"/>
            </a:pPr>
            <a:r>
              <a:rPr lang="it-IT" sz="2400" dirty="0"/>
              <a:t>l’irrequietezza (spesso agita mani o piedi o si dimena sulla sedia)</a:t>
            </a:r>
          </a:p>
          <a:p>
            <a:pPr>
              <a:buFontTx/>
              <a:buChar char="-"/>
            </a:pPr>
            <a:r>
              <a:rPr lang="it-IT" sz="2400" dirty="0"/>
              <a:t>Difficoltà a rimanere seduto</a:t>
            </a:r>
          </a:p>
          <a:p>
            <a:pPr>
              <a:buFontTx/>
              <a:buChar char="-"/>
            </a:pPr>
            <a:r>
              <a:rPr lang="it-IT" sz="2400" dirty="0"/>
              <a:t>Tendenza a muoversi e saltare ovunque</a:t>
            </a:r>
          </a:p>
          <a:p>
            <a:pPr>
              <a:buFontTx/>
              <a:buChar char="-"/>
            </a:pPr>
            <a:r>
              <a:rPr lang="it-IT" sz="2400" dirty="0"/>
              <a:t>Difficoltà a giocare tranquillamente</a:t>
            </a:r>
          </a:p>
          <a:p>
            <a:pPr>
              <a:buFontTx/>
              <a:buChar char="-"/>
            </a:pPr>
            <a:r>
              <a:rPr lang="it-IT" sz="2400" dirty="0"/>
              <a:t>agisce come se non fosse in grado di fermarsi, di rimanere fermo</a:t>
            </a:r>
          </a:p>
          <a:p>
            <a:pPr>
              <a:buFontTx/>
              <a:buChar char="-"/>
            </a:pPr>
            <a:r>
              <a:rPr lang="it-IT" sz="2400" dirty="0"/>
              <a:t>Parlare eccessivamente</a:t>
            </a:r>
          </a:p>
        </p:txBody>
      </p:sp>
    </p:spTree>
    <p:extLst>
      <p:ext uri="{BB962C8B-B14F-4D97-AF65-F5344CB8AC3E}">
        <p14:creationId xmlns:p14="http://schemas.microsoft.com/office/powerpoint/2010/main" val="10639511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e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B8130809C45D8469AFE2B64E5D35F1B" ma:contentTypeVersion="2" ma:contentTypeDescription="Creare un nuovo documento." ma:contentTypeScope="" ma:versionID="25eb082416f2a72465a96281bc9ef287">
  <xsd:schema xmlns:xsd="http://www.w3.org/2001/XMLSchema" xmlns:xs="http://www.w3.org/2001/XMLSchema" xmlns:p="http://schemas.microsoft.com/office/2006/metadata/properties" xmlns:ns3="0ab757e4-817a-4a67-9072-6cceeaf2ea91" targetNamespace="http://schemas.microsoft.com/office/2006/metadata/properties" ma:root="true" ma:fieldsID="d4ffb0b905551e5efb7fb0809e9b4773" ns3:_="">
    <xsd:import namespace="0ab757e4-817a-4a67-9072-6cceeaf2ea9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b757e4-817a-4a67-9072-6cceeaf2ea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813C693-4398-407A-AF00-FC4305C60B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F58163-FC12-4891-B10C-D9FDA0FB6F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b757e4-817a-4a67-9072-6cceeaf2ea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9039832-341C-462C-BD42-8E152BDC1DBA}">
  <ds:schemaRefs>
    <ds:schemaRef ds:uri="http://schemas.microsoft.com/office/2006/documentManagement/types"/>
    <ds:schemaRef ds:uri="0ab757e4-817a-4a67-9072-6cceeaf2ea91"/>
    <ds:schemaRef ds:uri="http://purl.org/dc/dcmitype/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TM03457452[[fn=Celestiale]]</Template>
  <TotalTime>663</TotalTime>
  <Words>1597</Words>
  <Application>Microsoft Office PowerPoint</Application>
  <PresentationFormat>Widescreen</PresentationFormat>
  <Paragraphs>93</Paragraphs>
  <Slides>27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Celestiale</vt:lpstr>
      <vt:lpstr>Disturbo da deficit di attenzione/iperattività </vt:lpstr>
      <vt:lpstr>Presentazione standard di PowerPoint</vt:lpstr>
      <vt:lpstr>ATTENZIONE</vt:lpstr>
      <vt:lpstr>attenzione</vt:lpstr>
      <vt:lpstr>,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EZIOLOGIA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comorbidità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Disturbo da deficit di attenzione/iperattività</dc:title>
  <dc:creator>giorgia.dimassimo@unimc.it</dc:creator>
  <cp:lastModifiedBy>giorgia.dimassimo@unimc.it</cp:lastModifiedBy>
  <cp:revision>2</cp:revision>
  <dcterms:created xsi:type="dcterms:W3CDTF">2023-03-18T16:35:12Z</dcterms:created>
  <dcterms:modified xsi:type="dcterms:W3CDTF">2023-03-22T19:53:57Z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0x0101001B8130809C45D8469AFE2B64E5D35F1B</vt:lpwstr>
  </property>
</Properties>
</file>