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72" r:id="rId6"/>
    <p:sldId id="257" r:id="rId7"/>
    <p:sldId id="258" r:id="rId8"/>
    <p:sldId id="276" r:id="rId9"/>
    <p:sldId id="259" r:id="rId10"/>
    <p:sldId id="260" r:id="rId11"/>
    <p:sldId id="262" r:id="rId12"/>
    <p:sldId id="263" r:id="rId13"/>
    <p:sldId id="264" r:id="rId14"/>
    <p:sldId id="261" r:id="rId15"/>
    <p:sldId id="266" r:id="rId16"/>
    <p:sldId id="267" r:id="rId17"/>
    <p:sldId id="265" r:id="rId18"/>
    <p:sldId id="268" r:id="rId19"/>
    <p:sldId id="269" r:id="rId20"/>
    <p:sldId id="278" r:id="rId21"/>
    <p:sldId id="279" r:id="rId22"/>
    <p:sldId id="270" r:id="rId23"/>
    <p:sldId id="275" r:id="rId24"/>
    <p:sldId id="271" r:id="rId25"/>
    <p:sldId id="273" r:id="rId26"/>
    <p:sldId id="274" r:id="rId27"/>
    <p:sldId id="277" r:id="rId28"/>
    <p:sldId id="280" r:id="rId29"/>
    <p:sldId id="281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25" autoAdjust="0"/>
    <p:restoredTop sz="94660"/>
  </p:normalViewPr>
  <p:slideViewPr>
    <p:cSldViewPr snapToGrid="0">
      <p:cViewPr varScale="1">
        <p:scale>
          <a:sx n="85" d="100"/>
          <a:sy n="85" d="100"/>
        </p:scale>
        <p:origin x="6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RxsmndzoORA?feature=oembed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IaTmxVoSV98?feature=oembed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30740D-5AA6-A35B-1410-E19F7DF121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dirty="0"/>
              <a:t>Le epilessie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8F2DB98-456C-EC60-0777-60118404F3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Dott.ssa Giorgia Di massimo</a:t>
            </a:r>
          </a:p>
          <a:p>
            <a:r>
              <a:rPr lang="it-IT" sz="2400" dirty="0" err="1"/>
              <a:t>Unimc</a:t>
            </a:r>
            <a:r>
              <a:rPr lang="it-IT" sz="2400" dirty="0"/>
              <a:t>, 23 marzo 2023</a:t>
            </a:r>
          </a:p>
        </p:txBody>
      </p:sp>
    </p:spTree>
    <p:extLst>
      <p:ext uri="{BB962C8B-B14F-4D97-AF65-F5344CB8AC3E}">
        <p14:creationId xmlns:p14="http://schemas.microsoft.com/office/powerpoint/2010/main" val="2502479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0EDD5C-C881-232F-9F81-11E5F19C8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56C6B44-F0A1-DF5F-B188-5B7CC6398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/>
              <a:t>Vi può essere incontinenza sfinterica con perdita di urine. Nella terza fase, che dura tra i 2 e i 30 minuti, il paziente presenta una ipotonia globale. Si osserva un lento recupero della coscienza. Spesso l’individuo si addormenta e, al risveglio, può presentare dolori muscolari e cefalea. </a:t>
            </a:r>
          </a:p>
          <a:p>
            <a:pPr marL="0" indent="0" algn="just">
              <a:buNone/>
            </a:pPr>
            <a:r>
              <a:rPr lang="it-IT" dirty="0"/>
              <a:t>- Altre forme di crisi generalizzate sono LE CRISI MIOCLONICHE, LE CRISI TONICHE, LE CRISI CLONICHE, LE CRISI ATONICHE E LE ASSENZE ATIPICHE</a:t>
            </a:r>
          </a:p>
        </p:txBody>
      </p:sp>
    </p:spTree>
    <p:extLst>
      <p:ext uri="{BB962C8B-B14F-4D97-AF65-F5344CB8AC3E}">
        <p14:creationId xmlns:p14="http://schemas.microsoft.com/office/powerpoint/2010/main" val="2701028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79E89F-EEFC-301B-CE72-4F0A6529F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84A157-51D2-FA1D-F492-FBF44A24C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195698"/>
            <a:ext cx="9905999" cy="3541714"/>
          </a:xfrm>
        </p:spPr>
        <p:txBody>
          <a:bodyPr>
            <a:normAutofit lnSpcReduction="10000"/>
          </a:bodyPr>
          <a:lstStyle/>
          <a:p>
            <a:pPr algn="just">
              <a:buFontTx/>
              <a:buChar char="-"/>
            </a:pPr>
            <a:r>
              <a:rPr lang="it-IT" dirty="0"/>
              <a:t>EPILESSIE FOCALI: originano in un’area limitata della corteccia di un solo emisfero. Sono definite SEMPLICI se la coscienza rimane integra; vengono invece definite CON PROPAGAZIONE se si manifesta un’alterazione dello stato di coscienza.  In questo ultimo caso, la crisi può presentare una generalizzazione secondaria. Ciò significa che il paziente è inizialmente consapevole dell’ instaurarsi della crisi ma, successivamente, quando questa  diffonde ad entrambi gli emisferi, generalizzandosi, si realizza una perdita di coscienza e spesso una crisi tonico-clonica </a:t>
            </a:r>
          </a:p>
        </p:txBody>
      </p:sp>
    </p:spTree>
    <p:extLst>
      <p:ext uri="{BB962C8B-B14F-4D97-AF65-F5344CB8AC3E}">
        <p14:creationId xmlns:p14="http://schemas.microsoft.com/office/powerpoint/2010/main" val="28667596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FC41D2-0F53-F083-4163-69F975DB0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DEA478-95C1-407C-F045-5BC5FCE84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Per quanto riguarda le crisi focali semplici, a seconda dell’origine del focolaio epilettico possono manifestarsi: sintomi motori (spasmi, </a:t>
            </a:r>
            <a:r>
              <a:rPr lang="it-IT" dirty="0" err="1"/>
              <a:t>clonie</a:t>
            </a:r>
            <a:r>
              <a:rPr lang="it-IT" dirty="0"/>
              <a:t>), manifestazioni sensoriali semplici (bruciore, scossa elettrica, calore, formicolio), fenomeni visivi, sintomi autonomici (modificazione frequenza cardiaca e PA), manifestazioni psichiche (dejà vu, stati di sogno, derealizzazione, depersonalizzazione, paura, rabbia, collera, euforia, allucinazioni (olfattive, gustative, visive, uditive)). Il soggetto è cosciente ed assiste alla propria crisi.</a:t>
            </a:r>
          </a:p>
        </p:txBody>
      </p:sp>
    </p:spTree>
    <p:extLst>
      <p:ext uri="{BB962C8B-B14F-4D97-AF65-F5344CB8AC3E}">
        <p14:creationId xmlns:p14="http://schemas.microsoft.com/office/powerpoint/2010/main" val="9144944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2EDDCB-F299-56F0-9780-895ADC2A0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DA1716-0079-10C9-0C2D-B605C9C7C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Le crisi focali con propagazione (complesse) presentano tre fenomeni: l’aura, l’alterazione della coscienza e gli automatismi. L’aura è l’equivalente di una crisi focale semplice. A questa segue un’alterazione della coscienza: l’individuo diventa immobile ed assume uno sguardo assente o stupito. Gli automatismi sono attività motorie inconsapevoli (mimici, gestuali </a:t>
            </a:r>
            <a:r>
              <a:rPr lang="it-IT" dirty="0" err="1"/>
              <a:t>ecc</a:t>
            </a:r>
            <a:r>
              <a:rPr lang="it-IT" dirty="0"/>
              <a:t>) di cui il paziente non conserva memoria alla fine della crisi (amnesia totale). La crisi focale con propagazione può evolvere in crisi generalizzata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228034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FB4D02-6B9D-2322-50EF-7ED860018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797A49-C335-82B5-30E5-F12DAFE8E2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Tx/>
              <a:buChar char="-"/>
            </a:pPr>
            <a:r>
              <a:rPr lang="it-IT" dirty="0"/>
              <a:t>LO STATO DI MALE EPILETTICO: condizione nella quale una crisi epilettica (generalizzata, focale </a:t>
            </a:r>
            <a:r>
              <a:rPr lang="it-IT" dirty="0" err="1"/>
              <a:t>ecc</a:t>
            </a:r>
            <a:r>
              <a:rPr lang="it-IT" dirty="0"/>
              <a:t>) dura più di 15-20 minuti oppure nella quale le crisi si ripetono ad intervalli molto brevi (inferiori ad 1 minuto) o comunque prima che il paziente abbia potuto riprendersi, configurando una condizione di epilessia continua. Si tratta di una condizione grave, durante la quale il paziente può rischiare danni cerebrali o la vita stessa ed è necessario instaurare uno specifico trattamento d’urgenza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721454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47AFFA-DCA2-1BB8-1586-4DD54F953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2B1E322-A9AA-E42C-E908-C889B1C26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it-IT" dirty="0"/>
              <a:t>Si riconoscono tre principali cause di epilessie:</a:t>
            </a:r>
          </a:p>
          <a:p>
            <a:pPr algn="just">
              <a:buFontTx/>
              <a:buChar char="-"/>
            </a:pPr>
            <a:r>
              <a:rPr lang="it-IT" dirty="0"/>
              <a:t>E. IDIOPATICHE o PRIMARIE: non è dimostrabile uno specifico danno strutturale del cervello. Sono condizioni ad esordio infantile o nell’età giovanile. Spesso famigliarità positiva per epilessia (i fattori genetici sono di grande importanza). Sono le forme che rispondono meglio al trattamento farmacologico e possono tendere a guarigione </a:t>
            </a:r>
          </a:p>
          <a:p>
            <a:pPr algn="just">
              <a:buFontTx/>
              <a:buChar char="-"/>
            </a:pPr>
            <a:r>
              <a:rPr lang="it-IT" dirty="0"/>
              <a:t>E. CRIPTOGENICHE: l’origine del disturbo rimane sconosciuta, ma la frequente compresenza di alterazioni neurologiche depone per l’esistenza di un danno tuttavia non dimostrabile con indagini strumentali </a:t>
            </a:r>
          </a:p>
        </p:txBody>
      </p:sp>
    </p:spTree>
    <p:extLst>
      <p:ext uri="{BB962C8B-B14F-4D97-AF65-F5344CB8AC3E}">
        <p14:creationId xmlns:p14="http://schemas.microsoft.com/office/powerpoint/2010/main" val="20066448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51F990-F314-55A5-ED51-4F0273A73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1D281E-752D-9ADE-0909-8922DC3E9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it-IT" dirty="0"/>
              <a:t>- E. SINTOMATICHE o SECONDARIE: causate da una patologia nella quale la crisi è uno dei sintomi. Nel bambino può essere spesso dovuta a danni </a:t>
            </a:r>
            <a:r>
              <a:rPr lang="it-IT" dirty="0" err="1"/>
              <a:t>pre</a:t>
            </a:r>
            <a:r>
              <a:rPr lang="it-IT" dirty="0"/>
              <a:t> o perinatali (cause malformative (della corteccia o del sistema vascolare)), ridotto apparto di ossigeno durante la nascita </a:t>
            </a:r>
            <a:r>
              <a:rPr lang="it-IT" dirty="0" err="1"/>
              <a:t>ecc</a:t>
            </a:r>
            <a:r>
              <a:rPr lang="it-IT" dirty="0"/>
              <a:t>); altre cause sono di tipo traumatico (traumi cerebrali), tumorale (la crisi ne può essere il primo segnale), infettivo (meningoencefaliti batteriche o virali, tubercolosi cerebrale </a:t>
            </a:r>
            <a:r>
              <a:rPr lang="it-IT" dirty="0" err="1"/>
              <a:t>ecc</a:t>
            </a:r>
            <a:r>
              <a:rPr lang="it-IT" dirty="0"/>
              <a:t>), vascolare (infarto, emorragia cerebrale), metabolico (diabete </a:t>
            </a:r>
            <a:r>
              <a:rPr lang="it-IT" dirty="0" err="1"/>
              <a:t>ecc</a:t>
            </a:r>
            <a:r>
              <a:rPr lang="it-IT" dirty="0"/>
              <a:t>); nell’1-2% dei casi è possibile documentare una malattia genetica (sindrome x fragile, malattia di Huntington </a:t>
            </a:r>
            <a:r>
              <a:rPr lang="it-IT" dirty="0" err="1"/>
              <a:t>ecc</a:t>
            </a:r>
            <a:r>
              <a:rPr lang="it-I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682574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9D5C4A-544C-AE29-1E1F-3A4029D4D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67C1EB4-72D5-98B9-91CE-F78B244A07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Accenniamo ad alcuni tipi di epilessia dell’età evolutiva:</a:t>
            </a:r>
          </a:p>
          <a:p>
            <a:pPr marL="0" indent="0" algn="just">
              <a:buNone/>
            </a:pPr>
            <a:r>
              <a:rPr lang="it-IT" dirty="0"/>
              <a:t>- SINDROME DI WEST: colpisce 0.3 bambini su 1000 nati. Si manifesta nel primo anno di vita. Le crisi possono essere molto frequenti (molte volte in una giornata) e si associano a compromissione dello sviluppo cognitivo. Nella maggioranza dei casi è un sintomo di una malattia neurologica sottostante (</a:t>
            </a:r>
            <a:r>
              <a:rPr lang="it-IT" dirty="0" err="1"/>
              <a:t>cromosomopatie</a:t>
            </a:r>
            <a:r>
              <a:rPr lang="it-IT" dirty="0"/>
              <a:t>, malattie metaboliche, tumori, paralisi cerebrali infantili </a:t>
            </a:r>
            <a:r>
              <a:rPr lang="it-IT" dirty="0" err="1"/>
              <a:t>ecc</a:t>
            </a:r>
            <a:r>
              <a:rPr lang="it-IT" dirty="0"/>
              <a:t>). Nel 30% dei casi non è evidenziata alcuna causa.  Il 5-10% dei bambini muore nei primi anni di vita; fra il 35 e il 60% dei casi si instaura un’epilessia cronica; quasi tutti i bambini presentano disabilità intellettiva; una normalizzazione più o meno completa si ha in circa il 10% dei soggetti</a:t>
            </a:r>
          </a:p>
        </p:txBody>
      </p:sp>
    </p:spTree>
    <p:extLst>
      <p:ext uri="{BB962C8B-B14F-4D97-AF65-F5344CB8AC3E}">
        <p14:creationId xmlns:p14="http://schemas.microsoft.com/office/powerpoint/2010/main" val="37383568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1ECBE7-F0DC-6673-65B3-D9B260AE0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BA37F5-131D-E569-0A94-02A690E17C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it-IT" dirty="0"/>
              <a:t>- Sindrome di Lennox-</a:t>
            </a:r>
            <a:r>
              <a:rPr lang="it-IT" dirty="0" err="1"/>
              <a:t>Gastaut</a:t>
            </a:r>
            <a:r>
              <a:rPr lang="it-IT" dirty="0"/>
              <a:t>: forma severa farmacoresistente associata a disabilità intellettiva. Colpiti 0.25 bambini su 1000 nati. L’età di esordio si colloca tra i 2 e i 10 anni e può continuare per tutta la vita. Nel 50% dei casi dipende da una precedente sindrome di WEST, nel 25% dei casi da altre malattie neurologiche, nel 25% dei casi la causa rimane sconosciuta. Lo stato di male si verifica con frequenza. Più del 90% dei bambini presenta a 5 anni dall’esordio una disabilità intellettiva e rilevanti problemi comportamentali e psichiatrici (aggressività, iperattività </a:t>
            </a:r>
            <a:r>
              <a:rPr lang="it-IT" dirty="0" err="1"/>
              <a:t>ecc</a:t>
            </a:r>
            <a:r>
              <a:rPr lang="it-IT" dirty="0"/>
              <a:t>). A volte è possibile un miglioramento dopo anni e una guarigione nel 4-6% dei casi.</a:t>
            </a:r>
          </a:p>
        </p:txBody>
      </p:sp>
    </p:spTree>
    <p:extLst>
      <p:ext uri="{BB962C8B-B14F-4D97-AF65-F5344CB8AC3E}">
        <p14:creationId xmlns:p14="http://schemas.microsoft.com/office/powerpoint/2010/main" val="34302864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4EE595-03FC-9F59-6D9B-9053B2602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Fattori scatenanti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2426EB-B21D-F3A5-3C58-CACE0132E1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Fattori scatenanti:</a:t>
            </a:r>
          </a:p>
          <a:p>
            <a:pPr algn="just">
              <a:buFontTx/>
              <a:buChar char="-"/>
            </a:pPr>
            <a:r>
              <a:rPr lang="it-IT" dirty="0"/>
              <a:t>Deprivazione di sonno</a:t>
            </a:r>
          </a:p>
          <a:p>
            <a:pPr algn="just">
              <a:buFontTx/>
              <a:buChar char="-"/>
            </a:pPr>
            <a:r>
              <a:rPr lang="it-IT" dirty="0"/>
              <a:t>Astinenza da alcol</a:t>
            </a:r>
          </a:p>
          <a:p>
            <a:pPr algn="just">
              <a:buFontTx/>
              <a:buChar char="-"/>
            </a:pPr>
            <a:r>
              <a:rPr lang="it-IT" dirty="0"/>
              <a:t>Sospensione improvvisa farmaci antiepilettici</a:t>
            </a:r>
          </a:p>
          <a:p>
            <a:pPr algn="just">
              <a:buFontTx/>
              <a:buChar char="-"/>
            </a:pPr>
            <a:r>
              <a:rPr lang="it-IT" dirty="0"/>
              <a:t>Stimoli visivi (luci lampeggianti)</a:t>
            </a:r>
          </a:p>
          <a:p>
            <a:pPr algn="just">
              <a:buFontTx/>
              <a:buChar char="-"/>
            </a:pPr>
            <a:r>
              <a:rPr lang="it-IT" dirty="0"/>
              <a:t>Stress, fattori emotivi</a:t>
            </a:r>
          </a:p>
        </p:txBody>
      </p:sp>
    </p:spTree>
    <p:extLst>
      <p:ext uri="{BB962C8B-B14F-4D97-AF65-F5344CB8AC3E}">
        <p14:creationId xmlns:p14="http://schemas.microsoft.com/office/powerpoint/2010/main" val="3847770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4BFBB8-2D63-3EB3-2851-81D4BCC46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772CB3B-11B2-E54D-5536-170DC5699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Il termine epilessia deriva dal greco «</a:t>
            </a:r>
            <a:r>
              <a:rPr lang="it-IT" i="1" dirty="0" err="1"/>
              <a:t>epilambanomai</a:t>
            </a:r>
            <a:r>
              <a:rPr lang="it-IT" i="1" dirty="0"/>
              <a:t>» </a:t>
            </a:r>
            <a:r>
              <a:rPr lang="it-IT" dirty="0"/>
              <a:t>e significa «essere colto di sorpresa». In effetti, l’imprevedibilità delle crisi è ciò che condiziona maggiormente la vita quotidiana e relazionale del paziente</a:t>
            </a:r>
          </a:p>
          <a:p>
            <a:pPr algn="just"/>
            <a:r>
              <a:rPr lang="it-IT" dirty="0"/>
              <a:t>Le crisi sono dovute a scariche anomale </a:t>
            </a:r>
            <a:r>
              <a:rPr lang="it-IT" dirty="0" err="1"/>
              <a:t>ipersincronizzate</a:t>
            </a:r>
            <a:r>
              <a:rPr lang="it-IT" dirty="0"/>
              <a:t> parossistiche di una popolazione di neuroni del cervello: questi neuroni sono ipereccitabili e  scaricano  improvvisamente e tutti insieme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568019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86AC29-40D6-B862-BDC5-B5461FF87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6D17C8-4719-942D-9E21-7ECC5D170B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Le Convulsioni febbrili sono delle crisi tonico-cloniche che compaiono durante i rialzi febbrili, in genere tra il primo e il quinto anno di vita. Si tratta di una forma benigna (il rischio di sviluppare un’epilessia va dal 2 all’8%). L’accorgimento più importante consiste nell’eliminare la causa della crisi (abbassare la febbre)  e nel cercare di bloccare la crisi convulsiva con appositi farmaci </a:t>
            </a:r>
            <a:r>
              <a:rPr lang="it-IT"/>
              <a:t>(Diazepam)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345537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FB9E51-1D3E-4661-80E4-FA5B7D397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74C5EB-9898-45A5-B029-0FD7625F3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CRISI EPILETTICA IN CLASSE, COSA FARE?</a:t>
            </a:r>
          </a:p>
          <a:p>
            <a:r>
              <a:rPr lang="it-IT" dirty="0"/>
              <a:t>Rimanere calmi</a:t>
            </a:r>
          </a:p>
          <a:p>
            <a:r>
              <a:rPr lang="it-IT" dirty="0"/>
              <a:t>Prevenire ed evitare caduta a terra che potrebbe essere fonte di traumi</a:t>
            </a:r>
          </a:p>
          <a:p>
            <a:r>
              <a:rPr lang="it-IT" dirty="0"/>
              <a:t>Allontanare oggetti che potrebbero essere pericolosi (evitare urti)</a:t>
            </a:r>
          </a:p>
          <a:p>
            <a:pPr algn="just"/>
            <a:r>
              <a:rPr lang="it-IT" dirty="0"/>
              <a:t>Se il bambino è a terra, mettere sotto il suo capo qualcosa di morbido, per evitare che batta il capo</a:t>
            </a:r>
          </a:p>
          <a:p>
            <a:pPr algn="just"/>
            <a:r>
              <a:rPr lang="it-IT" dirty="0"/>
              <a:t>Non tentare di bloccare braccia e gambe</a:t>
            </a:r>
          </a:p>
        </p:txBody>
      </p:sp>
    </p:spTree>
    <p:extLst>
      <p:ext uri="{BB962C8B-B14F-4D97-AF65-F5344CB8AC3E}">
        <p14:creationId xmlns:p14="http://schemas.microsoft.com/office/powerpoint/2010/main" val="29979518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9AFD31-908C-518C-E589-AA0CA4724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58AC9B8-A8D1-BC8A-972E-F9A657BFD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Non cercare di aprire la bocca né inserire in bocca oggetti</a:t>
            </a:r>
          </a:p>
          <a:p>
            <a:pPr algn="just"/>
            <a:r>
              <a:rPr lang="it-IT" dirty="0"/>
              <a:t>Non dare da bere né da mangiare (rischio soffocamento)</a:t>
            </a:r>
          </a:p>
          <a:p>
            <a:pPr algn="just"/>
            <a:r>
              <a:rPr lang="it-IT" dirty="0"/>
              <a:t>Togliere occhiali</a:t>
            </a:r>
          </a:p>
          <a:p>
            <a:pPr algn="just"/>
            <a:r>
              <a:rPr lang="it-IT" dirty="0"/>
              <a:t>Allentare indumenti stretti</a:t>
            </a:r>
          </a:p>
          <a:p>
            <a:pPr algn="just"/>
            <a:r>
              <a:rPr lang="it-IT" dirty="0"/>
              <a:t>Misurare la durata della crisi</a:t>
            </a:r>
          </a:p>
          <a:p>
            <a:pPr algn="just"/>
            <a:r>
              <a:rPr lang="it-IT" dirty="0"/>
              <a:t>Nel caso di uno stato di male epilettico (la crisi non si risolve nel giro di pochi minuti), chiamare ambulanza</a:t>
            </a:r>
          </a:p>
          <a:p>
            <a:pPr algn="just"/>
            <a:r>
              <a:rPr lang="it-IT" dirty="0"/>
              <a:t>Se condizione epilettica non nota, chiamare ambulanza</a:t>
            </a:r>
          </a:p>
        </p:txBody>
      </p:sp>
    </p:spTree>
    <p:extLst>
      <p:ext uri="{BB962C8B-B14F-4D97-AF65-F5344CB8AC3E}">
        <p14:creationId xmlns:p14="http://schemas.microsoft.com/office/powerpoint/2010/main" val="19741613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291AC3-C536-1CD3-B4EA-4DD3C20C2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A6986E-6AAE-7380-6F07-AE3A5AC57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Nel caso di crisi focali con alterazioni dello stato di coscienza o del comportamento, vigilare che il bambino non faccia del male a se stesso o ad altri. Non si deve cercare di riportare il bambino ad uno stato di coscienza normale.  </a:t>
            </a:r>
          </a:p>
        </p:txBody>
      </p:sp>
    </p:spTree>
    <p:extLst>
      <p:ext uri="{BB962C8B-B14F-4D97-AF65-F5344CB8AC3E}">
        <p14:creationId xmlns:p14="http://schemas.microsoft.com/office/powerpoint/2010/main" val="15290638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43E30C-1127-32DA-D607-40B0733B2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Terapia farmacologica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00F5E2-993F-3E13-33E5-EFB607C27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I farmaci utilizzati nell’epilessia sono gli ANTIEPILETTICI: Acido </a:t>
            </a:r>
            <a:r>
              <a:rPr lang="it-IT" dirty="0" err="1"/>
              <a:t>Valproico</a:t>
            </a:r>
            <a:r>
              <a:rPr lang="it-IT" dirty="0"/>
              <a:t>, </a:t>
            </a:r>
            <a:r>
              <a:rPr lang="it-IT" dirty="0" err="1"/>
              <a:t>Levetiracetam</a:t>
            </a:r>
            <a:r>
              <a:rPr lang="it-IT" dirty="0"/>
              <a:t>, Carbamazepina, Gabapentin </a:t>
            </a:r>
            <a:r>
              <a:rPr lang="it-IT" dirty="0" err="1"/>
              <a:t>ecc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383141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A6E4E5-D292-CB9A-2FF2-F0C636700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Elementi multimediali online 3" title="Tipi di crisi  - Video esplicativo sull’epilessia">
            <a:hlinkClick r:id="" action="ppaction://media"/>
            <a:extLst>
              <a:ext uri="{FF2B5EF4-FFF2-40B4-BE49-F238E27FC236}">
                <a16:creationId xmlns:a16="http://schemas.microsoft.com/office/drawing/2014/main" id="{D7BB1D7B-2D2A-47C0-FA99-9E0B3DF09F86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960688" y="2249488"/>
            <a:ext cx="6269037" cy="3541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561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0D3ADB-42A2-4BCA-F823-B4B9D7925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Elementi multimediali online 3" title="Come comportarsi se si assiste ad una crisi epilettica">
            <a:hlinkClick r:id="" action="ppaction://media"/>
            <a:extLst>
              <a:ext uri="{FF2B5EF4-FFF2-40B4-BE49-F238E27FC236}">
                <a16:creationId xmlns:a16="http://schemas.microsoft.com/office/drawing/2014/main" id="{464CE0E5-950B-427D-F518-D6B186546397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960688" y="2249488"/>
            <a:ext cx="6269037" cy="3541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523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EC9BAA2B-C497-2D08-0CDA-0BA4797D4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D333A2E-C088-DF16-9551-5A90D2B5E1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tali scariche determinano attacchi involontari e imprevisti che si caratterizzano per una sintomatologia motoria, sensitivo-sensoriale o psichica, con alterazioni o meno dello stato di coscienza</a:t>
            </a:r>
          </a:p>
          <a:p>
            <a:r>
              <a:rPr lang="it-IT" dirty="0"/>
              <a:t>L’area in cui si trovano i neuroni che danno origine alla scarica si definisce «focolaio epilettico»</a:t>
            </a:r>
          </a:p>
        </p:txBody>
      </p:sp>
    </p:spTree>
    <p:extLst>
      <p:ext uri="{BB962C8B-B14F-4D97-AF65-F5344CB8AC3E}">
        <p14:creationId xmlns:p14="http://schemas.microsoft.com/office/powerpoint/2010/main" val="50929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AF502B-5DE6-FE4D-23F1-B790D0B6D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82C2D0-D8C8-0084-EB8A-BF1271B38D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L’epilessia è una condizione patologica abbastanza comune: la prevalenza nella popolazione è di circa lo 0.5%</a:t>
            </a:r>
          </a:p>
          <a:p>
            <a:pPr algn="just"/>
            <a:r>
              <a:rPr lang="it-IT" dirty="0"/>
              <a:t>Le età più colpite sono l’infanzia e la vecchiaia</a:t>
            </a:r>
          </a:p>
          <a:p>
            <a:pPr algn="just"/>
            <a:r>
              <a:rPr lang="it-IT" dirty="0"/>
              <a:t>In età infantile il disturbo colpisce il 2-3% dei soggetti (SN in via di sviluppo, labile, in cui vanno maturando sistemi di controllo)</a:t>
            </a:r>
          </a:p>
          <a:p>
            <a:pPr algn="just"/>
            <a:r>
              <a:rPr lang="it-IT" dirty="0"/>
              <a:t>Prendendo in considerazione anche le forme più benigne di crisi convulsive, quali quelle febbrili, si stima che almeno il 5% degli individui abbia avuto nella vita almeno una crisi</a:t>
            </a:r>
          </a:p>
          <a:p>
            <a:pPr marL="0" indent="0"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72092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9BF572-6C22-2617-B18B-BC062FB68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8DB39F-3F46-B2CC-F7C6-C94C5EC4C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In età infantile sono frequenti delle crisi convulsive occasionali (convulsioni febbrili, ipoglicemia, traumi </a:t>
            </a:r>
            <a:r>
              <a:rPr lang="it-IT" dirty="0" err="1"/>
              <a:t>ecc</a:t>
            </a:r>
            <a:r>
              <a:rPr lang="it-IT" dirty="0"/>
              <a:t>): in questi casi non si parla di epilessia </a:t>
            </a:r>
          </a:p>
          <a:p>
            <a:pPr algn="just"/>
            <a:r>
              <a:rPr lang="it-IT" dirty="0"/>
              <a:t>L’epilessia è una condizione in cui si realizzano attacchi convulsivi ricorrenti</a:t>
            </a:r>
          </a:p>
          <a:p>
            <a:pPr algn="just"/>
            <a:r>
              <a:rPr lang="it-IT" dirty="0"/>
              <a:t>Per formulare la diagnosi occorre quindi: </a:t>
            </a:r>
          </a:p>
          <a:p>
            <a:pPr algn="just">
              <a:buFontTx/>
              <a:buChar char="-"/>
            </a:pPr>
            <a:r>
              <a:rPr lang="it-IT" dirty="0"/>
              <a:t>riscontrare una crisi di natura epilettica (descrizione della crisi, EEG…)</a:t>
            </a:r>
          </a:p>
          <a:p>
            <a:pPr algn="just">
              <a:buFontTx/>
              <a:buChar char="-"/>
            </a:pPr>
            <a:r>
              <a:rPr lang="it-IT" dirty="0"/>
              <a:t>la tendenza della crisi a ripetersi </a:t>
            </a:r>
          </a:p>
        </p:txBody>
      </p:sp>
    </p:spTree>
    <p:extLst>
      <p:ext uri="{BB962C8B-B14F-4D97-AF65-F5344CB8AC3E}">
        <p14:creationId xmlns:p14="http://schemas.microsoft.com/office/powerpoint/2010/main" val="936199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E8EE4C-5C61-C1AE-1499-12A668E6D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E34E7D-F7D4-5326-3A09-89785ED6D5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it-IT" dirty="0"/>
              <a:t>Nella maggior parte dei casi l’epilessia è una malattia che può essere controllata con farmaci specifici e una condotta di vita adeguata</a:t>
            </a:r>
          </a:p>
          <a:p>
            <a:pPr algn="just"/>
            <a:r>
              <a:rPr lang="it-IT" dirty="0"/>
              <a:t>Si parla di epilessia attiva quando il paziente ha presentato una o più crisi epilettiche negli ultimi 2-5 anni</a:t>
            </a:r>
          </a:p>
          <a:p>
            <a:pPr algn="just"/>
            <a:r>
              <a:rPr lang="it-IT" dirty="0"/>
              <a:t>L’epilessia viene invece considerata in remissione se non si sono verificate crisi negli ultimi 2-5 anni; in tal caso il medico può decidere di sospendere progressivamente la terapia. Se , dopo la sospensione, non compaiono crisi per almeno 5 anni, l’epilessia può considerarsi risolta  </a:t>
            </a:r>
          </a:p>
        </p:txBody>
      </p:sp>
    </p:spTree>
    <p:extLst>
      <p:ext uri="{BB962C8B-B14F-4D97-AF65-F5344CB8AC3E}">
        <p14:creationId xmlns:p14="http://schemas.microsoft.com/office/powerpoint/2010/main" val="3945005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3D33AA-62D2-A008-C66F-32E807F2F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8405A88-B905-29C8-349E-6102D173A2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La diagnosi di epilessia viene posta quando si sono verificate più di due crisi</a:t>
            </a:r>
          </a:p>
          <a:p>
            <a:r>
              <a:rPr lang="it-IT" dirty="0"/>
              <a:t>Le epilessie sono state classificate, in base alle caratteristiche delle crisi epilettiche, in GENERALIZZATE e FOCALI (parziali) </a:t>
            </a:r>
          </a:p>
          <a:p>
            <a:pPr algn="just">
              <a:buFontTx/>
              <a:buChar char="-"/>
            </a:pPr>
            <a:r>
              <a:rPr lang="it-IT" dirty="0"/>
              <a:t>EPILESSIE GENERALIZZATE: è presente perdita di coscienza durante la crisi. L’elettroencefalogramma (EEG) presenta anomalie che interessano bilateralmente entrambi gli emisferi cerebrali. Le manifestazioni motorie sono bilaterali e simmetriche</a:t>
            </a:r>
          </a:p>
          <a:p>
            <a:pPr marL="0" indent="0">
              <a:buNone/>
            </a:pP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246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2BFD4C-BAA7-DB47-44B4-B509DF63F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389FF5-1F5F-585C-A377-6DC6871F5A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Le epilessie generalizzate si dividono a loro volta in : </a:t>
            </a:r>
          </a:p>
          <a:p>
            <a:pPr marL="0" indent="0" algn="just">
              <a:buNone/>
            </a:pPr>
            <a:r>
              <a:rPr lang="it-IT" dirty="0"/>
              <a:t>- CRISI A TIPO ASSENZA (crisi di piccolo male): vi è un’improvvisa sospensione della coscienza (assenza). Non vi è perdita di tono muscolare: il bambino si arresta, appare attonito o assente. La crisi dura in genere meno di 10 secondi, termina bruscamente e l’attività viene ripresa come se nulla fosse successo. A volte il bambino può presentare contrazioni delle palpebre o automatismi semplici. La crisi tende a ripetersi con frequenza </a:t>
            </a:r>
          </a:p>
        </p:txBody>
      </p:sp>
    </p:spTree>
    <p:extLst>
      <p:ext uri="{BB962C8B-B14F-4D97-AF65-F5344CB8AC3E}">
        <p14:creationId xmlns:p14="http://schemas.microsoft.com/office/powerpoint/2010/main" val="3868497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CBD710-7A93-C9B3-90C0-05BA87250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65A601-A20F-1B1B-F2CA-149A601AD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dirty="0"/>
              <a:t>- CRISI TONICO-CLONICHE (crisi di grande male): sono le crisi che nell’immaginario collettivo sono associate all’epilessia. La crisi inizia con un’improvvisa perdita di coscienza che a volte si accompagna ad un grido. Il paziente cade a terra (possibili traumi cranici) e presenta una fase di contrazione generalizzata (tonica), revulsione dei bulbi oculari, mandibola serrata. Vi può essere rossore o cianosi al volto. Frequente è la morsicatura della lingua o delle guance, con emissione di saliva mista a sangue. Questa fase dura circa 20-30 secondi ed è seguita dalla fase clonica caratterizzata da movimenti convulsivi, scosse violente e ritmiche, che interessano gli arti e il capo. La fase clonica dura circa 60 secondi.</a:t>
            </a:r>
          </a:p>
        </p:txBody>
      </p:sp>
    </p:spTree>
    <p:extLst>
      <p:ext uri="{BB962C8B-B14F-4D97-AF65-F5344CB8AC3E}">
        <p14:creationId xmlns:p14="http://schemas.microsoft.com/office/powerpoint/2010/main" val="25354434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B8130809C45D8469AFE2B64E5D35F1B" ma:contentTypeVersion="2" ma:contentTypeDescription="Creare un nuovo documento." ma:contentTypeScope="" ma:versionID="25eb082416f2a72465a96281bc9ef287">
  <xsd:schema xmlns:xsd="http://www.w3.org/2001/XMLSchema" xmlns:xs="http://www.w3.org/2001/XMLSchema" xmlns:p="http://schemas.microsoft.com/office/2006/metadata/properties" xmlns:ns3="0ab757e4-817a-4a67-9072-6cceeaf2ea91" targetNamespace="http://schemas.microsoft.com/office/2006/metadata/properties" ma:root="true" ma:fieldsID="d4ffb0b905551e5efb7fb0809e9b4773" ns3:_="">
    <xsd:import namespace="0ab757e4-817a-4a67-9072-6cceeaf2ea9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b757e4-817a-4a67-9072-6cceeaf2ea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326F38B-D9F4-443B-B12C-749BD9E16CA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528291-A8FD-40B4-AB0A-CFF9DA69F1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b757e4-817a-4a67-9072-6cceeaf2ea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DC663CB-FCA8-4D31-9B22-25A1A678E71E}">
  <ds:schemaRefs>
    <ds:schemaRef ds:uri="http://www.w3.org/XML/1998/namespace"/>
    <ds:schemaRef ds:uri="http://schemas.microsoft.com/office/2006/metadata/properties"/>
    <ds:schemaRef ds:uri="http://purl.org/dc/dcmitype/"/>
    <ds:schemaRef ds:uri="0ab757e4-817a-4a67-9072-6cceeaf2ea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485</TotalTime>
  <Words>1826</Words>
  <Application>Microsoft Office PowerPoint</Application>
  <PresentationFormat>Widescreen</PresentationFormat>
  <Paragraphs>63</Paragraphs>
  <Slides>26</Slides>
  <Notes>0</Notes>
  <HiddenSlides>0</HiddenSlides>
  <MMClips>2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29" baseType="lpstr">
      <vt:lpstr>Arial</vt:lpstr>
      <vt:lpstr>Tw Cen MT</vt:lpstr>
      <vt:lpstr>Circuito</vt:lpstr>
      <vt:lpstr>Le epilessie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Fattori scatenanti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Terapia farmacologica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epilessie</dc:title>
  <dc:creator>giorgia.dimassimo@unimc.it</dc:creator>
  <cp:lastModifiedBy>giorgia.dimassimo@unimc.it</cp:lastModifiedBy>
  <cp:revision>13</cp:revision>
  <dcterms:created xsi:type="dcterms:W3CDTF">2023-03-21T14:51:33Z</dcterms:created>
  <dcterms:modified xsi:type="dcterms:W3CDTF">2023-03-22T16:52:51Z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0x0101001B8130809C45D8469AFE2B64E5D35F1B</vt:lpwstr>
  </property>
</Properties>
</file>