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79" r:id="rId6"/>
    <p:sldId id="257" r:id="rId7"/>
    <p:sldId id="258" r:id="rId8"/>
    <p:sldId id="259" r:id="rId9"/>
    <p:sldId id="277" r:id="rId10"/>
    <p:sldId id="282" r:id="rId11"/>
    <p:sldId id="283" r:id="rId12"/>
    <p:sldId id="276" r:id="rId13"/>
    <p:sldId id="285" r:id="rId14"/>
    <p:sldId id="286" r:id="rId15"/>
    <p:sldId id="260" r:id="rId16"/>
    <p:sldId id="287" r:id="rId17"/>
    <p:sldId id="262" r:id="rId18"/>
    <p:sldId id="265" r:id="rId19"/>
    <p:sldId id="263" r:id="rId20"/>
    <p:sldId id="278" r:id="rId21"/>
    <p:sldId id="264" r:id="rId22"/>
    <p:sldId id="266" r:id="rId23"/>
    <p:sldId id="268" r:id="rId24"/>
    <p:sldId id="269" r:id="rId25"/>
    <p:sldId id="271" r:id="rId26"/>
    <p:sldId id="270" r:id="rId27"/>
    <p:sldId id="273" r:id="rId28"/>
    <p:sldId id="281" r:id="rId29"/>
    <p:sldId id="274" r:id="rId30"/>
    <p:sldId id="275" r:id="rId31"/>
    <p:sldId id="288"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25" autoAdjust="0"/>
    <p:restoredTop sz="94660"/>
  </p:normalViewPr>
  <p:slideViewPr>
    <p:cSldViewPr snapToGrid="0">
      <p:cViewPr varScale="1">
        <p:scale>
          <a:sx n="85" d="100"/>
          <a:sy n="85" d="100"/>
        </p:scale>
        <p:origin x="6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it-IT"/>
              <a:t>Fare clic per modificare lo stile del titolo dello schema</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8A87A34-81AB-432B-8DAE-1953F412C126}"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 dello schema</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Content Placeholder 3"/>
          <p:cNvSpPr>
            <a:spLocks noGrp="1"/>
          </p:cNvSpPr>
          <p:nvPr>
            <p:ph sz="quarter" idx="13"/>
          </p:nvPr>
        </p:nvSpPr>
        <p:spPr>
          <a:xfrm>
            <a:off x="913774" y="3051012"/>
            <a:ext cx="5106027" cy="27401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3" name="Content Placeholder 5"/>
          <p:cNvSpPr>
            <a:spLocks noGrp="1"/>
          </p:cNvSpPr>
          <p:nvPr>
            <p:ph sz="quarter" idx="14"/>
          </p:nvPr>
        </p:nvSpPr>
        <p:spPr>
          <a:xfrm>
            <a:off x="6172200" y="3051012"/>
            <a:ext cx="5105401" cy="27401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it-IT"/>
              <a:t>Fare clic per modificare lo stile del titolo dello schema</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4/26/2023</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D8C3AB-B345-63A7-D89D-6F2593C04A4D}"/>
              </a:ext>
            </a:extLst>
          </p:cNvPr>
          <p:cNvSpPr>
            <a:spLocks noGrp="1"/>
          </p:cNvSpPr>
          <p:nvPr>
            <p:ph type="ctrTitle"/>
          </p:nvPr>
        </p:nvSpPr>
        <p:spPr/>
        <p:txBody>
          <a:bodyPr/>
          <a:lstStyle/>
          <a:p>
            <a:r>
              <a:rPr lang="it-IT" b="1" dirty="0"/>
              <a:t>TUMORI CEREBRALI infantili</a:t>
            </a:r>
          </a:p>
        </p:txBody>
      </p:sp>
      <p:sp>
        <p:nvSpPr>
          <p:cNvPr id="3" name="Sottotitolo 2">
            <a:extLst>
              <a:ext uri="{FF2B5EF4-FFF2-40B4-BE49-F238E27FC236}">
                <a16:creationId xmlns:a16="http://schemas.microsoft.com/office/drawing/2014/main" id="{2FB322BF-80E8-B722-C188-7760153B9A74}"/>
              </a:ext>
            </a:extLst>
          </p:cNvPr>
          <p:cNvSpPr>
            <a:spLocks noGrp="1"/>
          </p:cNvSpPr>
          <p:nvPr>
            <p:ph type="subTitle" idx="1"/>
          </p:nvPr>
        </p:nvSpPr>
        <p:spPr/>
        <p:txBody>
          <a:bodyPr/>
          <a:lstStyle/>
          <a:p>
            <a:r>
              <a:rPr lang="it-IT" b="1" dirty="0"/>
              <a:t>DOTT.SSA GIORGIA DI MASSIMO</a:t>
            </a:r>
          </a:p>
          <a:p>
            <a:r>
              <a:rPr lang="it-IT" b="1" dirty="0"/>
              <a:t>UNIMC, 27 APRILE 2023</a:t>
            </a:r>
          </a:p>
        </p:txBody>
      </p:sp>
    </p:spTree>
    <p:extLst>
      <p:ext uri="{BB962C8B-B14F-4D97-AF65-F5344CB8AC3E}">
        <p14:creationId xmlns:p14="http://schemas.microsoft.com/office/powerpoint/2010/main" val="395134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11DEB9-2B76-8A4A-2328-987F3C8397E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7E41BBA-D369-D94C-AE90-CDE5E65E9ADF}"/>
              </a:ext>
            </a:extLst>
          </p:cNvPr>
          <p:cNvSpPr>
            <a:spLocks noGrp="1"/>
          </p:cNvSpPr>
          <p:nvPr>
            <p:ph sz="quarter" idx="13"/>
          </p:nvPr>
        </p:nvSpPr>
        <p:spPr/>
        <p:txBody>
          <a:bodyPr>
            <a:normAutofit/>
          </a:bodyPr>
          <a:lstStyle/>
          <a:p>
            <a:pPr algn="just"/>
            <a:r>
              <a:rPr lang="it-IT" dirty="0"/>
              <a:t>Le manifestazioni cliniche, soprattutto quando il tumore ha una crescita lenta, possono essere poco appariscenti</a:t>
            </a:r>
          </a:p>
          <a:p>
            <a:pPr algn="just"/>
            <a:r>
              <a:rPr lang="it-IT" dirty="0"/>
              <a:t>I sintomi più frequenti sono dovuti all’ipertensione endocranica: cefalea e vomito</a:t>
            </a:r>
          </a:p>
          <a:p>
            <a:pPr algn="just"/>
            <a:r>
              <a:rPr lang="it-IT" dirty="0"/>
              <a:t>Altri sintomi sono dovuti alla localizzazione del tumore endocranico e alla sua  tipologia (</a:t>
            </a:r>
            <a:r>
              <a:rPr lang="it-IT" dirty="0" err="1"/>
              <a:t>oncotipo</a:t>
            </a:r>
            <a:r>
              <a:rPr lang="it-IT" dirty="0"/>
              <a:t>): </a:t>
            </a:r>
          </a:p>
          <a:p>
            <a:pPr algn="just">
              <a:buFontTx/>
              <a:buChar char="-"/>
            </a:pPr>
            <a:r>
              <a:rPr lang="it-IT" dirty="0"/>
              <a:t>A volte i bambini possono presentare dei veri e propri cambiamenti di personalità e di comportamento con irritabilità, agitazione…</a:t>
            </a:r>
          </a:p>
          <a:p>
            <a:pPr algn="just">
              <a:buFontTx/>
              <a:buChar char="-"/>
            </a:pPr>
            <a:endParaRPr lang="it-IT" dirty="0"/>
          </a:p>
        </p:txBody>
      </p:sp>
    </p:spTree>
    <p:extLst>
      <p:ext uri="{BB962C8B-B14F-4D97-AF65-F5344CB8AC3E}">
        <p14:creationId xmlns:p14="http://schemas.microsoft.com/office/powerpoint/2010/main" val="1791492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E0C640-88CA-FF1D-3BC1-8AF5F063D41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8FF8454-A628-DB3F-4D60-A2B91C2582DE}"/>
              </a:ext>
            </a:extLst>
          </p:cNvPr>
          <p:cNvSpPr>
            <a:spLocks noGrp="1"/>
          </p:cNvSpPr>
          <p:nvPr>
            <p:ph sz="quarter" idx="13"/>
          </p:nvPr>
        </p:nvSpPr>
        <p:spPr/>
        <p:txBody>
          <a:bodyPr/>
          <a:lstStyle/>
          <a:p>
            <a:pPr algn="just">
              <a:buFontTx/>
              <a:buChar char="-"/>
            </a:pPr>
            <a:r>
              <a:rPr lang="it-IT" dirty="0"/>
              <a:t>A volte si manifestano segni neurologici : movimento anormale degli occhi, difficoltà a deglutire, difficoltà di equilibrio, difficoltà a camminare, debolezza o perdita di sensibilità agli arti, problemi di memoria, problemi di udito, confusione…</a:t>
            </a:r>
          </a:p>
          <a:p>
            <a:pPr marL="0" indent="0">
              <a:buNone/>
            </a:pPr>
            <a:r>
              <a:rPr lang="it-IT" dirty="0"/>
              <a:t>- In alcuni casi la malattia è segnalata dall’insorgere di crisi epilettiche</a:t>
            </a:r>
          </a:p>
          <a:p>
            <a:pPr marL="0" indent="0">
              <a:buNone/>
            </a:pPr>
            <a:r>
              <a:rPr lang="it-IT" dirty="0"/>
              <a:t>- Possono essere presenti perdita di appetito, difficoltà ad alimentarsi </a:t>
            </a:r>
          </a:p>
          <a:p>
            <a:pPr algn="just"/>
            <a:endParaRPr lang="it-IT" dirty="0"/>
          </a:p>
        </p:txBody>
      </p:sp>
    </p:spTree>
    <p:extLst>
      <p:ext uri="{BB962C8B-B14F-4D97-AF65-F5344CB8AC3E}">
        <p14:creationId xmlns:p14="http://schemas.microsoft.com/office/powerpoint/2010/main" val="3836116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785EDF-9E2D-AB0E-A0D1-5C108E1AC9B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C415D13-75C8-EC32-09FC-DCFF9A7EBB16}"/>
              </a:ext>
            </a:extLst>
          </p:cNvPr>
          <p:cNvSpPr>
            <a:spLocks noGrp="1"/>
          </p:cNvSpPr>
          <p:nvPr>
            <p:ph sz="quarter" idx="13"/>
          </p:nvPr>
        </p:nvSpPr>
        <p:spPr/>
        <p:txBody>
          <a:bodyPr>
            <a:normAutofit/>
          </a:bodyPr>
          <a:lstStyle/>
          <a:p>
            <a:r>
              <a:rPr lang="it-IT" dirty="0"/>
              <a:t>Da un punto di vista anatomico, si distinguono:</a:t>
            </a:r>
          </a:p>
          <a:p>
            <a:pPr algn="just">
              <a:buFontTx/>
              <a:buChar char="-"/>
            </a:pPr>
            <a:r>
              <a:rPr lang="it-IT" dirty="0"/>
              <a:t>Tumori </a:t>
            </a:r>
            <a:r>
              <a:rPr lang="it-IT" dirty="0" err="1"/>
              <a:t>sottotentoriali</a:t>
            </a:r>
            <a:r>
              <a:rPr lang="it-IT" dirty="0"/>
              <a:t> (situati nella fossa cranica posteriore): medulloblastoma, </a:t>
            </a:r>
            <a:r>
              <a:rPr lang="it-IT" dirty="0" err="1"/>
              <a:t>astrocitoma</a:t>
            </a:r>
            <a:r>
              <a:rPr lang="it-IT" dirty="0"/>
              <a:t> cerebellare, </a:t>
            </a:r>
            <a:r>
              <a:rPr lang="it-IT" dirty="0" err="1"/>
              <a:t>ependimoma</a:t>
            </a:r>
            <a:r>
              <a:rPr lang="it-IT" dirty="0"/>
              <a:t>, glioma del tronco</a:t>
            </a:r>
          </a:p>
          <a:p>
            <a:pPr algn="just">
              <a:buFontTx/>
              <a:buChar char="-"/>
            </a:pPr>
            <a:r>
              <a:rPr lang="it-IT" dirty="0"/>
              <a:t>Tumori </a:t>
            </a:r>
            <a:r>
              <a:rPr lang="it-IT" dirty="0" err="1"/>
              <a:t>sovratentoriali</a:t>
            </a:r>
            <a:r>
              <a:rPr lang="it-IT" dirty="0"/>
              <a:t> (situati negli emisferi cerebrali): </a:t>
            </a:r>
            <a:r>
              <a:rPr lang="it-IT" dirty="0" err="1"/>
              <a:t>astrocitoma</a:t>
            </a:r>
            <a:r>
              <a:rPr lang="it-IT" dirty="0"/>
              <a:t> a basso grado, </a:t>
            </a:r>
            <a:r>
              <a:rPr lang="it-IT" dirty="0" err="1"/>
              <a:t>astrocitoma</a:t>
            </a:r>
            <a:r>
              <a:rPr lang="it-IT" dirty="0"/>
              <a:t> maligno, glioma </a:t>
            </a:r>
          </a:p>
          <a:p>
            <a:pPr algn="just">
              <a:buFontTx/>
              <a:buChar char="-"/>
            </a:pPr>
            <a:r>
              <a:rPr lang="it-IT" dirty="0"/>
              <a:t>Tumori della linea mediana (si sviluppano nelle strutture mediane del cervello): </a:t>
            </a:r>
            <a:r>
              <a:rPr lang="it-IT" dirty="0" err="1"/>
              <a:t>craniofaringioma</a:t>
            </a:r>
            <a:r>
              <a:rPr lang="it-IT" dirty="0"/>
              <a:t>, glioma ipotalamico e chiasmatico, adenoma dell’ipofisi, tumori della ghiandola pineale</a:t>
            </a:r>
          </a:p>
        </p:txBody>
      </p:sp>
    </p:spTree>
    <p:extLst>
      <p:ext uri="{BB962C8B-B14F-4D97-AF65-F5344CB8AC3E}">
        <p14:creationId xmlns:p14="http://schemas.microsoft.com/office/powerpoint/2010/main" val="836782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A1F8BB-25E6-26F8-F7C4-BFB2BB20B478}"/>
              </a:ext>
            </a:extLst>
          </p:cNvPr>
          <p:cNvSpPr>
            <a:spLocks noGrp="1"/>
          </p:cNvSpPr>
          <p:nvPr>
            <p:ph type="title"/>
          </p:nvPr>
        </p:nvSpPr>
        <p:spPr/>
        <p:txBody>
          <a:bodyPr/>
          <a:lstStyle/>
          <a:p>
            <a:endParaRPr lang="it-IT"/>
          </a:p>
        </p:txBody>
      </p:sp>
      <p:pic>
        <p:nvPicPr>
          <p:cNvPr id="1026" name="Picture 2" descr="Spine and Brain Tumor and Anatomy | CERN Foundation">
            <a:extLst>
              <a:ext uri="{FF2B5EF4-FFF2-40B4-BE49-F238E27FC236}">
                <a16:creationId xmlns:a16="http://schemas.microsoft.com/office/drawing/2014/main" id="{C9845620-80A4-BD88-509E-43454F9FD205}"/>
              </a:ext>
            </a:extLst>
          </p:cNvPr>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3281083" y="1264165"/>
            <a:ext cx="5316070" cy="53160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6760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13A456-1C87-DA00-007D-369E37CF8F84}"/>
              </a:ext>
            </a:extLst>
          </p:cNvPr>
          <p:cNvSpPr>
            <a:spLocks noGrp="1"/>
          </p:cNvSpPr>
          <p:nvPr>
            <p:ph type="title"/>
          </p:nvPr>
        </p:nvSpPr>
        <p:spPr/>
        <p:txBody>
          <a:bodyPr/>
          <a:lstStyle/>
          <a:p>
            <a:r>
              <a:rPr lang="it-IT" dirty="0"/>
              <a:t>medulloblastoma</a:t>
            </a:r>
          </a:p>
        </p:txBody>
      </p:sp>
      <p:sp>
        <p:nvSpPr>
          <p:cNvPr id="3" name="Segnaposto contenuto 2">
            <a:extLst>
              <a:ext uri="{FF2B5EF4-FFF2-40B4-BE49-F238E27FC236}">
                <a16:creationId xmlns:a16="http://schemas.microsoft.com/office/drawing/2014/main" id="{9F730F8F-647B-51D9-4BD9-92985E950FA7}"/>
              </a:ext>
            </a:extLst>
          </p:cNvPr>
          <p:cNvSpPr>
            <a:spLocks noGrp="1"/>
          </p:cNvSpPr>
          <p:nvPr>
            <p:ph sz="quarter" idx="13"/>
          </p:nvPr>
        </p:nvSpPr>
        <p:spPr/>
        <p:txBody>
          <a:bodyPr>
            <a:normAutofit/>
          </a:bodyPr>
          <a:lstStyle/>
          <a:p>
            <a:pPr algn="just"/>
            <a:r>
              <a:rPr lang="it-IT" dirty="0"/>
              <a:t>è un tumore maligno del cervelletto a massima incidenza pediatrica. Origina in genere dal verme del cervelletto. Tra i bambini rappresenta circa il 25% delle patologie neoplastiche cerebrali; colpisce bambini di età inferiore a 10 anni. In </a:t>
            </a:r>
            <a:r>
              <a:rPr lang="it-IT" dirty="0" err="1"/>
              <a:t>italia</a:t>
            </a:r>
            <a:r>
              <a:rPr lang="it-IT" dirty="0"/>
              <a:t>, interessa 7 bambini su un milione. L’incidenza è maggiore nei maschi ed è più alta nei bambini più piccoli.  A causa di alterazioni del DNA, alcune cellule nervose immature iniziano a moltiplicarsi in modo incontrollato. </a:t>
            </a:r>
          </a:p>
          <a:p>
            <a:pPr algn="just"/>
            <a:endParaRPr lang="it-IT" dirty="0"/>
          </a:p>
        </p:txBody>
      </p:sp>
    </p:spTree>
    <p:extLst>
      <p:ext uri="{BB962C8B-B14F-4D97-AF65-F5344CB8AC3E}">
        <p14:creationId xmlns:p14="http://schemas.microsoft.com/office/powerpoint/2010/main" val="693926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A3ABBC-C4A8-3573-AB32-ABF86EEAC90F}"/>
              </a:ext>
            </a:extLst>
          </p:cNvPr>
          <p:cNvSpPr>
            <a:spLocks noGrp="1"/>
          </p:cNvSpPr>
          <p:nvPr>
            <p:ph type="title"/>
          </p:nvPr>
        </p:nvSpPr>
        <p:spPr/>
        <p:txBody>
          <a:bodyPr/>
          <a:lstStyle/>
          <a:p>
            <a:endParaRPr lang="it-IT"/>
          </a:p>
        </p:txBody>
      </p:sp>
      <p:pic>
        <p:nvPicPr>
          <p:cNvPr id="5" name="Segnaposto contenuto 4">
            <a:extLst>
              <a:ext uri="{FF2B5EF4-FFF2-40B4-BE49-F238E27FC236}">
                <a16:creationId xmlns:a16="http://schemas.microsoft.com/office/drawing/2014/main" id="{29466E15-E4D9-B7EF-07E3-B5C6029542CF}"/>
              </a:ext>
            </a:extLst>
          </p:cNvPr>
          <p:cNvPicPr>
            <a:picLocks noGrp="1" noChangeAspect="1"/>
          </p:cNvPicPr>
          <p:nvPr>
            <p:ph sz="quarter" idx="13"/>
          </p:nvPr>
        </p:nvPicPr>
        <p:blipFill>
          <a:blip r:embed="rId2"/>
          <a:stretch>
            <a:fillRect/>
          </a:stretch>
        </p:blipFill>
        <p:spPr>
          <a:xfrm>
            <a:off x="3632520" y="2366963"/>
            <a:ext cx="4926959" cy="3424237"/>
          </a:xfrm>
        </p:spPr>
      </p:pic>
    </p:spTree>
    <p:extLst>
      <p:ext uri="{BB962C8B-B14F-4D97-AF65-F5344CB8AC3E}">
        <p14:creationId xmlns:p14="http://schemas.microsoft.com/office/powerpoint/2010/main" val="3811592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653894-0C79-FB54-C9BA-39B664A7C47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F53C97F-AED1-979F-E9DC-A6BCF9B588F4}"/>
              </a:ext>
            </a:extLst>
          </p:cNvPr>
          <p:cNvSpPr>
            <a:spLocks noGrp="1"/>
          </p:cNvSpPr>
          <p:nvPr>
            <p:ph sz="quarter" idx="13"/>
          </p:nvPr>
        </p:nvSpPr>
        <p:spPr/>
        <p:txBody>
          <a:bodyPr/>
          <a:lstStyle/>
          <a:p>
            <a:pPr marL="0" indent="0">
              <a:buNone/>
            </a:pPr>
            <a:endParaRPr lang="it-IT" dirty="0"/>
          </a:p>
          <a:p>
            <a:pPr marL="0" indent="0">
              <a:buNone/>
            </a:pPr>
            <a:endParaRPr lang="it-IT" dirty="0"/>
          </a:p>
        </p:txBody>
      </p:sp>
      <p:pic>
        <p:nvPicPr>
          <p:cNvPr id="5" name="Immagine 4">
            <a:extLst>
              <a:ext uri="{FF2B5EF4-FFF2-40B4-BE49-F238E27FC236}">
                <a16:creationId xmlns:a16="http://schemas.microsoft.com/office/drawing/2014/main" id="{F87B1F07-4333-E517-6610-CDEBF1DBA531}"/>
              </a:ext>
            </a:extLst>
          </p:cNvPr>
          <p:cNvPicPr>
            <a:picLocks noChangeAspect="1"/>
          </p:cNvPicPr>
          <p:nvPr/>
        </p:nvPicPr>
        <p:blipFill>
          <a:blip r:embed="rId2"/>
          <a:stretch>
            <a:fillRect/>
          </a:stretch>
        </p:blipFill>
        <p:spPr>
          <a:xfrm>
            <a:off x="2375647" y="1941934"/>
            <a:ext cx="6633882" cy="4402559"/>
          </a:xfrm>
          <a:prstGeom prst="rect">
            <a:avLst/>
          </a:prstGeom>
        </p:spPr>
      </p:pic>
    </p:spTree>
    <p:extLst>
      <p:ext uri="{BB962C8B-B14F-4D97-AF65-F5344CB8AC3E}">
        <p14:creationId xmlns:p14="http://schemas.microsoft.com/office/powerpoint/2010/main" val="2544175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14979B-8A09-81D9-20BB-3E1D3260804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7F96303-2EF5-8233-95FE-BACEED8D4BB6}"/>
              </a:ext>
            </a:extLst>
          </p:cNvPr>
          <p:cNvSpPr>
            <a:spLocks noGrp="1"/>
          </p:cNvSpPr>
          <p:nvPr>
            <p:ph sz="quarter" idx="13"/>
          </p:nvPr>
        </p:nvSpPr>
        <p:spPr/>
        <p:txBody>
          <a:bodyPr/>
          <a:lstStyle/>
          <a:p>
            <a:pPr marL="0" indent="0" algn="just">
              <a:buNone/>
            </a:pPr>
            <a:r>
              <a:rPr lang="it-IT" dirty="0"/>
              <a:t>Produce ipertensione endocranica (cefalea, vomito), difficoltà a camminare, problemi nella coordinazione, difficoltà a deglutire, difficoltà a sincronizzare movimenti oculari. Il medulloblastoma tende a crescere velocemente e a diffondere nel SNC (noduli nel cervello e nel midollo spinale). La terapia è chirurgica (ablazione del tumore) unita a radioterapia e chemioterapia. La percentuale di sopravvivenza a 5 anni è intorno al 50% dei casi. La situazione è più grave se non è possibile asportarlo chirurgicamente in modo completo. Può ripresentarsi a distanza di tempo (recidiva) </a:t>
            </a:r>
          </a:p>
          <a:p>
            <a:endParaRPr lang="it-IT" dirty="0"/>
          </a:p>
        </p:txBody>
      </p:sp>
    </p:spTree>
    <p:extLst>
      <p:ext uri="{BB962C8B-B14F-4D97-AF65-F5344CB8AC3E}">
        <p14:creationId xmlns:p14="http://schemas.microsoft.com/office/powerpoint/2010/main" val="38505738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A476A6-E01E-3685-7AC0-DDFC0298EAA6}"/>
              </a:ext>
            </a:extLst>
          </p:cNvPr>
          <p:cNvSpPr>
            <a:spLocks noGrp="1"/>
          </p:cNvSpPr>
          <p:nvPr>
            <p:ph type="title"/>
          </p:nvPr>
        </p:nvSpPr>
        <p:spPr>
          <a:xfrm>
            <a:off x="0" y="573741"/>
            <a:ext cx="12192000" cy="1667435"/>
          </a:xfrm>
        </p:spPr>
        <p:txBody>
          <a:bodyPr/>
          <a:lstStyle/>
          <a:p>
            <a:r>
              <a:rPr lang="it-IT" dirty="0" err="1"/>
              <a:t>Astrocitoma</a:t>
            </a:r>
            <a:r>
              <a:rPr lang="it-IT" dirty="0"/>
              <a:t> cerebellare </a:t>
            </a:r>
          </a:p>
        </p:txBody>
      </p:sp>
      <p:sp>
        <p:nvSpPr>
          <p:cNvPr id="3" name="Segnaposto contenuto 2">
            <a:extLst>
              <a:ext uri="{FF2B5EF4-FFF2-40B4-BE49-F238E27FC236}">
                <a16:creationId xmlns:a16="http://schemas.microsoft.com/office/drawing/2014/main" id="{5DFC5497-8DB4-ACB1-81EB-78FC5128FA7E}"/>
              </a:ext>
            </a:extLst>
          </p:cNvPr>
          <p:cNvSpPr>
            <a:spLocks noGrp="1"/>
          </p:cNvSpPr>
          <p:nvPr>
            <p:ph sz="quarter" idx="13"/>
          </p:nvPr>
        </p:nvSpPr>
        <p:spPr/>
        <p:txBody>
          <a:bodyPr/>
          <a:lstStyle/>
          <a:p>
            <a:pPr marL="0" indent="0" algn="just">
              <a:buNone/>
            </a:pPr>
            <a:r>
              <a:rPr lang="it-IT" dirty="0"/>
              <a:t>Origina da un tipo di cellule gliali (di sostegno e supporto) del SN. Può interessare il verme o gli emisferi cerebellari. Tali tumori riguardano circa il 15-25% dei tumori cerebrali pediatrici. La maggior parte di questi tumori Ha una bassa malignità e la mortalità è inferiore al 5%. I sintomi più comunemente associati sono alterazione della deambulazione, della coordinazione, mal di testa e vomito. gli esiti neuropsicologici dipendono dalla localizzazione e dall’entità di tessuto cerebrale asportato chirurgicamente</a:t>
            </a:r>
          </a:p>
          <a:p>
            <a:pPr marL="0" indent="0" algn="just">
              <a:buNone/>
            </a:pPr>
            <a:r>
              <a:rPr lang="it-IT" dirty="0"/>
              <a:t> </a:t>
            </a:r>
          </a:p>
        </p:txBody>
      </p:sp>
    </p:spTree>
    <p:extLst>
      <p:ext uri="{BB962C8B-B14F-4D97-AF65-F5344CB8AC3E}">
        <p14:creationId xmlns:p14="http://schemas.microsoft.com/office/powerpoint/2010/main" val="12786817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632A70-3249-330F-9150-E9C856DCD4C3}"/>
              </a:ext>
            </a:extLst>
          </p:cNvPr>
          <p:cNvSpPr>
            <a:spLocks noGrp="1"/>
          </p:cNvSpPr>
          <p:nvPr>
            <p:ph type="title"/>
          </p:nvPr>
        </p:nvSpPr>
        <p:spPr/>
        <p:txBody>
          <a:bodyPr/>
          <a:lstStyle/>
          <a:p>
            <a:r>
              <a:rPr lang="it-IT" dirty="0" err="1"/>
              <a:t>ependimoma</a:t>
            </a:r>
            <a:endParaRPr lang="it-IT" dirty="0"/>
          </a:p>
        </p:txBody>
      </p:sp>
      <p:sp>
        <p:nvSpPr>
          <p:cNvPr id="3" name="Segnaposto contenuto 2">
            <a:extLst>
              <a:ext uri="{FF2B5EF4-FFF2-40B4-BE49-F238E27FC236}">
                <a16:creationId xmlns:a16="http://schemas.microsoft.com/office/drawing/2014/main" id="{71BDD996-6D27-5A82-BA55-23B1CA6A6074}"/>
              </a:ext>
            </a:extLst>
          </p:cNvPr>
          <p:cNvSpPr>
            <a:spLocks noGrp="1"/>
          </p:cNvSpPr>
          <p:nvPr>
            <p:ph sz="quarter" idx="13"/>
          </p:nvPr>
        </p:nvSpPr>
        <p:spPr/>
        <p:txBody>
          <a:bodyPr/>
          <a:lstStyle/>
          <a:p>
            <a:pPr algn="just"/>
            <a:r>
              <a:rPr lang="it-IT" dirty="0"/>
              <a:t>Origina da cellule ependimali (di rivestimento). Si localizza frequentemente a livello della fossa cranica posteriore. Ha un grado di malignità variabile. Rappresenta circa il 10% delle patologie neoplastiche pediatriche e si manifesta prevalentemente prima dei 5 anni di età. Oltre all’intervento chirurgico, viene effettuata radioterapia e/o chemioterapia</a:t>
            </a:r>
          </a:p>
        </p:txBody>
      </p:sp>
    </p:spTree>
    <p:extLst>
      <p:ext uri="{BB962C8B-B14F-4D97-AF65-F5344CB8AC3E}">
        <p14:creationId xmlns:p14="http://schemas.microsoft.com/office/powerpoint/2010/main" val="4111307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AE6A4C-48FC-1619-C7D1-90B20220840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BF8B91F-75CC-04E7-DD13-185500774E6B}"/>
              </a:ext>
            </a:extLst>
          </p:cNvPr>
          <p:cNvSpPr>
            <a:spLocks noGrp="1"/>
          </p:cNvSpPr>
          <p:nvPr>
            <p:ph sz="quarter" idx="13"/>
          </p:nvPr>
        </p:nvSpPr>
        <p:spPr/>
        <p:txBody>
          <a:bodyPr>
            <a:normAutofit lnSpcReduction="10000"/>
          </a:bodyPr>
          <a:lstStyle/>
          <a:p>
            <a:pPr algn="just"/>
            <a:r>
              <a:rPr lang="it-IT" dirty="0"/>
              <a:t>I tumori cerebrali pediatrici sono masse, dovute a crescita di cellule anomale, che si formano nel cervello di un bambino o nei tessuti o nelle strutture ad esso vicine</a:t>
            </a:r>
          </a:p>
          <a:p>
            <a:pPr algn="just"/>
            <a:r>
              <a:rPr lang="it-IT" dirty="0"/>
              <a:t>Cellule normali vanno incontro a mutazioni nel loro DNA ed iniziano a crescere e dividersi a ritmi elevati; continuano inoltre a vivere quando le cellule sane morirebbero. Ne risulta una massa di cellule anomale che forma appunto il tumore</a:t>
            </a:r>
          </a:p>
          <a:p>
            <a:pPr algn="just"/>
            <a:r>
              <a:rPr lang="it-IT" dirty="0"/>
              <a:t>Esistono vari tipi di tumori cerebrali pediatrici: alcuni sono benigni e altri sono  maligni </a:t>
            </a:r>
          </a:p>
        </p:txBody>
      </p:sp>
    </p:spTree>
    <p:extLst>
      <p:ext uri="{BB962C8B-B14F-4D97-AF65-F5344CB8AC3E}">
        <p14:creationId xmlns:p14="http://schemas.microsoft.com/office/powerpoint/2010/main" val="35258656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133F49-2A4B-E85D-94A2-C687CEFDBB2E}"/>
              </a:ext>
            </a:extLst>
          </p:cNvPr>
          <p:cNvSpPr>
            <a:spLocks noGrp="1"/>
          </p:cNvSpPr>
          <p:nvPr>
            <p:ph type="title"/>
          </p:nvPr>
        </p:nvSpPr>
        <p:spPr/>
        <p:txBody>
          <a:bodyPr/>
          <a:lstStyle/>
          <a:p>
            <a:r>
              <a:rPr lang="it-IT" dirty="0"/>
              <a:t>Tumori del tronco</a:t>
            </a:r>
          </a:p>
        </p:txBody>
      </p:sp>
      <p:sp>
        <p:nvSpPr>
          <p:cNvPr id="3" name="Segnaposto contenuto 2">
            <a:extLst>
              <a:ext uri="{FF2B5EF4-FFF2-40B4-BE49-F238E27FC236}">
                <a16:creationId xmlns:a16="http://schemas.microsoft.com/office/drawing/2014/main" id="{0E001111-FE35-0C2B-9807-9F34336AC5EF}"/>
              </a:ext>
            </a:extLst>
          </p:cNvPr>
          <p:cNvSpPr>
            <a:spLocks noGrp="1"/>
          </p:cNvSpPr>
          <p:nvPr>
            <p:ph sz="quarter" idx="13"/>
          </p:nvPr>
        </p:nvSpPr>
        <p:spPr/>
        <p:txBody>
          <a:bodyPr/>
          <a:lstStyle/>
          <a:p>
            <a:pPr algn="just"/>
            <a:r>
              <a:rPr lang="it-IT" dirty="0"/>
              <a:t>rappresentano il 10-20% dei tumori cerebrali. Colpiscono bambini tra i 5 e i 10 anni di età. La sintomatologia può essere rappresentata da problemi di udito, disturbi della vista, difficoltà di linguaggio, disturbi di equilibrio e movimento, cefalea </a:t>
            </a:r>
            <a:r>
              <a:rPr lang="it-IT" dirty="0" err="1"/>
              <a:t>ecc</a:t>
            </a:r>
            <a:r>
              <a:rPr lang="it-IT" dirty="0"/>
              <a:t>). Spesso non è possibile un trattamento chirurgico (il tronco encefalico regola funzioni vitali come respirazione e battito cardiaco). La radioterapia e/o la chemioterapia rimangono le uniche forme di trattamento possibile. La percentuale di sopravvivenza a due anni dall’esordio è molto bassa</a:t>
            </a:r>
          </a:p>
        </p:txBody>
      </p:sp>
    </p:spTree>
    <p:extLst>
      <p:ext uri="{BB962C8B-B14F-4D97-AF65-F5344CB8AC3E}">
        <p14:creationId xmlns:p14="http://schemas.microsoft.com/office/powerpoint/2010/main" val="1907946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3F7046-FB93-FD68-654C-C649DE640B9A}"/>
              </a:ext>
            </a:extLst>
          </p:cNvPr>
          <p:cNvSpPr>
            <a:spLocks noGrp="1"/>
          </p:cNvSpPr>
          <p:nvPr>
            <p:ph type="title"/>
          </p:nvPr>
        </p:nvSpPr>
        <p:spPr/>
        <p:txBody>
          <a:bodyPr/>
          <a:lstStyle/>
          <a:p>
            <a:endParaRPr lang="it-IT"/>
          </a:p>
        </p:txBody>
      </p:sp>
      <p:pic>
        <p:nvPicPr>
          <p:cNvPr id="5" name="Segnaposto contenuto 4">
            <a:extLst>
              <a:ext uri="{FF2B5EF4-FFF2-40B4-BE49-F238E27FC236}">
                <a16:creationId xmlns:a16="http://schemas.microsoft.com/office/drawing/2014/main" id="{6A1E2E32-2016-B0DA-B000-95A34F9FE246}"/>
              </a:ext>
            </a:extLst>
          </p:cNvPr>
          <p:cNvPicPr>
            <a:picLocks noGrp="1" noChangeAspect="1"/>
          </p:cNvPicPr>
          <p:nvPr>
            <p:ph sz="quarter" idx="13"/>
          </p:nvPr>
        </p:nvPicPr>
        <p:blipFill>
          <a:blip r:embed="rId2"/>
          <a:stretch>
            <a:fillRect/>
          </a:stretch>
        </p:blipFill>
        <p:spPr>
          <a:xfrm>
            <a:off x="2527517" y="2348752"/>
            <a:ext cx="6269718" cy="4016189"/>
          </a:xfrm>
        </p:spPr>
      </p:pic>
    </p:spTree>
    <p:extLst>
      <p:ext uri="{BB962C8B-B14F-4D97-AF65-F5344CB8AC3E}">
        <p14:creationId xmlns:p14="http://schemas.microsoft.com/office/powerpoint/2010/main" val="4789941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04000A-945B-2D80-B6E0-3255EAD54BEC}"/>
              </a:ext>
            </a:extLst>
          </p:cNvPr>
          <p:cNvSpPr>
            <a:spLocks noGrp="1"/>
          </p:cNvSpPr>
          <p:nvPr>
            <p:ph type="title"/>
          </p:nvPr>
        </p:nvSpPr>
        <p:spPr/>
        <p:txBody>
          <a:bodyPr/>
          <a:lstStyle/>
          <a:p>
            <a:r>
              <a:rPr lang="it-IT" dirty="0" err="1"/>
              <a:t>craniofaringioma</a:t>
            </a:r>
            <a:endParaRPr lang="it-IT" dirty="0"/>
          </a:p>
        </p:txBody>
      </p:sp>
      <p:sp>
        <p:nvSpPr>
          <p:cNvPr id="3" name="Segnaposto contenuto 2">
            <a:extLst>
              <a:ext uri="{FF2B5EF4-FFF2-40B4-BE49-F238E27FC236}">
                <a16:creationId xmlns:a16="http://schemas.microsoft.com/office/drawing/2014/main" id="{FBCF015B-F515-651C-5E9D-76F244D007BB}"/>
              </a:ext>
            </a:extLst>
          </p:cNvPr>
          <p:cNvSpPr>
            <a:spLocks noGrp="1"/>
          </p:cNvSpPr>
          <p:nvPr>
            <p:ph sz="quarter" idx="13"/>
          </p:nvPr>
        </p:nvSpPr>
        <p:spPr/>
        <p:txBody>
          <a:bodyPr/>
          <a:lstStyle/>
          <a:p>
            <a:pPr algn="just"/>
            <a:r>
              <a:rPr lang="it-IT" dirty="0"/>
              <a:t>Rappresenta il 10% dei tumori cerebrali in età evolutiva. Produce disturbi visivi (compressione chiasma ottico), segni d’ipertensione endocranica, deficit delle funzioni endocrine (compressione ipofisi) . Lo sviluppo è lento. Il trattamento prevede l’asportazione chirurgica. Le percentuali di sopravvivenza sono alte ma i soggetti trattati possono presentare gravi disturbi endocrinologici, problemi psicologici e di apprendimento</a:t>
            </a:r>
          </a:p>
        </p:txBody>
      </p:sp>
    </p:spTree>
    <p:extLst>
      <p:ext uri="{BB962C8B-B14F-4D97-AF65-F5344CB8AC3E}">
        <p14:creationId xmlns:p14="http://schemas.microsoft.com/office/powerpoint/2010/main" val="7872275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8F1E07-7FE9-E7CE-70F5-63F3D40673F4}"/>
              </a:ext>
            </a:extLst>
          </p:cNvPr>
          <p:cNvSpPr>
            <a:spLocks noGrp="1"/>
          </p:cNvSpPr>
          <p:nvPr>
            <p:ph type="title"/>
          </p:nvPr>
        </p:nvSpPr>
        <p:spPr/>
        <p:txBody>
          <a:bodyPr/>
          <a:lstStyle/>
          <a:p>
            <a:r>
              <a:rPr lang="it-IT" dirty="0"/>
              <a:t>Tumori degli emisferi cerebrali</a:t>
            </a:r>
          </a:p>
        </p:txBody>
      </p:sp>
      <p:sp>
        <p:nvSpPr>
          <p:cNvPr id="3" name="Segnaposto contenuto 2">
            <a:extLst>
              <a:ext uri="{FF2B5EF4-FFF2-40B4-BE49-F238E27FC236}">
                <a16:creationId xmlns:a16="http://schemas.microsoft.com/office/drawing/2014/main" id="{F1559BDB-6CB9-310B-5980-30058B222E83}"/>
              </a:ext>
            </a:extLst>
          </p:cNvPr>
          <p:cNvSpPr>
            <a:spLocks noGrp="1"/>
          </p:cNvSpPr>
          <p:nvPr>
            <p:ph sz="quarter" idx="13"/>
          </p:nvPr>
        </p:nvSpPr>
        <p:spPr/>
        <p:txBody>
          <a:bodyPr/>
          <a:lstStyle/>
          <a:p>
            <a:pPr algn="just"/>
            <a:r>
              <a:rPr lang="it-IT" dirty="0"/>
              <a:t>Essi rappresentano circa il 20% dei tumori cerebrali del bambino. I sintomi di esordio sono la cefalea, il vomito, la modificazione della personalità, crisi convulsive. La terapia prevede l’asportazione chirurgica e la chemioterapia. Si cerca, se possibile, di evitare la radioterapia per gli effetti deleteri sullo sviluppo cognitivo. L’asportazione di strutture cerebrali può dare luogo a una sindrome neuropsicologica specifica che è in relazione con la sede e l’estensione della lesione</a:t>
            </a:r>
          </a:p>
        </p:txBody>
      </p:sp>
    </p:spTree>
    <p:extLst>
      <p:ext uri="{BB962C8B-B14F-4D97-AF65-F5344CB8AC3E}">
        <p14:creationId xmlns:p14="http://schemas.microsoft.com/office/powerpoint/2010/main" val="3278447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7AD974-F108-EC8D-C991-65CD7AE3599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2DDDE60-A83E-D53A-5EC8-72A630BDC629}"/>
              </a:ext>
            </a:extLst>
          </p:cNvPr>
          <p:cNvSpPr>
            <a:spLocks noGrp="1"/>
          </p:cNvSpPr>
          <p:nvPr>
            <p:ph sz="quarter" idx="13"/>
          </p:nvPr>
        </p:nvSpPr>
        <p:spPr>
          <a:xfrm>
            <a:off x="913775" y="2367092"/>
            <a:ext cx="10363826" cy="3424107"/>
          </a:xfrm>
        </p:spPr>
        <p:txBody>
          <a:bodyPr>
            <a:normAutofit/>
          </a:bodyPr>
          <a:lstStyle/>
          <a:p>
            <a:pPr algn="just"/>
            <a:r>
              <a:rPr lang="it-IT" dirty="0"/>
              <a:t>l’origine dei tumori può essere dovuta a più fattori. Le cause sono comunque per lo più sconosciute e difficili da identificare. Se ciò è vero negli adulti, i quali a volte hanno una storia nota di esposizione ad alcune sostanze cancerogene, lo è tanto più nei bambini, data la giovane età. Menzioniamo come ipotizzabili fattori di rischio: </a:t>
            </a:r>
          </a:p>
          <a:p>
            <a:r>
              <a:rPr lang="it-IT" dirty="0"/>
              <a:t>Fattori ambientali: inquinanti (pesticidi…)</a:t>
            </a:r>
          </a:p>
          <a:p>
            <a:r>
              <a:rPr lang="it-IT" dirty="0"/>
              <a:t>Fattori genetici: storia famigliare di tumori cerebrali (non frequente)</a:t>
            </a:r>
          </a:p>
          <a:p>
            <a:r>
              <a:rPr lang="it-IT" dirty="0"/>
              <a:t>Fattori alimentari: (zuccheri…)</a:t>
            </a:r>
          </a:p>
        </p:txBody>
      </p:sp>
    </p:spTree>
    <p:extLst>
      <p:ext uri="{BB962C8B-B14F-4D97-AF65-F5344CB8AC3E}">
        <p14:creationId xmlns:p14="http://schemas.microsoft.com/office/powerpoint/2010/main" val="8546736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425F85-DF9B-961B-8E54-C8A83469512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682C389-61F2-4C1A-79BF-C978ECED0198}"/>
              </a:ext>
            </a:extLst>
          </p:cNvPr>
          <p:cNvSpPr>
            <a:spLocks noGrp="1"/>
          </p:cNvSpPr>
          <p:nvPr>
            <p:ph sz="quarter" idx="13"/>
          </p:nvPr>
        </p:nvSpPr>
        <p:spPr/>
        <p:txBody>
          <a:bodyPr/>
          <a:lstStyle/>
          <a:p>
            <a:r>
              <a:rPr lang="it-IT" dirty="0"/>
              <a:t>Fattori psicosociali: (stress cronico con aumento di noradrenalina e cortisolo…)</a:t>
            </a:r>
          </a:p>
          <a:p>
            <a:r>
              <a:rPr lang="it-IT" dirty="0"/>
              <a:t>Alcune cause sono note: radiazioni (es alte dosi di irradiazione cranica); sindromi genetiche specifiche come la neurofibromatosi)</a:t>
            </a:r>
          </a:p>
          <a:p>
            <a:endParaRPr lang="it-IT" dirty="0"/>
          </a:p>
        </p:txBody>
      </p:sp>
    </p:spTree>
    <p:extLst>
      <p:ext uri="{BB962C8B-B14F-4D97-AF65-F5344CB8AC3E}">
        <p14:creationId xmlns:p14="http://schemas.microsoft.com/office/powerpoint/2010/main" val="11178356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277E6E-63AB-C477-7BCA-267F32F9B072}"/>
              </a:ext>
            </a:extLst>
          </p:cNvPr>
          <p:cNvSpPr>
            <a:spLocks noGrp="1"/>
          </p:cNvSpPr>
          <p:nvPr>
            <p:ph type="title"/>
          </p:nvPr>
        </p:nvSpPr>
        <p:spPr/>
        <p:txBody>
          <a:bodyPr/>
          <a:lstStyle/>
          <a:p>
            <a:r>
              <a:rPr lang="it-IT" dirty="0"/>
              <a:t>Diagnosi e prognosi</a:t>
            </a:r>
          </a:p>
        </p:txBody>
      </p:sp>
      <p:sp>
        <p:nvSpPr>
          <p:cNvPr id="3" name="Segnaposto contenuto 2">
            <a:extLst>
              <a:ext uri="{FF2B5EF4-FFF2-40B4-BE49-F238E27FC236}">
                <a16:creationId xmlns:a16="http://schemas.microsoft.com/office/drawing/2014/main" id="{6EC419DB-0271-C3E7-1748-FFB0A39A98A3}"/>
              </a:ext>
            </a:extLst>
          </p:cNvPr>
          <p:cNvSpPr>
            <a:spLocks noGrp="1"/>
          </p:cNvSpPr>
          <p:nvPr>
            <p:ph sz="quarter" idx="13"/>
          </p:nvPr>
        </p:nvSpPr>
        <p:spPr/>
        <p:txBody>
          <a:bodyPr/>
          <a:lstStyle/>
          <a:p>
            <a:r>
              <a:rPr lang="it-IT" dirty="0"/>
              <a:t>La diagnosi viene posta con esami strumentali (TAC </a:t>
            </a:r>
            <a:r>
              <a:rPr lang="it-IT" dirty="0" err="1"/>
              <a:t>CERebrale</a:t>
            </a:r>
            <a:r>
              <a:rPr lang="it-IT" dirty="0"/>
              <a:t>, RMN cerebrale…) e biopsia</a:t>
            </a:r>
          </a:p>
          <a:p>
            <a:pPr algn="just"/>
            <a:r>
              <a:rPr lang="it-IT" dirty="0"/>
              <a:t>La prognosi dipende dall’aggressività biologica del tessuto tumorale e dall’ estensione della malattia al momento della diagnosi (presenza di metastasi </a:t>
            </a:r>
            <a:r>
              <a:rPr lang="it-IT" dirty="0" err="1"/>
              <a:t>ecc</a:t>
            </a:r>
            <a:r>
              <a:rPr lang="it-IT" dirty="0"/>
              <a:t>)</a:t>
            </a:r>
          </a:p>
          <a:p>
            <a:pPr algn="just"/>
            <a:r>
              <a:rPr lang="it-IT" dirty="0"/>
              <a:t>Nel caso di tumori a basso grado di malignità, l’asportazione chirurgica completa può consentire la guarigione</a:t>
            </a:r>
          </a:p>
        </p:txBody>
      </p:sp>
    </p:spTree>
    <p:extLst>
      <p:ext uri="{BB962C8B-B14F-4D97-AF65-F5344CB8AC3E}">
        <p14:creationId xmlns:p14="http://schemas.microsoft.com/office/powerpoint/2010/main" val="28542758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01482C-7902-1448-3366-CCA0787C014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DC62B1A-3304-8256-6406-D6A8860B726C}"/>
              </a:ext>
            </a:extLst>
          </p:cNvPr>
          <p:cNvSpPr>
            <a:spLocks noGrp="1"/>
          </p:cNvSpPr>
          <p:nvPr>
            <p:ph sz="quarter" idx="13"/>
          </p:nvPr>
        </p:nvSpPr>
        <p:spPr/>
        <p:txBody>
          <a:bodyPr/>
          <a:lstStyle/>
          <a:p>
            <a:pPr algn="just"/>
            <a:r>
              <a:rPr lang="it-IT" dirty="0"/>
              <a:t>L’asportazione chirurgica del tessuto cerebrale determina quadri in relazione alla regione e alla dimensione della regione asportata</a:t>
            </a:r>
          </a:p>
          <a:p>
            <a:pPr algn="just"/>
            <a:r>
              <a:rPr lang="it-IT" dirty="0"/>
              <a:t>La radioterapia può determinare un declino delle funzioni cognitive, con una riduzione del QI</a:t>
            </a:r>
          </a:p>
          <a:p>
            <a:endParaRPr lang="it-IT" dirty="0"/>
          </a:p>
        </p:txBody>
      </p:sp>
    </p:spTree>
    <p:extLst>
      <p:ext uri="{BB962C8B-B14F-4D97-AF65-F5344CB8AC3E}">
        <p14:creationId xmlns:p14="http://schemas.microsoft.com/office/powerpoint/2010/main" val="13213798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D3D44E-ECE5-AEC2-AF6C-9763FEB7E70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D93C317-8F5E-04A7-D920-998E8B774210}"/>
              </a:ext>
            </a:extLst>
          </p:cNvPr>
          <p:cNvSpPr>
            <a:spLocks noGrp="1"/>
          </p:cNvSpPr>
          <p:nvPr>
            <p:ph sz="quarter" idx="13"/>
          </p:nvPr>
        </p:nvSpPr>
        <p:spPr/>
        <p:txBody>
          <a:bodyPr/>
          <a:lstStyle/>
          <a:p>
            <a:pPr algn="just"/>
            <a:r>
              <a:rPr lang="it-IT" dirty="0"/>
              <a:t>Nei bambini che hanno subito interventi neurochirurgici di asportazione di un tumore cerebrale e/o trattamenti radioterapici e/o chemioterapici, è necessario monitorare gli eventuali deficit intellettivi, delle funzioni linguistiche e neuropsicologiche, le difficoltà in ambito affettivo-relazionale.</a:t>
            </a:r>
          </a:p>
          <a:p>
            <a:pPr algn="just"/>
            <a:r>
              <a:rPr lang="it-IT" dirty="0"/>
              <a:t>Gli obiettivi didattici e le strategie educative debbono essere calibrate sulla tipologia e gravità dei deficit presenti</a:t>
            </a:r>
          </a:p>
        </p:txBody>
      </p:sp>
    </p:spTree>
    <p:extLst>
      <p:ext uri="{BB962C8B-B14F-4D97-AF65-F5344CB8AC3E}">
        <p14:creationId xmlns:p14="http://schemas.microsoft.com/office/powerpoint/2010/main" val="969767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BEDBAF-5B8F-9AAC-D9B2-447686C15D0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63904BB-2FC1-E61C-53C8-87D74B8F4562}"/>
              </a:ext>
            </a:extLst>
          </p:cNvPr>
          <p:cNvSpPr>
            <a:spLocks noGrp="1"/>
          </p:cNvSpPr>
          <p:nvPr>
            <p:ph sz="quarter" idx="13"/>
          </p:nvPr>
        </p:nvSpPr>
        <p:spPr/>
        <p:txBody>
          <a:bodyPr/>
          <a:lstStyle/>
          <a:p>
            <a:pPr algn="just"/>
            <a:r>
              <a:rPr lang="it-IT" dirty="0"/>
              <a:t>Sono tra le patologie che più frequentemente in infanzia determinano una lesione acquisita del cervello</a:t>
            </a:r>
          </a:p>
          <a:p>
            <a:pPr algn="just"/>
            <a:r>
              <a:rPr lang="it-IT" dirty="0"/>
              <a:t>Sono patologie molto gravi che determinano sequele neurologiche importanti, con compromissione delle funzioni cognitive, affettive e delle capacità di apprendimento</a:t>
            </a:r>
          </a:p>
          <a:p>
            <a:pPr algn="just"/>
            <a:r>
              <a:rPr lang="it-IT" dirty="0"/>
              <a:t>I tumori del cervello, dopo le leucemie, sono il secondo tipo di malattia neoplastica più frequente nel bambino e nell’adolescente; sono quindi la forma più frequente di tumore solido in età pediatrica</a:t>
            </a:r>
          </a:p>
        </p:txBody>
      </p:sp>
    </p:spTree>
    <p:extLst>
      <p:ext uri="{BB962C8B-B14F-4D97-AF65-F5344CB8AC3E}">
        <p14:creationId xmlns:p14="http://schemas.microsoft.com/office/powerpoint/2010/main" val="2541719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4EEC49-A733-47E8-3A6C-2F85ECF8C6B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5AB49A0-B868-6F22-5137-B7E814BC9C96}"/>
              </a:ext>
            </a:extLst>
          </p:cNvPr>
          <p:cNvSpPr>
            <a:spLocks noGrp="1"/>
          </p:cNvSpPr>
          <p:nvPr>
            <p:ph sz="quarter" idx="13"/>
          </p:nvPr>
        </p:nvSpPr>
        <p:spPr/>
        <p:txBody>
          <a:bodyPr/>
          <a:lstStyle/>
          <a:p>
            <a:pPr algn="just"/>
            <a:r>
              <a:rPr lang="it-IT" dirty="0"/>
              <a:t>L’incidenza è di circa 3 nuovi casi all’anno ogni 100000 bambini</a:t>
            </a:r>
          </a:p>
          <a:p>
            <a:pPr algn="just"/>
            <a:r>
              <a:rPr lang="it-IT" dirty="0"/>
              <a:t>Gli studi epidemiologici mostrano una progressiva tendenza all’aumento dei casi</a:t>
            </a:r>
          </a:p>
          <a:p>
            <a:pPr algn="just"/>
            <a:r>
              <a:rPr lang="it-IT" dirty="0"/>
              <a:t>Non è nota la causa di questo aumento (aumento agenti inquinanti? Altri fattori ambientali?)</a:t>
            </a:r>
          </a:p>
          <a:p>
            <a:pPr marL="0" indent="0" algn="just">
              <a:buNone/>
            </a:pPr>
            <a:endParaRPr lang="it-IT" dirty="0"/>
          </a:p>
        </p:txBody>
      </p:sp>
    </p:spTree>
    <p:extLst>
      <p:ext uri="{BB962C8B-B14F-4D97-AF65-F5344CB8AC3E}">
        <p14:creationId xmlns:p14="http://schemas.microsoft.com/office/powerpoint/2010/main" val="4105118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4ADD67-6546-6738-A488-E78B7AC59B3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C7E63FB-13E9-87E5-22B3-32021648F5D9}"/>
              </a:ext>
            </a:extLst>
          </p:cNvPr>
          <p:cNvSpPr>
            <a:spLocks noGrp="1"/>
          </p:cNvSpPr>
          <p:nvPr>
            <p:ph sz="quarter" idx="13"/>
          </p:nvPr>
        </p:nvSpPr>
        <p:spPr/>
        <p:txBody>
          <a:bodyPr/>
          <a:lstStyle/>
          <a:p>
            <a:r>
              <a:rPr lang="it-IT" dirty="0"/>
              <a:t>Il 10% dei tumori cerebrali infantili colpisce bambini sotto i 2 anni di età</a:t>
            </a:r>
          </a:p>
          <a:p>
            <a:r>
              <a:rPr lang="it-IT" dirty="0"/>
              <a:t>Il 40% dei tumori cerebrali infantili colpisce bambini tra i 2 e i 10 anni</a:t>
            </a:r>
          </a:p>
          <a:p>
            <a:r>
              <a:rPr lang="it-IT" dirty="0"/>
              <a:t>Il 50% dei t. c. infantili colpisce bambini sopra i 10 anni </a:t>
            </a:r>
          </a:p>
        </p:txBody>
      </p:sp>
    </p:spTree>
    <p:extLst>
      <p:ext uri="{BB962C8B-B14F-4D97-AF65-F5344CB8AC3E}">
        <p14:creationId xmlns:p14="http://schemas.microsoft.com/office/powerpoint/2010/main" val="3184728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ED38B1-43AC-1642-DB0F-2BA907EAAB9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C445541-5659-D19B-9B5F-B903BC41FA95}"/>
              </a:ext>
            </a:extLst>
          </p:cNvPr>
          <p:cNvSpPr>
            <a:spLocks noGrp="1"/>
          </p:cNvSpPr>
          <p:nvPr>
            <p:ph sz="quarter" idx="13"/>
          </p:nvPr>
        </p:nvSpPr>
        <p:spPr/>
        <p:txBody>
          <a:bodyPr>
            <a:normAutofit/>
          </a:bodyPr>
          <a:lstStyle/>
          <a:p>
            <a:pPr algn="just"/>
            <a:r>
              <a:rPr lang="it-IT" dirty="0"/>
              <a:t>La scatola cranica è rigida e inestensibile (solo nei bambini piccoli può ancora dilatarsi). L’aumento di volume del contenuto della scatola cranica produce un aumento della pressione endocranica</a:t>
            </a:r>
          </a:p>
          <a:p>
            <a:pPr algn="just"/>
            <a:r>
              <a:rPr lang="it-IT" dirty="0"/>
              <a:t>I sintomi dell’ipertensione endocranica sono: cefalea, vomito, papilla da stasi, disturbi psichici</a:t>
            </a:r>
          </a:p>
          <a:p>
            <a:pPr algn="just"/>
            <a:r>
              <a:rPr lang="it-IT" dirty="0"/>
              <a:t>La cefalea da ipertensione endocranica può avere sede e caratteri vari. Spesso è più intensa se il paziente ha la stazione eretta o fa sforzi. Di solito ha un carattere gravativo. </a:t>
            </a:r>
          </a:p>
          <a:p>
            <a:pPr algn="just"/>
            <a:endParaRPr lang="it-IT" dirty="0"/>
          </a:p>
        </p:txBody>
      </p:sp>
    </p:spTree>
    <p:extLst>
      <p:ext uri="{BB962C8B-B14F-4D97-AF65-F5344CB8AC3E}">
        <p14:creationId xmlns:p14="http://schemas.microsoft.com/office/powerpoint/2010/main" val="1373646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B0D1C4-C331-F33A-3898-F5A030AD0CF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D978542-203B-4EC8-6857-51F749FD0F75}"/>
              </a:ext>
            </a:extLst>
          </p:cNvPr>
          <p:cNvSpPr>
            <a:spLocks noGrp="1"/>
          </p:cNvSpPr>
          <p:nvPr>
            <p:ph sz="quarter" idx="13"/>
          </p:nvPr>
        </p:nvSpPr>
        <p:spPr/>
        <p:txBody>
          <a:bodyPr/>
          <a:lstStyle/>
          <a:p>
            <a:pPr algn="just"/>
            <a:r>
              <a:rPr lang="it-IT" dirty="0"/>
              <a:t>Il vomito da ipertensione cerebrale: secondo la descrizione classica non è preceduto né accompagnato da nausea; ad insorgenza improvvisa, a getto</a:t>
            </a:r>
          </a:p>
          <a:p>
            <a:pPr algn="just"/>
            <a:r>
              <a:rPr lang="it-IT" dirty="0"/>
              <a:t>La papilla da stasi si evidenzia con l’esame del fondo dell’occhio. La papilla ottica è l’emergenza del nervo ottico all’interno del bulbo oculare. In caso di ipertensione endocranica si crea edema in questa zona, con rigonfiamento. Le vene del fondo dell’occhio sono dilatate e tortuose. È quasi sempre bilaterale e si accompagna ad atrofia (degenerazione) del n. ottico. Il paziente avverte annebbiamenti visivi e progressiva riduzione del visus </a:t>
            </a:r>
          </a:p>
        </p:txBody>
      </p:sp>
    </p:spTree>
    <p:extLst>
      <p:ext uri="{BB962C8B-B14F-4D97-AF65-F5344CB8AC3E}">
        <p14:creationId xmlns:p14="http://schemas.microsoft.com/office/powerpoint/2010/main" val="356764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AEBE8E-97CA-1D9E-97E9-D07DC233633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6EA819C-8439-3AD4-072D-4504A455D620}"/>
              </a:ext>
            </a:extLst>
          </p:cNvPr>
          <p:cNvSpPr>
            <a:spLocks noGrp="1"/>
          </p:cNvSpPr>
          <p:nvPr>
            <p:ph sz="quarter" idx="13"/>
          </p:nvPr>
        </p:nvSpPr>
        <p:spPr/>
        <p:txBody>
          <a:bodyPr/>
          <a:lstStyle/>
          <a:p>
            <a:pPr algn="just"/>
            <a:r>
              <a:rPr lang="it-IT" dirty="0"/>
              <a:t>I disturbi psichici in corso di ipertensione endocranica possono consistere in uno stato confusionale di varia gravità, in modificazioni del carattere, in rallentamento di tutte le attività psichiche. Hanno decorso ingravescente potendo condurre ad uno stato demenziale.</a:t>
            </a:r>
          </a:p>
        </p:txBody>
      </p:sp>
    </p:spTree>
    <p:extLst>
      <p:ext uri="{BB962C8B-B14F-4D97-AF65-F5344CB8AC3E}">
        <p14:creationId xmlns:p14="http://schemas.microsoft.com/office/powerpoint/2010/main" val="4110235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55EC80-43D3-3D99-DEA4-5B13DF78E19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48BCEB3-5AB2-2B49-ED9D-069FD8570242}"/>
              </a:ext>
            </a:extLst>
          </p:cNvPr>
          <p:cNvSpPr>
            <a:spLocks noGrp="1"/>
          </p:cNvSpPr>
          <p:nvPr>
            <p:ph sz="quarter" idx="13"/>
          </p:nvPr>
        </p:nvSpPr>
        <p:spPr/>
        <p:txBody>
          <a:bodyPr/>
          <a:lstStyle/>
          <a:p>
            <a:pPr algn="just"/>
            <a:r>
              <a:rPr lang="it-IT" dirty="0"/>
              <a:t>I tumori cerebrali maligni hanno capacità di proliferare, invadere i tessuti circostanti, recidivare, metastatizzare</a:t>
            </a:r>
          </a:p>
          <a:p>
            <a:r>
              <a:rPr lang="it-IT" dirty="0"/>
              <a:t>I tumori cerebrali, anche quando «benigni», hanno una peculiarità: a differenza di quanto avviene in altri organi, si ritrovano a crescere in uno spazio chiuso e questo determina compressione delle strutture circostanti ed ipertensione endocranica</a:t>
            </a:r>
          </a:p>
          <a:p>
            <a:pPr marL="0" indent="0">
              <a:buNone/>
            </a:pPr>
            <a:endParaRPr lang="it-IT" dirty="0"/>
          </a:p>
        </p:txBody>
      </p:sp>
    </p:spTree>
    <p:extLst>
      <p:ext uri="{BB962C8B-B14F-4D97-AF65-F5344CB8AC3E}">
        <p14:creationId xmlns:p14="http://schemas.microsoft.com/office/powerpoint/2010/main" val="2632453467"/>
      </p:ext>
    </p:extLst>
  </p:cSld>
  <p:clrMapOvr>
    <a:masterClrMapping/>
  </p:clrMapOvr>
</p:sld>
</file>

<file path=ppt/theme/theme1.xml><?xml version="1.0" encoding="utf-8"?>
<a:theme xmlns:a="http://schemas.openxmlformats.org/drawingml/2006/main" name="Goccia">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1B8130809C45D8469AFE2B64E5D35F1B" ma:contentTypeVersion="2" ma:contentTypeDescription="Creare un nuovo documento." ma:contentTypeScope="" ma:versionID="25eb082416f2a72465a96281bc9ef287">
  <xsd:schema xmlns:xsd="http://www.w3.org/2001/XMLSchema" xmlns:xs="http://www.w3.org/2001/XMLSchema" xmlns:p="http://schemas.microsoft.com/office/2006/metadata/properties" xmlns:ns3="0ab757e4-817a-4a67-9072-6cceeaf2ea91" targetNamespace="http://schemas.microsoft.com/office/2006/metadata/properties" ma:root="true" ma:fieldsID="d4ffb0b905551e5efb7fb0809e9b4773" ns3:_="">
    <xsd:import namespace="0ab757e4-817a-4a67-9072-6cceeaf2ea91"/>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b757e4-817a-4a67-9072-6cceeaf2ea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0507E8A-CD16-411D-A7EB-B0DCC5DF19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b757e4-817a-4a67-9072-6cceeaf2ea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B527687-216F-457A-AED6-82D9FCB0F392}">
  <ds:schemaRefs>
    <ds:schemaRef ds:uri="http://schemas.microsoft.com/sharepoint/v3/contenttype/forms"/>
  </ds:schemaRefs>
</ds:datastoreItem>
</file>

<file path=customXml/itemProps3.xml><?xml version="1.0" encoding="utf-8"?>
<ds:datastoreItem xmlns:ds="http://schemas.openxmlformats.org/officeDocument/2006/customXml" ds:itemID="{89F3554B-DC4F-45FE-86B5-420524051F95}">
  <ds:schemaRefs>
    <ds:schemaRef ds:uri="http://schemas.microsoft.com/office/2006/documentManagement/types"/>
    <ds:schemaRef ds:uri="0ab757e4-817a-4a67-9072-6cceeaf2ea91"/>
    <ds:schemaRef ds:uri="http://schemas.openxmlformats.org/package/2006/metadata/core-properties"/>
    <ds:schemaRef ds:uri="http://schemas.microsoft.com/office/infopath/2007/PartnerControls"/>
    <ds:schemaRef ds:uri="http://purl.org/dc/elements/1.1/"/>
    <ds:schemaRef ds:uri="http://purl.org/dc/terms/"/>
    <ds:schemaRef ds:uri="http://purl.org/dc/dcmitype/"/>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TM04033925[[fn=Goccia]]</Template>
  <TotalTime>1125</TotalTime>
  <Words>1592</Words>
  <Application>Microsoft Office PowerPoint</Application>
  <PresentationFormat>Widescreen</PresentationFormat>
  <Paragraphs>62</Paragraphs>
  <Slides>28</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28</vt:i4>
      </vt:variant>
    </vt:vector>
  </HeadingPairs>
  <TitlesOfParts>
    <vt:vector size="31" baseType="lpstr">
      <vt:lpstr>Arial</vt:lpstr>
      <vt:lpstr>Tw Cen MT</vt:lpstr>
      <vt:lpstr>Goccia</vt:lpstr>
      <vt:lpstr>TUMORI CEREBRALI infantili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medulloblastoma</vt:lpstr>
      <vt:lpstr>Presentazione standard di PowerPoint</vt:lpstr>
      <vt:lpstr>Presentazione standard di PowerPoint</vt:lpstr>
      <vt:lpstr>Presentazione standard di PowerPoint</vt:lpstr>
      <vt:lpstr>Astrocitoma cerebellare </vt:lpstr>
      <vt:lpstr>ependimoma</vt:lpstr>
      <vt:lpstr>Tumori del tronco</vt:lpstr>
      <vt:lpstr>Presentazione standard di PowerPoint</vt:lpstr>
      <vt:lpstr>craniofaringioma</vt:lpstr>
      <vt:lpstr>Tumori degli emisferi cerebrali</vt:lpstr>
      <vt:lpstr>Presentazione standard di PowerPoint</vt:lpstr>
      <vt:lpstr>Presentazione standard di PowerPoint</vt:lpstr>
      <vt:lpstr>Diagnosi e prognosi</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TUMORI CEREBRALI</dc:title>
  <dc:creator>giorgia.dimassimo@unimc.it</dc:creator>
  <cp:lastModifiedBy>giorgia.dimassimo@unimc.it</cp:lastModifiedBy>
  <cp:revision>2</cp:revision>
  <dcterms:created xsi:type="dcterms:W3CDTF">2023-04-16T15:03:27Z</dcterms:created>
  <dcterms:modified xsi:type="dcterms:W3CDTF">2023-04-26T20:39:35Z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0x0101001B8130809C45D8469AFE2B64E5D35F1B</vt:lpwstr>
  </property>
</Properties>
</file>