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85" r:id="rId5"/>
    <p:sldId id="287" r:id="rId6"/>
    <p:sldId id="257" r:id="rId7"/>
    <p:sldId id="298" r:id="rId8"/>
    <p:sldId id="299" r:id="rId9"/>
    <p:sldId id="300" r:id="rId10"/>
    <p:sldId id="302" r:id="rId11"/>
    <p:sldId id="258" r:id="rId12"/>
    <p:sldId id="259" r:id="rId13"/>
    <p:sldId id="260" r:id="rId14"/>
    <p:sldId id="261" r:id="rId15"/>
    <p:sldId id="262" r:id="rId16"/>
    <p:sldId id="263" r:id="rId17"/>
    <p:sldId id="264" r:id="rId18"/>
    <p:sldId id="274" r:id="rId19"/>
    <p:sldId id="275" r:id="rId20"/>
    <p:sldId id="276" r:id="rId21"/>
    <p:sldId id="277" r:id="rId22"/>
    <p:sldId id="278" r:id="rId23"/>
    <p:sldId id="265" r:id="rId24"/>
    <p:sldId id="266" r:id="rId25"/>
    <p:sldId id="267" r:id="rId26"/>
    <p:sldId id="268" r:id="rId27"/>
    <p:sldId id="269" r:id="rId28"/>
    <p:sldId id="270" r:id="rId29"/>
    <p:sldId id="271" r:id="rId30"/>
    <p:sldId id="272" r:id="rId31"/>
    <p:sldId id="273" r:id="rId32"/>
    <p:sldId id="279" r:id="rId33"/>
    <p:sldId id="280" r:id="rId34"/>
    <p:sldId id="281" r:id="rId35"/>
    <p:sldId id="282" r:id="rId36"/>
    <p:sldId id="283" r:id="rId37"/>
    <p:sldId id="288" r:id="rId38"/>
    <p:sldId id="289" r:id="rId39"/>
    <p:sldId id="301" r:id="rId40"/>
    <p:sldId id="290" r:id="rId41"/>
    <p:sldId id="291" r:id="rId42"/>
    <p:sldId id="294" r:id="rId43"/>
    <p:sldId id="295" r:id="rId44"/>
    <p:sldId id="296" r:id="rId45"/>
    <p:sldId id="297" r:id="rId4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5" d="100"/>
          <a:sy n="85" d="100"/>
        </p:scale>
        <p:origin x="59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4/26/2023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4/26/2023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4/26/2023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4/26/2023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2A54C80-263E-416B-A8E0-580EDEADCBDC}" type="datetimeFigureOut">
              <a:rPr lang="en-US" dirty="0"/>
              <a:t>4/26/2023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4/26/2023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4/26/2023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43EA0BA-4AAB-8783-9AC4-0B279CDC6A32}"/>
              </a:ext>
            </a:extLst>
          </p:cNvPr>
          <p:cNvSpPr>
            <a:spLocks noGrp="1"/>
          </p:cNvSpPr>
          <p:nvPr>
            <p:ph type="title"/>
          </p:nvPr>
        </p:nvSpPr>
        <p:spPr/>
        <p:txBody>
          <a:bodyPr/>
          <a:lstStyle/>
          <a:p>
            <a:r>
              <a:rPr lang="it-IT" i="1" dirty="0">
                <a:effectLst>
                  <a:outerShdw blurRad="38100" dist="38100" dir="2700000" algn="tl">
                    <a:srgbClr val="000000">
                      <a:alpha val="43137"/>
                    </a:srgbClr>
                  </a:outerShdw>
                </a:effectLst>
              </a:rPr>
              <a:t>A Barbara </a:t>
            </a:r>
            <a:r>
              <a:rPr lang="it-IT" i="1" dirty="0" err="1">
                <a:effectLst>
                  <a:outerShdw blurRad="38100" dist="38100" dir="2700000" algn="tl">
                    <a:srgbClr val="000000">
                      <a:alpha val="43137"/>
                    </a:srgbClr>
                  </a:outerShdw>
                </a:effectLst>
              </a:rPr>
              <a:t>Capovani</a:t>
            </a:r>
            <a:r>
              <a:rPr lang="it-IT" i="1" dirty="0">
                <a:effectLst>
                  <a:outerShdw blurRad="38100" dist="38100" dir="2700000" algn="tl">
                    <a:srgbClr val="000000">
                      <a:alpha val="43137"/>
                    </a:srgbClr>
                  </a:outerShdw>
                </a:effectLst>
              </a:rPr>
              <a:t>…</a:t>
            </a:r>
          </a:p>
        </p:txBody>
      </p:sp>
      <p:pic>
        <p:nvPicPr>
          <p:cNvPr id="2050" name="Picture 2" descr="Barbara Capovani, psichiatra aggredita con una spranga fuori dall'ospedale  di Pisa: è in fin di">
            <a:extLst>
              <a:ext uri="{FF2B5EF4-FFF2-40B4-BE49-F238E27FC236}">
                <a16:creationId xmlns:a16="http://schemas.microsoft.com/office/drawing/2014/main" id="{133567B3-27E9-7946-FE17-D1C35DF9F438}"/>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605334" y="1930400"/>
            <a:ext cx="6991819" cy="431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52230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300B2DD-8239-FFEA-CFA1-A32E6DDF7298}"/>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EB43C7C7-94FF-3DFD-C442-40ED59F83A59}"/>
              </a:ext>
            </a:extLst>
          </p:cNvPr>
          <p:cNvSpPr>
            <a:spLocks noGrp="1"/>
          </p:cNvSpPr>
          <p:nvPr>
            <p:ph idx="1"/>
          </p:nvPr>
        </p:nvSpPr>
        <p:spPr/>
        <p:txBody>
          <a:bodyPr/>
          <a:lstStyle/>
          <a:p>
            <a:pPr algn="just"/>
            <a:r>
              <a:rPr lang="it-IT" dirty="0"/>
              <a:t>Considerando che spesso il quadro clinico può esordire prima dei 10 anni, la sintomatologia varia molto in rapporto alla fase di sviluppo</a:t>
            </a:r>
          </a:p>
          <a:p>
            <a:pPr algn="just"/>
            <a:r>
              <a:rPr lang="it-IT" dirty="0"/>
              <a:t>Nei quadri ad esordio precoce, prevalgono i disturbi comportamentali caratterizzati da prepotenza nei confronti dei coetanei, bullismo, disubbidienza, violazione delle regole sia in ambito famigliare che </a:t>
            </a:r>
            <a:r>
              <a:rPr lang="it-IT" dirty="0" err="1"/>
              <a:t>extrafamigliare</a:t>
            </a:r>
            <a:r>
              <a:rPr lang="it-IT" dirty="0"/>
              <a:t>. Questi soggetti, tendenzialmente aggressivi e violenti, possono dare inizio a colluttazioni e scontri fisici o usare come arma oggetti che possono causare danni fisici (bastoni, sassi, bottiglie…). Frequente è anche la crudeltà, nei confronti di persone e/o animali</a:t>
            </a:r>
          </a:p>
        </p:txBody>
      </p:sp>
    </p:spTree>
    <p:extLst>
      <p:ext uri="{BB962C8B-B14F-4D97-AF65-F5344CB8AC3E}">
        <p14:creationId xmlns:p14="http://schemas.microsoft.com/office/powerpoint/2010/main" val="12026572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34EBF8E-B5AA-EDD6-B4B9-87366A1DD2B3}"/>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E2DD7F34-FEFF-A105-3E33-6461A4DFCD53}"/>
              </a:ext>
            </a:extLst>
          </p:cNvPr>
          <p:cNvSpPr>
            <a:spLocks noGrp="1"/>
          </p:cNvSpPr>
          <p:nvPr>
            <p:ph idx="1"/>
          </p:nvPr>
        </p:nvSpPr>
        <p:spPr/>
        <p:txBody>
          <a:bodyPr>
            <a:normAutofit lnSpcReduction="10000"/>
          </a:bodyPr>
          <a:lstStyle/>
          <a:p>
            <a:pPr algn="just"/>
            <a:r>
              <a:rPr lang="it-IT" dirty="0"/>
              <a:t>Nei quadri ad esordio adolescenziale, compaiono comportamenti disfunzionali a carattere sessuale (stupri, comportamenti sessuali inadeguati, abusi…). Vi possono essere atti delinquenziali (furti, scippi, estorsioni…) e condotte tese a distruggere deliberatamente la proprietà altrui</a:t>
            </a:r>
          </a:p>
          <a:p>
            <a:pPr algn="just"/>
            <a:r>
              <a:rPr lang="it-IT" dirty="0"/>
              <a:t>Il picco di condotte violente si ha in genere intorno ai 17-18 anni. Dopo i 25 anni le condotte violente tendono a ridursi</a:t>
            </a:r>
          </a:p>
          <a:p>
            <a:pPr algn="just"/>
            <a:r>
              <a:rPr lang="it-IT" dirty="0"/>
              <a:t>I soggetti affetti da tale disturbo, tendono ad accusare gli altri dei propri misfatti. Presentano un particolare stile cognitivo per cui sono portati a travisare le intenzioni degli altri. Di conseguenza, giustificano le loro aggressioni come «ragionevoli» risposte ad atteggiamenti ostili e minacciosi degli altri</a:t>
            </a:r>
          </a:p>
          <a:p>
            <a:pPr algn="just"/>
            <a:r>
              <a:rPr lang="it-IT" dirty="0"/>
              <a:t>In ambito scolastico, l’apprendimento è spesso al di sotto del livello previsto sulla base dell’età e dell’intelligenza</a:t>
            </a:r>
          </a:p>
        </p:txBody>
      </p:sp>
    </p:spTree>
    <p:extLst>
      <p:ext uri="{BB962C8B-B14F-4D97-AF65-F5344CB8AC3E}">
        <p14:creationId xmlns:p14="http://schemas.microsoft.com/office/powerpoint/2010/main" val="10937495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7417B0-0A74-6566-2F91-6A5154777E17}"/>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99E114B3-CFBF-8DAC-BE2C-D7F352309462}"/>
              </a:ext>
            </a:extLst>
          </p:cNvPr>
          <p:cNvSpPr>
            <a:spLocks noGrp="1"/>
          </p:cNvSpPr>
          <p:nvPr>
            <p:ph idx="1"/>
          </p:nvPr>
        </p:nvSpPr>
        <p:spPr/>
        <p:txBody>
          <a:bodyPr/>
          <a:lstStyle/>
          <a:p>
            <a:pPr algn="just"/>
            <a:r>
              <a:rPr lang="it-IT" dirty="0"/>
              <a:t>Sia le forme ad esordio precoce che in adolescenza, possono assumere gravità diversa</a:t>
            </a:r>
          </a:p>
          <a:p>
            <a:pPr algn="just">
              <a:buFontTx/>
              <a:buChar char="-"/>
            </a:pPr>
            <a:r>
              <a:rPr lang="it-IT" dirty="0"/>
              <a:t>Forme di grado lieve: atteggiamenti prepotenti nei confronti dei coetanei, disubbidienza…</a:t>
            </a:r>
          </a:p>
          <a:p>
            <a:pPr algn="just">
              <a:buFontTx/>
              <a:buChar char="-"/>
            </a:pPr>
            <a:r>
              <a:rPr lang="it-IT" dirty="0"/>
              <a:t>Forme di grado medio-grave: vandalismo, atti delinquenziali, violenze sessuali…</a:t>
            </a:r>
          </a:p>
          <a:p>
            <a:pPr algn="just">
              <a:buFontTx/>
              <a:buChar char="-"/>
            </a:pPr>
            <a:endParaRPr lang="it-IT" dirty="0"/>
          </a:p>
        </p:txBody>
      </p:sp>
    </p:spTree>
    <p:extLst>
      <p:ext uri="{BB962C8B-B14F-4D97-AF65-F5344CB8AC3E}">
        <p14:creationId xmlns:p14="http://schemas.microsoft.com/office/powerpoint/2010/main" val="35280080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96AA46E-A43B-8D97-31CC-3216653C1992}"/>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61ACB1C7-C341-C183-F7C4-C0ABC9BEDA5A}"/>
              </a:ext>
            </a:extLst>
          </p:cNvPr>
          <p:cNvSpPr>
            <a:spLocks noGrp="1"/>
          </p:cNvSpPr>
          <p:nvPr>
            <p:ph idx="1"/>
          </p:nvPr>
        </p:nvSpPr>
        <p:spPr/>
        <p:txBody>
          <a:bodyPr/>
          <a:lstStyle/>
          <a:p>
            <a:pPr algn="just"/>
            <a:r>
              <a:rPr lang="it-IT" dirty="0"/>
              <a:t>Frequente è il riscontro di scarsa tolleranza alla frustrazione, con modalità reattive inadeguate caratterizzate da iper-reattività ed esplosioni di rabbia </a:t>
            </a:r>
          </a:p>
          <a:p>
            <a:pPr algn="just"/>
            <a:r>
              <a:rPr lang="it-IT" dirty="0"/>
              <a:t>Queste modalità reattive, unitamente agli abituali stili comportamentali disfunzionali, rendono difficile un adeguato inserimento del soggetto nelle normali attività di vita (scuola, sport…)</a:t>
            </a:r>
          </a:p>
          <a:p>
            <a:pPr algn="just"/>
            <a:r>
              <a:rPr lang="it-IT" dirty="0"/>
              <a:t>I comportamenti disturbati e disturbanti, peraltro, sollecitano nell’ambiente atteggiamenti di rifiuto e di </a:t>
            </a:r>
            <a:r>
              <a:rPr lang="it-IT" dirty="0" err="1"/>
              <a:t>inaccettazione</a:t>
            </a:r>
            <a:r>
              <a:rPr lang="it-IT" dirty="0"/>
              <a:t> che isolano sempre di più il soggetto</a:t>
            </a:r>
          </a:p>
          <a:p>
            <a:pPr algn="just"/>
            <a:r>
              <a:rPr lang="it-IT" dirty="0"/>
              <a:t>Si determina quindi un circolo vizioso che rinforza nel soggetto convinzioni e </a:t>
            </a:r>
            <a:r>
              <a:rPr lang="it-IT"/>
              <a:t>pensieri disfunzionali</a:t>
            </a:r>
          </a:p>
        </p:txBody>
      </p:sp>
    </p:spTree>
    <p:extLst>
      <p:ext uri="{BB962C8B-B14F-4D97-AF65-F5344CB8AC3E}">
        <p14:creationId xmlns:p14="http://schemas.microsoft.com/office/powerpoint/2010/main" val="17203346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24E889B-5465-699F-0FC9-6CB00C30B4E1}"/>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82CC969F-972F-1814-F9B9-2BD73CB441D5}"/>
              </a:ext>
            </a:extLst>
          </p:cNvPr>
          <p:cNvSpPr>
            <a:spLocks noGrp="1"/>
          </p:cNvSpPr>
          <p:nvPr>
            <p:ph idx="1"/>
          </p:nvPr>
        </p:nvSpPr>
        <p:spPr/>
        <p:txBody>
          <a:bodyPr/>
          <a:lstStyle/>
          <a:p>
            <a:pPr algn="just"/>
            <a:r>
              <a:rPr lang="it-IT" dirty="0"/>
              <a:t>I soggetti con D. della condotta, presentano spesso scarsa attenzione per i sentimenti, i desideri e il benessere altrui</a:t>
            </a:r>
          </a:p>
          <a:p>
            <a:pPr algn="just"/>
            <a:r>
              <a:rPr lang="it-IT" dirty="0"/>
              <a:t>In una percentuale rilevante di casi si osservano: freddezza, insensibilità, anaffettività, scarsa motivazione alla cooperazione e alla solidarietà</a:t>
            </a:r>
          </a:p>
          <a:p>
            <a:pPr algn="just"/>
            <a:r>
              <a:rPr lang="it-IT" dirty="0"/>
              <a:t>In alcuni casi possono trovarsi: assenza sensi di colpa e rimorso per conseguenza loro azioni (se manifestato pentimento, soprattutto per evitare punizioni)</a:t>
            </a:r>
          </a:p>
          <a:p>
            <a:pPr algn="just"/>
            <a:r>
              <a:rPr lang="it-IT" dirty="0"/>
              <a:t>Spesso vi sono mancanza di empatia, freddezza emotiva, atipie del senso morale, aumentata sensibilità nei confronti della minaccia</a:t>
            </a:r>
          </a:p>
          <a:p>
            <a:pPr algn="just"/>
            <a:r>
              <a:rPr lang="it-IT" dirty="0"/>
              <a:t>Scarso investimento fino al disinteresse nei confronti di attività abitualmente ritenute importanti (risultati scolastici, sul lavoro </a:t>
            </a:r>
            <a:r>
              <a:rPr lang="it-IT" dirty="0" err="1"/>
              <a:t>ecc</a:t>
            </a:r>
            <a:r>
              <a:rPr lang="it-IT" dirty="0"/>
              <a:t>) </a:t>
            </a:r>
          </a:p>
        </p:txBody>
      </p:sp>
    </p:spTree>
    <p:extLst>
      <p:ext uri="{BB962C8B-B14F-4D97-AF65-F5344CB8AC3E}">
        <p14:creationId xmlns:p14="http://schemas.microsoft.com/office/powerpoint/2010/main" val="11596954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E8C914F-A1E2-B869-53DE-A2577C0C5A9F}"/>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5D3F7D60-12A2-E255-ED07-3F8F1859EB10}"/>
              </a:ext>
            </a:extLst>
          </p:cNvPr>
          <p:cNvSpPr>
            <a:spLocks noGrp="1"/>
          </p:cNvSpPr>
          <p:nvPr>
            <p:ph idx="1"/>
          </p:nvPr>
        </p:nvSpPr>
        <p:spPr/>
        <p:txBody>
          <a:bodyPr/>
          <a:lstStyle/>
          <a:p>
            <a:pPr algn="just"/>
            <a:r>
              <a:rPr lang="it-IT" dirty="0"/>
              <a:t>Per quanto riguarda la mancanza di empatia, si tratta di un deficit che impedisce al soggetto di assumere la prospettiva dell’altro e di cogliere la sua sofferenza. Questa incapacità non permette al soggetto di desistere da comportamenti che determinano la sofferenza dell’altro. Studi di RM funzionale, osservando soggetti impegnati a comprendere i sentimenti degli altri attraverso la lettura di espressioni facciali riprodotte in fotografia, hanno dimostrato che i soggetti affetti da DC presentano una </a:t>
            </a:r>
            <a:r>
              <a:rPr lang="it-IT" dirty="0" err="1"/>
              <a:t>ipoattivazione</a:t>
            </a:r>
            <a:r>
              <a:rPr lang="it-IT" dirty="0"/>
              <a:t> dell’amigdala (zona del cervello che attribuisce significato emotivo agli stimoli)</a:t>
            </a:r>
          </a:p>
        </p:txBody>
      </p:sp>
    </p:spTree>
    <p:extLst>
      <p:ext uri="{BB962C8B-B14F-4D97-AF65-F5344CB8AC3E}">
        <p14:creationId xmlns:p14="http://schemas.microsoft.com/office/powerpoint/2010/main" val="25975540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EBA7FA8-1855-0C87-4A47-BE9A1ED7C5ED}"/>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736B5479-53EA-B7CB-DF46-EE99D9C1F5FF}"/>
              </a:ext>
            </a:extLst>
          </p:cNvPr>
          <p:cNvSpPr>
            <a:spLocks noGrp="1"/>
          </p:cNvSpPr>
          <p:nvPr>
            <p:ph idx="1"/>
          </p:nvPr>
        </p:nvSpPr>
        <p:spPr/>
        <p:txBody>
          <a:bodyPr/>
          <a:lstStyle/>
          <a:p>
            <a:pPr algn="just"/>
            <a:r>
              <a:rPr lang="it-IT" dirty="0"/>
              <a:t>Per quanto riguarda il rimorso, è un senso di malessere legato a una trasgressione o a un danno provocato. Non è pertanto sempre sufficiente «sentire» la sofferenza degli altri (empatia), per desistere da alcuni comportamenti, ma c’è bisogno anche della volontà di non voler più provare il malessere legato all’aver provocato sofferenza all’altro (rimorso)  </a:t>
            </a:r>
          </a:p>
        </p:txBody>
      </p:sp>
    </p:spTree>
    <p:extLst>
      <p:ext uri="{BB962C8B-B14F-4D97-AF65-F5344CB8AC3E}">
        <p14:creationId xmlns:p14="http://schemas.microsoft.com/office/powerpoint/2010/main" val="21027703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CE002B9-C0B8-CBE3-16C5-B96D93C2EB2E}"/>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D2E15632-352D-1E1D-E79D-0A7869F58DC6}"/>
              </a:ext>
            </a:extLst>
          </p:cNvPr>
          <p:cNvSpPr>
            <a:spLocks noGrp="1"/>
          </p:cNvSpPr>
          <p:nvPr>
            <p:ph idx="1"/>
          </p:nvPr>
        </p:nvSpPr>
        <p:spPr/>
        <p:txBody>
          <a:bodyPr/>
          <a:lstStyle/>
          <a:p>
            <a:pPr algn="just"/>
            <a:r>
              <a:rPr lang="it-IT" dirty="0"/>
              <a:t>Per quanto riguarda l’aumentata sensibilità nei confronti di potenziali minacce, ha a che fare con la percezione di una situazione di pericolo e con la messa in atto di comportamenti difensivi. Nei soggetti con DC, è stata osservata una maggiore probabilità di risposta aggressiva sproporzionata all’entità dello stimolo, con inadeguata valutazione dell’entità della minaccia. Vi è spesso infatti un errore sistematico che conduce a riconoscere negli altri un atteggiamento ostile. La co-presenza di impulsività o di altri segni di iperattività, aumenta la probabilità di reazioni aggressive nei confronti della minaccia</a:t>
            </a:r>
          </a:p>
        </p:txBody>
      </p:sp>
    </p:spTree>
    <p:extLst>
      <p:ext uri="{BB962C8B-B14F-4D97-AF65-F5344CB8AC3E}">
        <p14:creationId xmlns:p14="http://schemas.microsoft.com/office/powerpoint/2010/main" val="32537306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B138FD8-A24A-1C07-05C0-A0E63A80C281}"/>
              </a:ext>
            </a:extLst>
          </p:cNvPr>
          <p:cNvSpPr>
            <a:spLocks noGrp="1"/>
          </p:cNvSpPr>
          <p:nvPr>
            <p:ph type="title"/>
          </p:nvPr>
        </p:nvSpPr>
        <p:spPr/>
        <p:txBody>
          <a:bodyPr/>
          <a:lstStyle/>
          <a:p>
            <a:endParaRPr lang="it-IT" dirty="0"/>
          </a:p>
        </p:txBody>
      </p:sp>
      <p:sp>
        <p:nvSpPr>
          <p:cNvPr id="3" name="Segnaposto contenuto 2">
            <a:extLst>
              <a:ext uri="{FF2B5EF4-FFF2-40B4-BE49-F238E27FC236}">
                <a16:creationId xmlns:a16="http://schemas.microsoft.com/office/drawing/2014/main" id="{72117BCF-DBD2-E509-52FA-937F9614BE00}"/>
              </a:ext>
            </a:extLst>
          </p:cNvPr>
          <p:cNvSpPr>
            <a:spLocks noGrp="1"/>
          </p:cNvSpPr>
          <p:nvPr>
            <p:ph idx="1"/>
          </p:nvPr>
        </p:nvSpPr>
        <p:spPr/>
        <p:txBody>
          <a:bodyPr/>
          <a:lstStyle/>
          <a:p>
            <a:r>
              <a:rPr lang="it-IT" dirty="0"/>
              <a:t>Per quanto riguardano le atipie del senso morale, possiamo dire: </a:t>
            </a:r>
          </a:p>
          <a:p>
            <a:pPr algn="just">
              <a:buFontTx/>
              <a:buChar char="-"/>
            </a:pPr>
            <a:r>
              <a:rPr lang="it-IT" dirty="0"/>
              <a:t>I soggetti con DC inferiscono, molto più spesso degli altri soggetti, che l’autore di un ipotetico danno nei loro confronti sia mosso da un’intenzione deliberatamente ostile, piuttosto che neutrale o benigna. Questa modalità «interpretativa» tende a stabilizzarsi durante le prime esperienze di socializzazione in ambito famigliare e tende a rimanere stabile nel tempo</a:t>
            </a:r>
          </a:p>
          <a:p>
            <a:pPr algn="just">
              <a:buFontTx/>
              <a:buChar char="-"/>
            </a:pPr>
            <a:r>
              <a:rPr lang="it-IT" dirty="0"/>
              <a:t>Gli adolescenti con DC ritengono che avranno meno successo attuando comportamenti solidali e collaborativi, piuttosto che i consueti comportamenti aggressivi. Essi cioè attribuiscono un valore più elevato a alla dominanza e alla vendetta rispetto agli altri adolescenti, ritenendole più utili nella risoluzione di problemi sociali </a:t>
            </a:r>
          </a:p>
        </p:txBody>
      </p:sp>
    </p:spTree>
    <p:extLst>
      <p:ext uri="{BB962C8B-B14F-4D97-AF65-F5344CB8AC3E}">
        <p14:creationId xmlns:p14="http://schemas.microsoft.com/office/powerpoint/2010/main" val="25871036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F8834F-EF40-9984-EECA-39B4480C4C61}"/>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0E3B05B2-F773-342F-BDF8-235DE661C858}"/>
              </a:ext>
            </a:extLst>
          </p:cNvPr>
          <p:cNvSpPr>
            <a:spLocks noGrp="1"/>
          </p:cNvSpPr>
          <p:nvPr>
            <p:ph idx="1"/>
          </p:nvPr>
        </p:nvSpPr>
        <p:spPr/>
        <p:txBody>
          <a:bodyPr/>
          <a:lstStyle/>
          <a:p>
            <a:pPr algn="just">
              <a:buFontTx/>
              <a:buChar char="-"/>
            </a:pPr>
            <a:r>
              <a:rPr lang="it-IT" dirty="0"/>
              <a:t>I ragazzi con DC non riconoscono l’autorità come legittima e giusta, in quanto percepita, a seconda dei casi, come: arbitraria, non disinteressata, non imparziale, trascurante o assente, debole o inadeguata, lesiva o abusante, eccessivamente autoritaria/controllante, insensibile. Da ciò deriva che il soggetto con DC presenta: avversione per il controllo da parte dell’autorità e per l’omologazione a regole; un iper-investimento della dominanza per ottenere autonomia ed esercitare controllo; disinvestimento nella cooperazione e nella pariteticità come strumenti di soluzione di problematiche sociali</a:t>
            </a:r>
          </a:p>
          <a:p>
            <a:pPr algn="just">
              <a:buFontTx/>
              <a:buChar char="-"/>
            </a:pPr>
            <a:r>
              <a:rPr lang="it-IT" dirty="0"/>
              <a:t>La percezione degli altri come ostili e l’attribuzione di scarsa equità all’autorità costituiscono la base per legittimare la propria attitudine ad ottenere vantaggi anche a discapito degli altri </a:t>
            </a:r>
          </a:p>
        </p:txBody>
      </p:sp>
    </p:spTree>
    <p:extLst>
      <p:ext uri="{BB962C8B-B14F-4D97-AF65-F5344CB8AC3E}">
        <p14:creationId xmlns:p14="http://schemas.microsoft.com/office/powerpoint/2010/main" val="31197166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0B51DC9-E1FA-2DE9-0542-A60968DABE45}"/>
              </a:ext>
            </a:extLst>
          </p:cNvPr>
          <p:cNvSpPr>
            <a:spLocks noGrp="1"/>
          </p:cNvSpPr>
          <p:nvPr>
            <p:ph type="ctrTitle"/>
          </p:nvPr>
        </p:nvSpPr>
        <p:spPr/>
        <p:txBody>
          <a:bodyPr/>
          <a:lstStyle/>
          <a:p>
            <a:pPr algn="ctr"/>
            <a:r>
              <a:rPr lang="it-IT" b="1" dirty="0"/>
              <a:t>Il D. DELLA CONDOTTA E IL D. OPPOSITIVO-PROVOCATORIO </a:t>
            </a:r>
          </a:p>
        </p:txBody>
      </p:sp>
      <p:sp>
        <p:nvSpPr>
          <p:cNvPr id="3" name="Sottotitolo 2">
            <a:extLst>
              <a:ext uri="{FF2B5EF4-FFF2-40B4-BE49-F238E27FC236}">
                <a16:creationId xmlns:a16="http://schemas.microsoft.com/office/drawing/2014/main" id="{6714ABE5-E033-CBDA-73EE-846162791500}"/>
              </a:ext>
            </a:extLst>
          </p:cNvPr>
          <p:cNvSpPr>
            <a:spLocks noGrp="1"/>
          </p:cNvSpPr>
          <p:nvPr>
            <p:ph type="subTitle" idx="1"/>
          </p:nvPr>
        </p:nvSpPr>
        <p:spPr/>
        <p:txBody>
          <a:bodyPr>
            <a:normAutofit lnSpcReduction="10000"/>
          </a:bodyPr>
          <a:lstStyle/>
          <a:p>
            <a:endParaRPr lang="it-IT" dirty="0"/>
          </a:p>
          <a:p>
            <a:r>
              <a:rPr lang="it-IT" dirty="0"/>
              <a:t>DOTT.SSA GIORGIA DI MASSIMO</a:t>
            </a:r>
          </a:p>
          <a:p>
            <a:r>
              <a:rPr lang="it-IT" dirty="0"/>
              <a:t>UNIMC, 27 APRILE 2023</a:t>
            </a:r>
          </a:p>
        </p:txBody>
      </p:sp>
    </p:spTree>
    <p:extLst>
      <p:ext uri="{BB962C8B-B14F-4D97-AF65-F5344CB8AC3E}">
        <p14:creationId xmlns:p14="http://schemas.microsoft.com/office/powerpoint/2010/main" val="22530695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9D761CC-8453-E0F0-D601-F1923BF34977}"/>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E2380A4F-2C30-5BE1-4ED0-218A0568A2D9}"/>
              </a:ext>
            </a:extLst>
          </p:cNvPr>
          <p:cNvSpPr>
            <a:spLocks noGrp="1"/>
          </p:cNvSpPr>
          <p:nvPr>
            <p:ph idx="1"/>
          </p:nvPr>
        </p:nvSpPr>
        <p:spPr/>
        <p:txBody>
          <a:bodyPr/>
          <a:lstStyle/>
          <a:p>
            <a:pPr algn="just"/>
            <a:r>
              <a:rPr lang="it-IT" dirty="0"/>
              <a:t>La prevalenza del Disturbo della condotta ha presentato variazioni nel corso del tempo: attualmente sembra essere accresciuta, soprattutto negli ambienti urbani</a:t>
            </a:r>
          </a:p>
          <a:p>
            <a:pPr algn="just"/>
            <a:r>
              <a:rPr lang="it-IT" dirty="0"/>
              <a:t>Nei soggetti di sesso maschile al di sotto dei 18 anni, il tasso varia dal 6 al 16%</a:t>
            </a:r>
          </a:p>
          <a:p>
            <a:pPr algn="just"/>
            <a:r>
              <a:rPr lang="it-IT" dirty="0"/>
              <a:t>Nei soggetti di sesso femminile, dal 2 al 9%</a:t>
            </a:r>
          </a:p>
          <a:p>
            <a:pPr algn="just"/>
            <a:r>
              <a:rPr lang="it-IT" dirty="0"/>
              <a:t>Nel DC a volte prevale l’aggressività predatoria, con psicopatia, distacco affettivo, violazione delle regole, pianificazione</a:t>
            </a:r>
          </a:p>
          <a:p>
            <a:pPr algn="just"/>
            <a:r>
              <a:rPr lang="it-IT" dirty="0"/>
              <a:t>In altri soggetti può prevalere un’aggressività affettiva, con impulsività, ostilità, ansia sociale</a:t>
            </a:r>
          </a:p>
          <a:p>
            <a:pPr algn="just"/>
            <a:endParaRPr lang="it-IT" dirty="0"/>
          </a:p>
          <a:p>
            <a:pPr algn="just"/>
            <a:endParaRPr lang="it-IT" dirty="0"/>
          </a:p>
          <a:p>
            <a:pPr algn="just"/>
            <a:endParaRPr lang="it-IT" dirty="0"/>
          </a:p>
        </p:txBody>
      </p:sp>
    </p:spTree>
    <p:extLst>
      <p:ext uri="{BB962C8B-B14F-4D97-AF65-F5344CB8AC3E}">
        <p14:creationId xmlns:p14="http://schemas.microsoft.com/office/powerpoint/2010/main" val="29452825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D4C4FFA-D0F5-A79F-D84F-DF5BC65BC69A}"/>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786AFAF7-5099-2072-FA99-80719F2A680B}"/>
              </a:ext>
            </a:extLst>
          </p:cNvPr>
          <p:cNvSpPr>
            <a:spLocks noGrp="1"/>
          </p:cNvSpPr>
          <p:nvPr>
            <p:ph idx="1"/>
          </p:nvPr>
        </p:nvSpPr>
        <p:spPr/>
        <p:txBody>
          <a:bodyPr/>
          <a:lstStyle/>
          <a:p>
            <a:r>
              <a:rPr lang="it-IT" dirty="0"/>
              <a:t>Per quanto riguarda la genesi, essa è </a:t>
            </a:r>
            <a:r>
              <a:rPr lang="it-IT" dirty="0" err="1"/>
              <a:t>plurifattoriale</a:t>
            </a:r>
            <a:endParaRPr lang="it-IT" dirty="0"/>
          </a:p>
          <a:p>
            <a:pPr algn="just"/>
            <a:r>
              <a:rPr lang="it-IT" dirty="0"/>
              <a:t>Vi sono indagini che indagano l’area neurobiologica e l’area ambientale</a:t>
            </a:r>
          </a:p>
          <a:p>
            <a:pPr algn="just"/>
            <a:r>
              <a:rPr lang="it-IT" dirty="0"/>
              <a:t>Per quanto riguarda l’area neurobiologica, le ricerche volte ad individuare una componente genetica hanno messo in evidenza una generica «predisposizione». Il rischio è maggiore nei bambini in cui uno dei genitori presenta analogo disturbo. Frequente è anche la presenza, fra ascendenti e collaterali, di altri disturbi psicopatologi quali dipendenze, disturbi dell’ umore, schizofrenia. La natura di tali associazioni è ancora mal definita</a:t>
            </a:r>
          </a:p>
        </p:txBody>
      </p:sp>
    </p:spTree>
    <p:extLst>
      <p:ext uri="{BB962C8B-B14F-4D97-AF65-F5344CB8AC3E}">
        <p14:creationId xmlns:p14="http://schemas.microsoft.com/office/powerpoint/2010/main" val="31507730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D29B914-24AD-975E-5F03-F2470BD7544E}"/>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E141370B-2316-0C90-C6F8-29F60D580CCA}"/>
              </a:ext>
            </a:extLst>
          </p:cNvPr>
          <p:cNvSpPr>
            <a:spLocks noGrp="1"/>
          </p:cNvSpPr>
          <p:nvPr>
            <p:ph idx="1"/>
          </p:nvPr>
        </p:nvSpPr>
        <p:spPr/>
        <p:txBody>
          <a:bodyPr/>
          <a:lstStyle/>
          <a:p>
            <a:pPr algn="just"/>
            <a:r>
              <a:rPr lang="it-IT" dirty="0"/>
              <a:t>Per quanto riguarda i fattori ambientali, sembrano invece assumere un significato preminente. Condizioni ambientali carenziali e/o le stesse situazioni di carattere psicopatologico accennate, agiscono, dall’esterno, sullo sviluppo affettivo-relazionale del bambino, favorendo le modalità comportamentali che caratterizzano il disturbo</a:t>
            </a:r>
          </a:p>
          <a:p>
            <a:pPr algn="just"/>
            <a:r>
              <a:rPr lang="it-IT" dirty="0"/>
              <a:t>Quindi, influenze genetiche e ambientali (educative, socio-economiche </a:t>
            </a:r>
            <a:r>
              <a:rPr lang="it-IT" dirty="0" err="1"/>
              <a:t>ecc</a:t>
            </a:r>
            <a:r>
              <a:rPr lang="it-IT" dirty="0"/>
              <a:t>) si intrecciano in una perversa circolarità</a:t>
            </a:r>
          </a:p>
          <a:p>
            <a:pPr algn="just"/>
            <a:r>
              <a:rPr lang="it-IT" dirty="0"/>
              <a:t>Vi è accordo nel ritenere che quanto più precocemente si evidenziano i D. condotta, tanto più rilevanti sono gli aspetti genetici</a:t>
            </a:r>
          </a:p>
        </p:txBody>
      </p:sp>
    </p:spTree>
    <p:extLst>
      <p:ext uri="{BB962C8B-B14F-4D97-AF65-F5344CB8AC3E}">
        <p14:creationId xmlns:p14="http://schemas.microsoft.com/office/powerpoint/2010/main" val="39634753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2F2E3D9A-296F-8EDF-3462-5A39A0BD411B}"/>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55C0EFD6-A6E4-A244-7F6E-47EB65A725EE}"/>
              </a:ext>
            </a:extLst>
          </p:cNvPr>
          <p:cNvSpPr>
            <a:spLocks noGrp="1"/>
          </p:cNvSpPr>
          <p:nvPr>
            <p:ph idx="1"/>
          </p:nvPr>
        </p:nvSpPr>
        <p:spPr/>
        <p:txBody>
          <a:bodyPr/>
          <a:lstStyle/>
          <a:p>
            <a:r>
              <a:rPr lang="it-IT" dirty="0"/>
              <a:t>La diagnosi è essenzialmente clinica</a:t>
            </a:r>
          </a:p>
          <a:p>
            <a:r>
              <a:rPr lang="it-IT" dirty="0"/>
              <a:t>Si basa su: </a:t>
            </a:r>
          </a:p>
          <a:p>
            <a:pPr marL="0" indent="0">
              <a:buNone/>
            </a:pPr>
            <a:r>
              <a:rPr lang="it-IT" dirty="0"/>
              <a:t>-    Osservazione diretta e colloquio con il soggetto</a:t>
            </a:r>
          </a:p>
          <a:p>
            <a:pPr marL="0" indent="0">
              <a:buNone/>
            </a:pPr>
            <a:r>
              <a:rPr lang="it-IT" dirty="0"/>
              <a:t>-    Colloquio con i genitori, integrato da interviste semi-strutturate</a:t>
            </a:r>
          </a:p>
          <a:p>
            <a:pPr>
              <a:buFontTx/>
              <a:buChar char="-"/>
            </a:pPr>
            <a:r>
              <a:rPr lang="it-IT" dirty="0"/>
              <a:t>Documentazione che deve includere anche rapporti stesi dal personale scolastico</a:t>
            </a:r>
          </a:p>
          <a:p>
            <a:pPr>
              <a:buFontTx/>
              <a:buChar char="-"/>
            </a:pPr>
            <a:endParaRPr lang="it-IT" dirty="0"/>
          </a:p>
          <a:p>
            <a:endParaRPr lang="it-IT" dirty="0"/>
          </a:p>
          <a:p>
            <a:endParaRPr lang="it-IT" dirty="0"/>
          </a:p>
        </p:txBody>
      </p:sp>
    </p:spTree>
    <p:extLst>
      <p:ext uri="{BB962C8B-B14F-4D97-AF65-F5344CB8AC3E}">
        <p14:creationId xmlns:p14="http://schemas.microsoft.com/office/powerpoint/2010/main" val="36898539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CB4B8D0-DE7F-3270-982D-674079359C18}"/>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25ADFFAA-8157-085B-85D3-97E818324602}"/>
              </a:ext>
            </a:extLst>
          </p:cNvPr>
          <p:cNvSpPr>
            <a:spLocks noGrp="1"/>
          </p:cNvSpPr>
          <p:nvPr>
            <p:ph idx="1"/>
          </p:nvPr>
        </p:nvSpPr>
        <p:spPr/>
        <p:txBody>
          <a:bodyPr/>
          <a:lstStyle/>
          <a:p>
            <a:r>
              <a:rPr lang="it-IT" dirty="0"/>
              <a:t>Con le informazioni raccolte si valutano:</a:t>
            </a:r>
          </a:p>
          <a:p>
            <a:pPr marL="0" indent="0">
              <a:buNone/>
            </a:pPr>
            <a:r>
              <a:rPr lang="it-IT" dirty="0"/>
              <a:t>- I comportamenti atipici</a:t>
            </a:r>
          </a:p>
          <a:p>
            <a:pPr marL="0" indent="0">
              <a:buNone/>
            </a:pPr>
            <a:r>
              <a:rPr lang="it-IT" dirty="0"/>
              <a:t>- La loro durata, la loro frequenza, la loro intensità (grado di interferenza)</a:t>
            </a:r>
          </a:p>
          <a:p>
            <a:pPr marL="0" indent="0">
              <a:buNone/>
            </a:pPr>
            <a:r>
              <a:rPr lang="it-IT" dirty="0"/>
              <a:t>- Le caratteristiche dell’ambiente in cui il soggetto vive</a:t>
            </a:r>
          </a:p>
          <a:p>
            <a:pPr marL="0" indent="0">
              <a:buNone/>
            </a:pPr>
            <a:r>
              <a:rPr lang="it-IT" dirty="0"/>
              <a:t>- Le modalità della relazione genitore-bambino</a:t>
            </a:r>
          </a:p>
          <a:p>
            <a:pPr marL="0" indent="0">
              <a:buNone/>
            </a:pPr>
            <a:r>
              <a:rPr lang="it-IT" dirty="0"/>
              <a:t>- La presenza di altri tipi di disturbi</a:t>
            </a:r>
          </a:p>
          <a:p>
            <a:pPr>
              <a:buFontTx/>
              <a:buChar char="-"/>
            </a:pPr>
            <a:endParaRPr lang="it-IT" dirty="0"/>
          </a:p>
          <a:p>
            <a:r>
              <a:rPr lang="it-IT" dirty="0"/>
              <a:t>Possono essere usate delle scale come la K-SADS-PL</a:t>
            </a:r>
          </a:p>
        </p:txBody>
      </p:sp>
    </p:spTree>
    <p:extLst>
      <p:ext uri="{BB962C8B-B14F-4D97-AF65-F5344CB8AC3E}">
        <p14:creationId xmlns:p14="http://schemas.microsoft.com/office/powerpoint/2010/main" val="26966355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53496FA-5BD0-4CF9-F477-9D1D0D9D5E2E}"/>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F9ED5A0D-CADE-C27F-0B14-4AE9A6158A27}"/>
              </a:ext>
            </a:extLst>
          </p:cNvPr>
          <p:cNvSpPr>
            <a:spLocks noGrp="1"/>
          </p:cNvSpPr>
          <p:nvPr>
            <p:ph idx="1"/>
          </p:nvPr>
        </p:nvSpPr>
        <p:spPr/>
        <p:txBody>
          <a:bodyPr/>
          <a:lstStyle/>
          <a:p>
            <a:pPr algn="just"/>
            <a:r>
              <a:rPr lang="it-IT" dirty="0"/>
              <a:t>I DC coesistono spesso con altri tipi di disturbi psichiatrici (40% dei casi: d. ansia, </a:t>
            </a:r>
            <a:r>
              <a:rPr lang="it-IT" dirty="0" err="1"/>
              <a:t>d.depressivi</a:t>
            </a:r>
            <a:r>
              <a:rPr lang="it-IT" dirty="0"/>
              <a:t>…) , con ADHD (40% dei casi), con d. del linguaggio, d. dell’apprendimento, epilessie</a:t>
            </a:r>
          </a:p>
        </p:txBody>
      </p:sp>
    </p:spTree>
    <p:extLst>
      <p:ext uri="{BB962C8B-B14F-4D97-AF65-F5344CB8AC3E}">
        <p14:creationId xmlns:p14="http://schemas.microsoft.com/office/powerpoint/2010/main" val="20731547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4D66C28-81F8-B085-1560-5EA3BF0B7267}"/>
              </a:ext>
            </a:extLst>
          </p:cNvPr>
          <p:cNvSpPr>
            <a:spLocks noGrp="1"/>
          </p:cNvSpPr>
          <p:nvPr>
            <p:ph type="title"/>
          </p:nvPr>
        </p:nvSpPr>
        <p:spPr/>
        <p:txBody>
          <a:bodyPr/>
          <a:lstStyle/>
          <a:p>
            <a:endParaRPr lang="it-IT" dirty="0"/>
          </a:p>
        </p:txBody>
      </p:sp>
      <p:sp>
        <p:nvSpPr>
          <p:cNvPr id="3" name="Segnaposto contenuto 2">
            <a:extLst>
              <a:ext uri="{FF2B5EF4-FFF2-40B4-BE49-F238E27FC236}">
                <a16:creationId xmlns:a16="http://schemas.microsoft.com/office/drawing/2014/main" id="{432C9F37-671C-4DE0-7F82-201FE9194AFB}"/>
              </a:ext>
            </a:extLst>
          </p:cNvPr>
          <p:cNvSpPr>
            <a:spLocks noGrp="1"/>
          </p:cNvSpPr>
          <p:nvPr>
            <p:ph idx="1"/>
          </p:nvPr>
        </p:nvSpPr>
        <p:spPr/>
        <p:txBody>
          <a:bodyPr/>
          <a:lstStyle/>
          <a:p>
            <a:pPr algn="just"/>
            <a:r>
              <a:rPr lang="it-IT" dirty="0"/>
              <a:t>Per quanto riguarda la terapia, gli interventi possono essere di tipo farmacologico, riabilitativo, psico-educativo, psicoterapeutico</a:t>
            </a:r>
          </a:p>
          <a:p>
            <a:pPr marL="0" indent="0" algn="just">
              <a:buNone/>
            </a:pPr>
            <a:endParaRPr lang="it-IT" dirty="0"/>
          </a:p>
          <a:p>
            <a:pPr algn="just"/>
            <a:r>
              <a:rPr lang="it-IT" dirty="0"/>
              <a:t>La terapia farmacologica è limitata a casi di particolare gravità o dove siano presenti altre condizioni patologiche in comorbidità (stabilizzanti dell’umore, antipsicotici atipici </a:t>
            </a:r>
            <a:r>
              <a:rPr lang="it-IT" dirty="0" err="1"/>
              <a:t>ecc</a:t>
            </a:r>
            <a:r>
              <a:rPr lang="it-IT" dirty="0"/>
              <a:t>)</a:t>
            </a:r>
          </a:p>
          <a:p>
            <a:pPr marL="0" indent="0" algn="just">
              <a:buNone/>
            </a:pPr>
            <a:endParaRPr lang="it-IT" dirty="0"/>
          </a:p>
          <a:p>
            <a:pPr algn="just"/>
            <a:r>
              <a:rPr lang="it-IT" dirty="0"/>
              <a:t>Gli interventi riabilitativi si attuano quando il DC si associa a disturbi del </a:t>
            </a:r>
            <a:r>
              <a:rPr lang="it-IT" dirty="0" err="1"/>
              <a:t>neurosviluppo</a:t>
            </a:r>
            <a:r>
              <a:rPr lang="it-IT" dirty="0"/>
              <a:t> (D. apprendimento, D. comunicazione…)</a:t>
            </a:r>
          </a:p>
        </p:txBody>
      </p:sp>
    </p:spTree>
    <p:extLst>
      <p:ext uri="{BB962C8B-B14F-4D97-AF65-F5344CB8AC3E}">
        <p14:creationId xmlns:p14="http://schemas.microsoft.com/office/powerpoint/2010/main" val="39715702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233FE2D-B21B-F246-8CBB-12CBD239488F}"/>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89198402-317F-9C28-1CC4-1DBF2F6EB140}"/>
              </a:ext>
            </a:extLst>
          </p:cNvPr>
          <p:cNvSpPr>
            <a:spLocks noGrp="1"/>
          </p:cNvSpPr>
          <p:nvPr>
            <p:ph idx="1"/>
          </p:nvPr>
        </p:nvSpPr>
        <p:spPr/>
        <p:txBody>
          <a:bodyPr/>
          <a:lstStyle/>
          <a:p>
            <a:pPr algn="just"/>
            <a:r>
              <a:rPr lang="it-IT" dirty="0"/>
              <a:t>Gli interventi psico-educativi prevedono il coinvolgimento attivo dei genitori che vengono informati, guidati e sostenuti nell’adozione di atteggiamenti utili. Viene coinvolta la scuola per concordare strategie di comportamento per favorire esperienze di condivisione </a:t>
            </a:r>
          </a:p>
          <a:p>
            <a:pPr algn="just"/>
            <a:endParaRPr lang="it-IT" dirty="0"/>
          </a:p>
          <a:p>
            <a:pPr algn="just"/>
            <a:endParaRPr lang="it-IT" dirty="0"/>
          </a:p>
          <a:p>
            <a:pPr algn="just"/>
            <a:r>
              <a:rPr lang="it-IT" dirty="0"/>
              <a:t>Gli interventi psicoterapeutici possono essere di tipo psicodinamico, sistemico-relazionale, cognitivo-comportamentale (le più utilizzate, che favoriscono l’estinzione di comportamenti disadattivi)</a:t>
            </a:r>
          </a:p>
        </p:txBody>
      </p:sp>
    </p:spTree>
    <p:extLst>
      <p:ext uri="{BB962C8B-B14F-4D97-AF65-F5344CB8AC3E}">
        <p14:creationId xmlns:p14="http://schemas.microsoft.com/office/powerpoint/2010/main" val="41370378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B40D38A-9C7B-21BF-5145-78EC3B1E73A2}"/>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7575EC60-E5AB-6B57-F4A2-9B2E79B7A26A}"/>
              </a:ext>
            </a:extLst>
          </p:cNvPr>
          <p:cNvSpPr>
            <a:spLocks noGrp="1"/>
          </p:cNvSpPr>
          <p:nvPr>
            <p:ph idx="1"/>
          </p:nvPr>
        </p:nvSpPr>
        <p:spPr/>
        <p:txBody>
          <a:bodyPr/>
          <a:lstStyle/>
          <a:p>
            <a:r>
              <a:rPr lang="it-IT" dirty="0"/>
              <a:t>Prognosi: </a:t>
            </a:r>
          </a:p>
          <a:p>
            <a:pPr algn="just"/>
            <a:r>
              <a:rPr lang="it-IT" dirty="0"/>
              <a:t>Il decorso è variabile: a volte scompare in età adulta, a volte persiste continuando in un Disturbo Antisociale di Personalità (dai 18 anni) con possibilità di atti passibili </a:t>
            </a:r>
            <a:r>
              <a:rPr lang="it-IT"/>
              <a:t>di arresto</a:t>
            </a:r>
            <a:endParaRPr lang="it-IT" dirty="0"/>
          </a:p>
          <a:p>
            <a:pPr algn="just"/>
            <a:r>
              <a:rPr lang="it-IT" dirty="0"/>
              <a:t>Il DC rappresenta un rischio psicopatologico che può tradursi, in età adulta, in disturbi dell’umore, disturbi d’ansia </a:t>
            </a:r>
            <a:r>
              <a:rPr lang="it-IT" dirty="0" err="1"/>
              <a:t>ecc</a:t>
            </a:r>
            <a:r>
              <a:rPr lang="it-IT" dirty="0"/>
              <a:t> </a:t>
            </a:r>
          </a:p>
        </p:txBody>
      </p:sp>
    </p:spTree>
    <p:extLst>
      <p:ext uri="{BB962C8B-B14F-4D97-AF65-F5344CB8AC3E}">
        <p14:creationId xmlns:p14="http://schemas.microsoft.com/office/powerpoint/2010/main" val="33589535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2D35282-B02A-B4B1-12FB-42D8D774564A}"/>
              </a:ext>
            </a:extLst>
          </p:cNvPr>
          <p:cNvSpPr>
            <a:spLocks noGrp="1"/>
          </p:cNvSpPr>
          <p:nvPr>
            <p:ph type="title"/>
          </p:nvPr>
        </p:nvSpPr>
        <p:spPr/>
        <p:txBody>
          <a:bodyPr/>
          <a:lstStyle/>
          <a:p>
            <a:pPr algn="ctr"/>
            <a:r>
              <a:rPr lang="it-IT" b="1" dirty="0"/>
              <a:t>DISTURBO OPPOSITIVO-PROVOCATORIO</a:t>
            </a:r>
          </a:p>
        </p:txBody>
      </p:sp>
      <p:sp>
        <p:nvSpPr>
          <p:cNvPr id="3" name="Segnaposto contenuto 2">
            <a:extLst>
              <a:ext uri="{FF2B5EF4-FFF2-40B4-BE49-F238E27FC236}">
                <a16:creationId xmlns:a16="http://schemas.microsoft.com/office/drawing/2014/main" id="{E50CD9B5-5291-A7B3-6534-BFDEBECD8353}"/>
              </a:ext>
            </a:extLst>
          </p:cNvPr>
          <p:cNvSpPr>
            <a:spLocks noGrp="1"/>
          </p:cNvSpPr>
          <p:nvPr>
            <p:ph idx="1"/>
          </p:nvPr>
        </p:nvSpPr>
        <p:spPr/>
        <p:txBody>
          <a:bodyPr/>
          <a:lstStyle/>
          <a:p>
            <a:pPr algn="just"/>
            <a:r>
              <a:rPr lang="it-IT" dirty="0"/>
              <a:t>Il DOP è caratterizzato da un insieme di comportamenti che assumono l’aspetto di una costante sfida nei confronti delle figure dell’ambiente significativo</a:t>
            </a:r>
          </a:p>
          <a:p>
            <a:pPr algn="just"/>
            <a:r>
              <a:rPr lang="it-IT" dirty="0"/>
              <a:t>L’atteggiamento emotivo di fondo è rappresentato da irritabilità e frequenti scoppi d’ira</a:t>
            </a:r>
          </a:p>
          <a:p>
            <a:pPr algn="just"/>
            <a:r>
              <a:rPr lang="it-IT" dirty="0"/>
              <a:t>Tali comportamenti spesso vanificano tentativi di stabilire rapporti di cooperazione e condivisione con i soggetti interessati</a:t>
            </a:r>
          </a:p>
          <a:p>
            <a:pPr algn="just"/>
            <a:r>
              <a:rPr lang="it-IT" dirty="0"/>
              <a:t>Il DSM-5 considera il DOP una forma separata dal Disturbo della condotta; altri sistemi classificatori (ICD-10), lo includono invece all’interno del DC considerandolo un sottotipo di tale categoria</a:t>
            </a:r>
          </a:p>
        </p:txBody>
      </p:sp>
    </p:spTree>
    <p:extLst>
      <p:ext uri="{BB962C8B-B14F-4D97-AF65-F5344CB8AC3E}">
        <p14:creationId xmlns:p14="http://schemas.microsoft.com/office/powerpoint/2010/main" val="515775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4583859-1942-81BF-C92C-E756CA1F46FA}"/>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23B8AB60-6E5B-92D9-9801-96738FE207D2}"/>
              </a:ext>
            </a:extLst>
          </p:cNvPr>
          <p:cNvSpPr>
            <a:spLocks noGrp="1"/>
          </p:cNvSpPr>
          <p:nvPr>
            <p:ph idx="1"/>
          </p:nvPr>
        </p:nvSpPr>
        <p:spPr/>
        <p:txBody>
          <a:bodyPr/>
          <a:lstStyle/>
          <a:p>
            <a:pPr algn="just"/>
            <a:r>
              <a:rPr lang="it-IT" dirty="0"/>
              <a:t>Si tratta di quadri clinici che rappresentano uno dei motivi più frequenti di consultazione in Neuropsichiatria Infantile</a:t>
            </a:r>
          </a:p>
          <a:p>
            <a:pPr algn="just"/>
            <a:r>
              <a:rPr lang="it-IT" dirty="0"/>
              <a:t>Anche se l’espressività della sintomatologia è variabile, vi sono degli aspetti caratterizzanti: </a:t>
            </a:r>
          </a:p>
          <a:p>
            <a:pPr algn="just">
              <a:buFontTx/>
              <a:buChar char="-"/>
            </a:pPr>
            <a:r>
              <a:rPr lang="it-IT" dirty="0"/>
              <a:t>Alterazione importante nella regolazione dell’emotività e del comportamento</a:t>
            </a:r>
          </a:p>
          <a:p>
            <a:pPr algn="just">
              <a:buFontTx/>
              <a:buChar char="-"/>
            </a:pPr>
            <a:r>
              <a:rPr lang="it-IT" dirty="0"/>
              <a:t>Assunzione di atti e modalità reattive che violano i diritti degli altri e mettono il soggetto in situazioni di forte conflittualità con l’ambiente (violazione norme sociali)</a:t>
            </a:r>
          </a:p>
        </p:txBody>
      </p:sp>
    </p:spTree>
    <p:extLst>
      <p:ext uri="{BB962C8B-B14F-4D97-AF65-F5344CB8AC3E}">
        <p14:creationId xmlns:p14="http://schemas.microsoft.com/office/powerpoint/2010/main" val="1940084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3B5A518-8BEA-76FD-CF80-8E2E346F3D0E}"/>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AF9B5174-C570-CA0A-359A-2CF9F3091CF3}"/>
              </a:ext>
            </a:extLst>
          </p:cNvPr>
          <p:cNvSpPr>
            <a:spLocks noGrp="1"/>
          </p:cNvSpPr>
          <p:nvPr>
            <p:ph idx="1"/>
          </p:nvPr>
        </p:nvSpPr>
        <p:spPr/>
        <p:txBody>
          <a:bodyPr/>
          <a:lstStyle/>
          <a:p>
            <a:pPr algn="just"/>
            <a:r>
              <a:rPr lang="it-IT" dirty="0"/>
              <a:t>Nel DC tuttavia prevalgono i problemi legati alla regolazione del comportamento; nel DOP prevalgono i problemi legati alla regolazione delle emozioni (collera, irritabilità, rabbia…)</a:t>
            </a:r>
          </a:p>
          <a:p>
            <a:pPr algn="just"/>
            <a:endParaRPr lang="it-IT" dirty="0"/>
          </a:p>
          <a:p>
            <a:pPr algn="just"/>
            <a:r>
              <a:rPr lang="it-IT" dirty="0"/>
              <a:t>Nel DOP, la </a:t>
            </a:r>
            <a:r>
              <a:rPr lang="it-IT" dirty="0" err="1"/>
              <a:t>disregolazione</a:t>
            </a:r>
            <a:r>
              <a:rPr lang="it-IT" dirty="0"/>
              <a:t> comportamentale, elemento caratterizzante il DC, si limita alla sfida e alla </a:t>
            </a:r>
            <a:r>
              <a:rPr lang="it-IT" dirty="0" err="1"/>
              <a:t>provocatorietà</a:t>
            </a:r>
            <a:endParaRPr lang="it-IT" dirty="0"/>
          </a:p>
        </p:txBody>
      </p:sp>
    </p:spTree>
    <p:extLst>
      <p:ext uri="{BB962C8B-B14F-4D97-AF65-F5344CB8AC3E}">
        <p14:creationId xmlns:p14="http://schemas.microsoft.com/office/powerpoint/2010/main" val="25985820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5DDD9B9-05BD-F08F-12C7-4686B58D758A}"/>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74000E08-9AC1-830E-DDAB-0B66AF08EB58}"/>
              </a:ext>
            </a:extLst>
          </p:cNvPr>
          <p:cNvSpPr>
            <a:spLocks noGrp="1"/>
          </p:cNvSpPr>
          <p:nvPr>
            <p:ph idx="1"/>
          </p:nvPr>
        </p:nvSpPr>
        <p:spPr/>
        <p:txBody>
          <a:bodyPr/>
          <a:lstStyle/>
          <a:p>
            <a:pPr algn="just"/>
            <a:r>
              <a:rPr lang="it-IT" dirty="0"/>
              <a:t>Il quadro clinico esordisce in genere in età prescolare e si esprime con una serie di comportamenti  che possono essere raggruppati in tre aree disfunzionali:</a:t>
            </a:r>
          </a:p>
          <a:p>
            <a:pPr algn="just">
              <a:buFontTx/>
              <a:buChar char="-"/>
            </a:pPr>
            <a:r>
              <a:rPr lang="it-IT" dirty="0"/>
              <a:t>Umore collerico e/o irritabile</a:t>
            </a:r>
          </a:p>
          <a:p>
            <a:pPr algn="just">
              <a:buFontTx/>
              <a:buChar char="-"/>
            </a:pPr>
            <a:r>
              <a:rPr lang="it-IT" dirty="0"/>
              <a:t>Comportamento polemico e/o provocatorio</a:t>
            </a:r>
          </a:p>
          <a:p>
            <a:pPr algn="just">
              <a:buFontTx/>
              <a:buChar char="-"/>
            </a:pPr>
            <a:r>
              <a:rPr lang="it-IT" dirty="0"/>
              <a:t>Tendenza alla vendicatività</a:t>
            </a:r>
          </a:p>
          <a:p>
            <a:pPr marL="0" indent="0" algn="just">
              <a:buNone/>
            </a:pPr>
            <a:r>
              <a:rPr lang="it-IT" dirty="0"/>
              <a:t>Questi sintomi devono essere presenti più volte alla settimana e per almeno 6 mesi nei bambini con età inferiore ai 5 anni; almeno una volta alla settimana per almeno 6 mesi nei bambini più grandi.</a:t>
            </a:r>
          </a:p>
          <a:p>
            <a:pPr marL="0" indent="0" algn="just">
              <a:buNone/>
            </a:pPr>
            <a:r>
              <a:rPr lang="it-IT" dirty="0"/>
              <a:t> </a:t>
            </a:r>
          </a:p>
        </p:txBody>
      </p:sp>
    </p:spTree>
    <p:extLst>
      <p:ext uri="{BB962C8B-B14F-4D97-AF65-F5344CB8AC3E}">
        <p14:creationId xmlns:p14="http://schemas.microsoft.com/office/powerpoint/2010/main" val="26512926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542F042-389E-D603-2566-0700E150344C}"/>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7129021A-D27F-9DA4-7D54-8D86087BAF31}"/>
              </a:ext>
            </a:extLst>
          </p:cNvPr>
          <p:cNvSpPr>
            <a:spLocks noGrp="1"/>
          </p:cNvSpPr>
          <p:nvPr>
            <p:ph idx="1"/>
          </p:nvPr>
        </p:nvSpPr>
        <p:spPr/>
        <p:txBody>
          <a:bodyPr/>
          <a:lstStyle/>
          <a:p>
            <a:r>
              <a:rPr lang="it-IT" dirty="0"/>
              <a:t>Per quanto riguarda l’umore collerico e/o irritabile possiamo dire che:</a:t>
            </a:r>
          </a:p>
          <a:p>
            <a:pPr algn="just">
              <a:buFontTx/>
              <a:buChar char="-"/>
            </a:pPr>
            <a:r>
              <a:rPr lang="it-IT" dirty="0"/>
              <a:t>Vi è bassa tolleranza nei confronti delle frustrazioni. Il soggetto va spesso in collera per motivi apparentemente banali. Le circostanze, cioè, non giustificano l’entità della risposta. In altri casi non sembrano esserci apparenti motivi ai suoi scoppi di collera</a:t>
            </a:r>
          </a:p>
          <a:p>
            <a:pPr algn="just">
              <a:buFontTx/>
              <a:buChar char="-"/>
            </a:pPr>
            <a:r>
              <a:rPr lang="it-IT" dirty="0"/>
              <a:t>Di fondo, l’umore è irritabile; è spesso adirato</a:t>
            </a:r>
          </a:p>
          <a:p>
            <a:pPr algn="just">
              <a:buFontTx/>
              <a:buChar char="-"/>
            </a:pPr>
            <a:r>
              <a:rPr lang="it-IT" dirty="0"/>
              <a:t>Altro aspetto è la permalosità: un appunto o anche un motto di spirito nei suoi confronti determina un atteggiamento eccessivamente risentito e contrariato o, a volte, francamente adirato</a:t>
            </a:r>
          </a:p>
        </p:txBody>
      </p:sp>
    </p:spTree>
    <p:extLst>
      <p:ext uri="{BB962C8B-B14F-4D97-AF65-F5344CB8AC3E}">
        <p14:creationId xmlns:p14="http://schemas.microsoft.com/office/powerpoint/2010/main" val="13840235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A340B9E-1321-2E16-9685-65DD5A1985B5}"/>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B9000A67-4317-51CE-720A-6A9878FB6B5E}"/>
              </a:ext>
            </a:extLst>
          </p:cNvPr>
          <p:cNvSpPr>
            <a:spLocks noGrp="1"/>
          </p:cNvSpPr>
          <p:nvPr>
            <p:ph idx="1"/>
          </p:nvPr>
        </p:nvSpPr>
        <p:spPr/>
        <p:txBody>
          <a:bodyPr>
            <a:normAutofit/>
          </a:bodyPr>
          <a:lstStyle/>
          <a:p>
            <a:r>
              <a:rPr lang="it-IT" dirty="0"/>
              <a:t>Per quanto riguarda il comportamento polemico e/o provocatorio possiamo dire:</a:t>
            </a:r>
          </a:p>
          <a:p>
            <a:endParaRPr lang="it-IT" dirty="0"/>
          </a:p>
          <a:p>
            <a:pPr>
              <a:buFontTx/>
              <a:buChar char="-"/>
            </a:pPr>
            <a:r>
              <a:rPr lang="it-IT" dirty="0"/>
              <a:t>Il soggetto vuole sempre avere l’ultima parola</a:t>
            </a:r>
          </a:p>
          <a:p>
            <a:pPr>
              <a:buFontTx/>
              <a:buChar char="-"/>
            </a:pPr>
            <a:endParaRPr lang="it-IT" dirty="0"/>
          </a:p>
          <a:p>
            <a:pPr algn="just">
              <a:buFontTx/>
              <a:buChar char="-"/>
            </a:pPr>
            <a:r>
              <a:rPr lang="it-IT" dirty="0"/>
              <a:t>Ha difficoltà ad accettare le regole in quanto tende ad anteporre i suoi bisogni. Pertanto, litiga spesso con l’autorità (es adulti) o anche con i pari che gli chiedono di adattarsi alle regole del contesto ludico e/o cooperativo</a:t>
            </a:r>
          </a:p>
        </p:txBody>
      </p:sp>
    </p:spTree>
    <p:extLst>
      <p:ext uri="{BB962C8B-B14F-4D97-AF65-F5344CB8AC3E}">
        <p14:creationId xmlns:p14="http://schemas.microsoft.com/office/powerpoint/2010/main" val="106813901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548EFD6-66AD-275C-C09A-B644519DB75A}"/>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BD6456D3-AFD2-89EA-6704-C0A1B2FA92CE}"/>
              </a:ext>
            </a:extLst>
          </p:cNvPr>
          <p:cNvSpPr>
            <a:spLocks noGrp="1"/>
          </p:cNvSpPr>
          <p:nvPr>
            <p:ph idx="1"/>
          </p:nvPr>
        </p:nvSpPr>
        <p:spPr/>
        <p:txBody>
          <a:bodyPr/>
          <a:lstStyle/>
          <a:p>
            <a:pPr algn="just">
              <a:buFontTx/>
              <a:buChar char="-"/>
            </a:pPr>
            <a:r>
              <a:rPr lang="it-IT" dirty="0"/>
              <a:t>Spesso irrita deliberatamente l’altro per cercare la lite. Talvolta sfida l’altro (frequentemente i genitori) ricorrendo ad aggressività passiva (ad esempio esegue in modo inadeguato alcuni compiti per esasperare i genitori e provocare la loro rabbia)</a:t>
            </a:r>
          </a:p>
          <a:p>
            <a:pPr algn="just">
              <a:buFontTx/>
              <a:buChar char="-"/>
            </a:pPr>
            <a:endParaRPr lang="it-IT" dirty="0"/>
          </a:p>
          <a:p>
            <a:pPr algn="just">
              <a:buFontTx/>
              <a:buChar char="-"/>
            </a:pPr>
            <a:r>
              <a:rPr lang="it-IT" dirty="0"/>
              <a:t>Nell’ambito di queste relazioni tese e conflittuali, tende ad accusare l’altro come responsabile dei propri errori o dei propri comportamenti inadeguati</a:t>
            </a:r>
          </a:p>
          <a:p>
            <a:endParaRPr lang="it-IT" dirty="0"/>
          </a:p>
        </p:txBody>
      </p:sp>
    </p:spTree>
    <p:extLst>
      <p:ext uri="{BB962C8B-B14F-4D97-AF65-F5344CB8AC3E}">
        <p14:creationId xmlns:p14="http://schemas.microsoft.com/office/powerpoint/2010/main" val="40356949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F5C3A90-8B02-511D-6096-26997417FCCE}"/>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07DBC3E1-7052-36FD-A368-125692F94952}"/>
              </a:ext>
            </a:extLst>
          </p:cNvPr>
          <p:cNvSpPr>
            <a:spLocks noGrp="1"/>
          </p:cNvSpPr>
          <p:nvPr>
            <p:ph idx="1"/>
          </p:nvPr>
        </p:nvSpPr>
        <p:spPr/>
        <p:txBody>
          <a:bodyPr/>
          <a:lstStyle/>
          <a:p>
            <a:pPr algn="just"/>
            <a:r>
              <a:rPr lang="it-IT" dirty="0"/>
              <a:t>Per quanto riguarda la tendenza alla vendicatività, possiamo dire che il ricorrere spesso alla vendetta per torti reali o presunti è un’altra caratteristica del profilo comportamentale del soggetto. Egli non riesce ad elaborare i vissuti di rabbia in occasione di frustrazioni subite, rimugina sull’esperienza e mette in atto strategie vendicative</a:t>
            </a:r>
          </a:p>
          <a:p>
            <a:pPr algn="just"/>
            <a:endParaRPr lang="it-IT" dirty="0"/>
          </a:p>
          <a:p>
            <a:pPr algn="just"/>
            <a:r>
              <a:rPr lang="it-IT" dirty="0"/>
              <a:t>I sintomatologia del DOP può essere lieve, moderata o grave</a:t>
            </a:r>
          </a:p>
          <a:p>
            <a:pPr marL="0" indent="0" algn="just">
              <a:buNone/>
            </a:pPr>
            <a:endParaRPr lang="it-IT" dirty="0"/>
          </a:p>
          <a:p>
            <a:pPr algn="just"/>
            <a:r>
              <a:rPr lang="it-IT" dirty="0"/>
              <a:t>La prevalenza nei bambini è intorno al 4% mentre nelle bambine è la metà</a:t>
            </a:r>
          </a:p>
        </p:txBody>
      </p:sp>
    </p:spTree>
    <p:extLst>
      <p:ext uri="{BB962C8B-B14F-4D97-AF65-F5344CB8AC3E}">
        <p14:creationId xmlns:p14="http://schemas.microsoft.com/office/powerpoint/2010/main" val="61047199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3C82CDD-1AB2-60A3-6624-052675AC5573}"/>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92E42EC6-7EEB-B211-FD7F-BEC2718B9361}"/>
              </a:ext>
            </a:extLst>
          </p:cNvPr>
          <p:cNvSpPr>
            <a:spLocks noGrp="1"/>
          </p:cNvSpPr>
          <p:nvPr>
            <p:ph idx="1"/>
          </p:nvPr>
        </p:nvSpPr>
        <p:spPr/>
        <p:txBody>
          <a:bodyPr/>
          <a:lstStyle/>
          <a:p>
            <a:pPr algn="just"/>
            <a:r>
              <a:rPr lang="it-IT" dirty="0"/>
              <a:t>Le cause del DOP dipendono da molti fattori: quelli ereditari sembrano incidere per il 50%. I fattori ambientali hanno a che fare con difficoltà presenti in ambito famigliare e sociale (disagio socio/economico, uso di sostanze nei genitori, scarsa coesione famigliare </a:t>
            </a:r>
            <a:r>
              <a:rPr lang="it-IT" dirty="0" err="1"/>
              <a:t>ecc</a:t>
            </a:r>
            <a:r>
              <a:rPr lang="it-IT" dirty="0"/>
              <a:t>)</a:t>
            </a:r>
          </a:p>
          <a:p>
            <a:pPr marL="0" indent="0" algn="just">
              <a:buNone/>
            </a:pPr>
            <a:endParaRPr lang="it-IT" dirty="0"/>
          </a:p>
        </p:txBody>
      </p:sp>
    </p:spTree>
    <p:extLst>
      <p:ext uri="{BB962C8B-B14F-4D97-AF65-F5344CB8AC3E}">
        <p14:creationId xmlns:p14="http://schemas.microsoft.com/office/powerpoint/2010/main" val="405516415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4047765-168F-B899-6071-79169A1E9AFB}"/>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7A4F4136-AB4F-A3D3-2A22-45959229AB2E}"/>
              </a:ext>
            </a:extLst>
          </p:cNvPr>
          <p:cNvSpPr>
            <a:spLocks noGrp="1"/>
          </p:cNvSpPr>
          <p:nvPr>
            <p:ph idx="1"/>
          </p:nvPr>
        </p:nvSpPr>
        <p:spPr/>
        <p:txBody>
          <a:bodyPr/>
          <a:lstStyle/>
          <a:p>
            <a:pPr algn="just"/>
            <a:r>
              <a:rPr lang="it-IT" dirty="0"/>
              <a:t>La diagnosi di DOP pone spesso una serie di difficoltà, soprattutto quando i sintomi esordiscono in epoche molto precoci (prima dei 5 anni)</a:t>
            </a:r>
          </a:p>
          <a:p>
            <a:pPr algn="just"/>
            <a:r>
              <a:rPr lang="it-IT" dirty="0"/>
              <a:t>Il disturbo si esprime infatti con comportamenti che sono diffusi nella popolazione generale, per cui può risultare difficile definire se tali comportamenti siano varianti </a:t>
            </a:r>
            <a:r>
              <a:rPr lang="it-IT" dirty="0" err="1"/>
              <a:t>parafisiologiche</a:t>
            </a:r>
            <a:r>
              <a:rPr lang="it-IT" dirty="0"/>
              <a:t> dello sviluppo o siano invece elementi caratterizzanti un «disturbo»</a:t>
            </a:r>
          </a:p>
          <a:p>
            <a:pPr algn="just"/>
            <a:r>
              <a:rPr lang="it-IT" dirty="0"/>
              <a:t>La diagnosi deve avvalersi di dati attendibili che riguardano il comportamento del soggetto in tutti gli abituali contesti di vita</a:t>
            </a:r>
          </a:p>
        </p:txBody>
      </p:sp>
    </p:spTree>
    <p:extLst>
      <p:ext uri="{BB962C8B-B14F-4D97-AF65-F5344CB8AC3E}">
        <p14:creationId xmlns:p14="http://schemas.microsoft.com/office/powerpoint/2010/main" val="336115422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7F6F7EF-B550-7623-1DF7-60054A4767B3}"/>
              </a:ext>
            </a:extLst>
          </p:cNvPr>
          <p:cNvSpPr>
            <a:spLocks noGrp="1"/>
          </p:cNvSpPr>
          <p:nvPr>
            <p:ph type="title"/>
          </p:nvPr>
        </p:nvSpPr>
        <p:spPr/>
        <p:txBody>
          <a:bodyPr/>
          <a:lstStyle/>
          <a:p>
            <a:endParaRPr lang="it-IT" dirty="0"/>
          </a:p>
        </p:txBody>
      </p:sp>
      <p:sp>
        <p:nvSpPr>
          <p:cNvPr id="3" name="Segnaposto contenuto 2">
            <a:extLst>
              <a:ext uri="{FF2B5EF4-FFF2-40B4-BE49-F238E27FC236}">
                <a16:creationId xmlns:a16="http://schemas.microsoft.com/office/drawing/2014/main" id="{90609610-B358-F3B5-8CE0-54A16CDDEF01}"/>
              </a:ext>
            </a:extLst>
          </p:cNvPr>
          <p:cNvSpPr>
            <a:spLocks noGrp="1"/>
          </p:cNvSpPr>
          <p:nvPr>
            <p:ph idx="1"/>
          </p:nvPr>
        </p:nvSpPr>
        <p:spPr/>
        <p:txBody>
          <a:bodyPr/>
          <a:lstStyle/>
          <a:p>
            <a:pPr algn="just"/>
            <a:r>
              <a:rPr lang="it-IT" dirty="0"/>
              <a:t>Altra difficoltà sta nella «diagnosi differenziale»: spesso infatti, atteggiamenti oppositivo-provocatori possono essere sintomi di differenti quadri </a:t>
            </a:r>
            <a:r>
              <a:rPr lang="it-IT" dirty="0" err="1"/>
              <a:t>spicopatologici</a:t>
            </a:r>
            <a:r>
              <a:rPr lang="it-IT" dirty="0"/>
              <a:t>. Quindi bisogna accertare che gli atteggiamenti rilevati non siano attribuibili ad un altro disturbo, così come bisogna accertare la presenza o meno di una condizione di comorbidità </a:t>
            </a:r>
          </a:p>
          <a:p>
            <a:pPr algn="just"/>
            <a:r>
              <a:rPr lang="it-IT" dirty="0"/>
              <a:t>Al DOP si associano spesso l’ADHD, i D. d’ansia, i D. depressivi</a:t>
            </a:r>
          </a:p>
        </p:txBody>
      </p:sp>
    </p:spTree>
    <p:extLst>
      <p:ext uri="{BB962C8B-B14F-4D97-AF65-F5344CB8AC3E}">
        <p14:creationId xmlns:p14="http://schemas.microsoft.com/office/powerpoint/2010/main" val="27001810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A78DC95-76A8-BFB5-1B8D-83C46BB2973D}"/>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21B9E2D5-1337-C6C9-E6BE-B7829D3BBB0C}"/>
              </a:ext>
            </a:extLst>
          </p:cNvPr>
          <p:cNvSpPr>
            <a:spLocks noGrp="1"/>
          </p:cNvSpPr>
          <p:nvPr>
            <p:ph idx="1"/>
          </p:nvPr>
        </p:nvSpPr>
        <p:spPr/>
        <p:txBody>
          <a:bodyPr/>
          <a:lstStyle/>
          <a:p>
            <a:pPr algn="just"/>
            <a:r>
              <a:rPr lang="it-IT" dirty="0"/>
              <a:t>La terapia di un soggetto con DOP deve prevedere un programma articolato su più interventi:</a:t>
            </a:r>
          </a:p>
          <a:p>
            <a:pPr algn="just">
              <a:buFontTx/>
              <a:buChar char="-"/>
            </a:pPr>
            <a:r>
              <a:rPr lang="it-IT" dirty="0"/>
              <a:t>Interventi riabilitativi</a:t>
            </a:r>
          </a:p>
          <a:p>
            <a:pPr algn="just">
              <a:buFontTx/>
              <a:buChar char="-"/>
            </a:pPr>
            <a:r>
              <a:rPr lang="it-IT" dirty="0"/>
              <a:t>Interventi psico-educativi</a:t>
            </a:r>
          </a:p>
          <a:p>
            <a:pPr algn="just">
              <a:buFontTx/>
              <a:buChar char="-"/>
            </a:pPr>
            <a:r>
              <a:rPr lang="it-IT" dirty="0"/>
              <a:t>Interventi psicoterapeutici</a:t>
            </a:r>
          </a:p>
          <a:p>
            <a:pPr algn="just">
              <a:buFontTx/>
              <a:buChar char="-"/>
            </a:pPr>
            <a:r>
              <a:rPr lang="it-IT" dirty="0"/>
              <a:t>Terapia farmacologica</a:t>
            </a:r>
          </a:p>
        </p:txBody>
      </p:sp>
    </p:spTree>
    <p:extLst>
      <p:ext uri="{BB962C8B-B14F-4D97-AF65-F5344CB8AC3E}">
        <p14:creationId xmlns:p14="http://schemas.microsoft.com/office/powerpoint/2010/main" val="26898673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44249C92-46A4-1BA0-B853-7586A4188DB1}"/>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14B66F63-986B-6E46-F799-FCA437A7FC36}"/>
              </a:ext>
            </a:extLst>
          </p:cNvPr>
          <p:cNvSpPr>
            <a:spLocks noGrp="1"/>
          </p:cNvSpPr>
          <p:nvPr>
            <p:ph idx="1"/>
          </p:nvPr>
        </p:nvSpPr>
        <p:spPr/>
        <p:txBody>
          <a:bodyPr/>
          <a:lstStyle/>
          <a:p>
            <a:r>
              <a:rPr lang="it-IT" dirty="0"/>
              <a:t>Sono presenti comportamenti aggressivi e antisociali che possono comparire nella prima infanzia e persistere nei periodi successivi fino all’età adulta, con tendenza all’aggravamento in età adolescenziale e giovanile</a:t>
            </a:r>
          </a:p>
          <a:p>
            <a:r>
              <a:rPr lang="it-IT" dirty="0"/>
              <a:t>Vi è quindi maggiore predisposizione all’aggressività e un minore controllo di essa</a:t>
            </a:r>
          </a:p>
          <a:p>
            <a:r>
              <a:rPr lang="it-IT" dirty="0"/>
              <a:t>Possiamo distinguere due tipi di aggressività:</a:t>
            </a:r>
          </a:p>
          <a:p>
            <a:pPr>
              <a:buFontTx/>
              <a:buChar char="-"/>
            </a:pPr>
            <a:r>
              <a:rPr lang="it-IT" dirty="0"/>
              <a:t>L’aggressività predatoria </a:t>
            </a:r>
          </a:p>
          <a:p>
            <a:pPr>
              <a:buFontTx/>
              <a:buChar char="-"/>
            </a:pPr>
            <a:r>
              <a:rPr lang="it-IT" dirty="0"/>
              <a:t>L’aggressività impulsivo-affettiva </a:t>
            </a:r>
          </a:p>
        </p:txBody>
      </p:sp>
    </p:spTree>
    <p:extLst>
      <p:ext uri="{BB962C8B-B14F-4D97-AF65-F5344CB8AC3E}">
        <p14:creationId xmlns:p14="http://schemas.microsoft.com/office/powerpoint/2010/main" val="309479071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CEEBEE2-D1AA-CD42-65B9-427E886FAB45}"/>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8FD4AED5-076E-8E76-E406-CE68E1FCD731}"/>
              </a:ext>
            </a:extLst>
          </p:cNvPr>
          <p:cNvSpPr>
            <a:spLocks noGrp="1"/>
          </p:cNvSpPr>
          <p:nvPr>
            <p:ph idx="1"/>
          </p:nvPr>
        </p:nvSpPr>
        <p:spPr/>
        <p:txBody>
          <a:bodyPr/>
          <a:lstStyle/>
          <a:p>
            <a:pPr algn="just"/>
            <a:r>
              <a:rPr lang="it-IT" dirty="0"/>
              <a:t>Gli interventi riabilitativi da privilegiare sono quelli che permettono di favorire l’educazione alle emozioni, la comunicazione sociale, la facilitazione di esperienze di condivisione e di comportamento cooperativo, la modulazione degli stati emotivi. Sono inoltre appropriati quando il DOP si associa ad altri disturbi del </a:t>
            </a:r>
            <a:r>
              <a:rPr lang="it-IT" dirty="0" err="1"/>
              <a:t>neurosviluppo</a:t>
            </a:r>
            <a:r>
              <a:rPr lang="it-IT" dirty="0"/>
              <a:t> (disturbi della comunicazione, disabilità intellettiva, disturbi dell’ apprendimento…)</a:t>
            </a:r>
          </a:p>
          <a:p>
            <a:pPr algn="just"/>
            <a:r>
              <a:rPr lang="it-IT" dirty="0"/>
              <a:t>La terapia farmacologica può essere impiegata nei casi più gravi</a:t>
            </a:r>
          </a:p>
          <a:p>
            <a:pPr marL="0" indent="0" algn="just">
              <a:buNone/>
            </a:pPr>
            <a:r>
              <a:rPr lang="it-IT" dirty="0"/>
              <a:t> </a:t>
            </a:r>
          </a:p>
        </p:txBody>
      </p:sp>
    </p:spTree>
    <p:extLst>
      <p:ext uri="{BB962C8B-B14F-4D97-AF65-F5344CB8AC3E}">
        <p14:creationId xmlns:p14="http://schemas.microsoft.com/office/powerpoint/2010/main" val="383987272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FF66518-5BF8-E804-10E6-34CC317A9ADC}"/>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7ED30F0B-9653-70A4-11DD-B8BFB1033AEF}"/>
              </a:ext>
            </a:extLst>
          </p:cNvPr>
          <p:cNvSpPr>
            <a:spLocks noGrp="1"/>
          </p:cNvSpPr>
          <p:nvPr>
            <p:ph idx="1"/>
          </p:nvPr>
        </p:nvSpPr>
        <p:spPr/>
        <p:txBody>
          <a:bodyPr/>
          <a:lstStyle/>
          <a:p>
            <a:pPr algn="just"/>
            <a:r>
              <a:rPr lang="it-IT" dirty="0"/>
              <a:t>Gli interventi psico-educativi cercano di favorire la crescita psicologica del soggetto e di facilitare atteggiamenti più funzionali. Si rivolge anche al contesto con coinvolgimento di figure dell’ambiente significativo (genitori, insegnanti, operatori delle attività del tempo libero) conferendo valenza terapeutica agli abituali contesti di vita</a:t>
            </a:r>
          </a:p>
          <a:p>
            <a:pPr algn="just"/>
            <a:r>
              <a:rPr lang="it-IT" dirty="0"/>
              <a:t>Il tipo di intervento psicoterapeutico va definito ed in relazione alle caratteristiche del soggetto (età, livello cognitivo, caratteristiche dell’ecosistema </a:t>
            </a:r>
            <a:r>
              <a:rPr lang="it-IT" dirty="0" err="1"/>
              <a:t>ecc</a:t>
            </a:r>
            <a:r>
              <a:rPr lang="it-IT" dirty="0"/>
              <a:t>). Vale quanto già detto per il DC</a:t>
            </a:r>
          </a:p>
        </p:txBody>
      </p:sp>
    </p:spTree>
    <p:extLst>
      <p:ext uri="{BB962C8B-B14F-4D97-AF65-F5344CB8AC3E}">
        <p14:creationId xmlns:p14="http://schemas.microsoft.com/office/powerpoint/2010/main" val="208714512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716D073-257E-BE52-C27A-298EAE4E6722}"/>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0CE2F9A7-1FBC-2A2A-A910-0624E66D1F70}"/>
              </a:ext>
            </a:extLst>
          </p:cNvPr>
          <p:cNvSpPr>
            <a:spLocks noGrp="1"/>
          </p:cNvSpPr>
          <p:nvPr>
            <p:ph idx="1"/>
          </p:nvPr>
        </p:nvSpPr>
        <p:spPr/>
        <p:txBody>
          <a:bodyPr/>
          <a:lstStyle/>
          <a:p>
            <a:pPr algn="just"/>
            <a:r>
              <a:rPr lang="it-IT" dirty="0"/>
              <a:t>Il DOP rappresenta molto spesso una evoluzione verso un DC (nel 20% dei casi)</a:t>
            </a:r>
          </a:p>
          <a:p>
            <a:pPr algn="just"/>
            <a:r>
              <a:rPr lang="it-IT" dirty="0"/>
              <a:t>Potrà associarsi nel tempo ad altri quadri psicopatologici (D. d’ansia, D. depressivo, d. antisociale di personalità, abuso di sostanze </a:t>
            </a:r>
            <a:r>
              <a:rPr lang="it-IT" dirty="0" err="1"/>
              <a:t>ecc</a:t>
            </a:r>
            <a:r>
              <a:rPr lang="it-IT" dirty="0"/>
              <a:t>)</a:t>
            </a:r>
          </a:p>
          <a:p>
            <a:pPr algn="just"/>
            <a:r>
              <a:rPr lang="it-IT" dirty="0"/>
              <a:t>Importanti quindi rimozione fattori di rischio e potenziamento fattori di protezione per incidere positivamente sul percorso di crescita psicologica del soggetto</a:t>
            </a:r>
          </a:p>
          <a:p>
            <a:pPr algn="just"/>
            <a:r>
              <a:rPr lang="it-IT" dirty="0"/>
              <a:t>In generale, fattori di rischio che possono essere identificati (riguardano sia il DC che il DOP) sono: disturbi psicopatologici nei genitori (d. antisociale, d. psicotici…), uso di sostanze nei genitori (alcolismo…), povertà, disoccupazione, stili educativi scorretti </a:t>
            </a:r>
            <a:r>
              <a:rPr lang="it-IT" dirty="0" err="1"/>
              <a:t>ecc</a:t>
            </a:r>
            <a:r>
              <a:rPr lang="it-IT" dirty="0"/>
              <a:t>  </a:t>
            </a:r>
          </a:p>
        </p:txBody>
      </p:sp>
    </p:spTree>
    <p:extLst>
      <p:ext uri="{BB962C8B-B14F-4D97-AF65-F5344CB8AC3E}">
        <p14:creationId xmlns:p14="http://schemas.microsoft.com/office/powerpoint/2010/main" val="41396580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B805950-4F58-2ABC-2025-8C344CB74B39}"/>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CCDE9F84-762B-13B4-0B3C-F968C28C8FF1}"/>
              </a:ext>
            </a:extLst>
          </p:cNvPr>
          <p:cNvSpPr>
            <a:spLocks noGrp="1"/>
          </p:cNvSpPr>
          <p:nvPr>
            <p:ph idx="1"/>
          </p:nvPr>
        </p:nvSpPr>
        <p:spPr/>
        <p:txBody>
          <a:bodyPr/>
          <a:lstStyle/>
          <a:p>
            <a:pPr algn="just"/>
            <a:r>
              <a:rPr lang="it-IT" dirty="0"/>
              <a:t>Nella aggressività predatoria, l’ animale si muove silenziosamente e mantiene un’attenzione vigile e determinata verso l’obiettivo. È caratterizzata da atti violenti compiuti con attenzione e distacco. Si evidenzia nel bambino quando è in grado di nascondere e controllare il proprio comportamento aggressivo, stando attento a non farsi del male durante la condotta violenta</a:t>
            </a:r>
          </a:p>
          <a:p>
            <a:pPr algn="just"/>
            <a:r>
              <a:rPr lang="it-IT" dirty="0"/>
              <a:t>L’aggressività impulsivo-affettiva invece si ha quando l’animale cerca di incutere paura all’avversario. Nel bambino si manifesta con attacchi impulsivi e non pianificati, caratterizzati da uno stato di rabbia incontrollata, durante il quale spesso si danneggia fisicamente </a:t>
            </a:r>
          </a:p>
        </p:txBody>
      </p:sp>
    </p:spTree>
    <p:extLst>
      <p:ext uri="{BB962C8B-B14F-4D97-AF65-F5344CB8AC3E}">
        <p14:creationId xmlns:p14="http://schemas.microsoft.com/office/powerpoint/2010/main" val="37946116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FD2DC36-25F8-8BBA-3FF8-9AC212D5FD88}"/>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DA9A0F26-DE6B-702D-7361-8467B1976F61}"/>
              </a:ext>
            </a:extLst>
          </p:cNvPr>
          <p:cNvSpPr>
            <a:spLocks noGrp="1"/>
          </p:cNvSpPr>
          <p:nvPr>
            <p:ph idx="1"/>
          </p:nvPr>
        </p:nvSpPr>
        <p:spPr/>
        <p:txBody>
          <a:bodyPr/>
          <a:lstStyle/>
          <a:p>
            <a:pPr algn="just"/>
            <a:r>
              <a:rPr lang="it-IT" dirty="0"/>
              <a:t>Gli studi di neuroscienze, hanno evidenziato il ruolo di alcune strutture nervose. La corteccia prefrontale laterale e </a:t>
            </a:r>
            <a:r>
              <a:rPr lang="it-IT" dirty="0" err="1"/>
              <a:t>orbitofrontale</a:t>
            </a:r>
            <a:r>
              <a:rPr lang="it-IT" dirty="0"/>
              <a:t> è in grado di controllare ed inibire impulsi aggressivi. In particolare, la corteccia </a:t>
            </a:r>
            <a:r>
              <a:rPr lang="it-IT" dirty="0" err="1"/>
              <a:t>orbitofrontale</a:t>
            </a:r>
            <a:r>
              <a:rPr lang="it-IT" dirty="0"/>
              <a:t> sembra essere una struttura critica nella genesi dei D. condotta e della patologia antisociale</a:t>
            </a:r>
          </a:p>
          <a:p>
            <a:pPr algn="just"/>
            <a:r>
              <a:rPr lang="it-IT" dirty="0"/>
              <a:t>Rilevante è il tipo di attaccamento che i bambini sviluppano nella prima infanzia con le figure di riferimento. Attaccamenti di tipo insicuro sono responsabili di una crescente difficoltà nelle interazioni tra genitori e figli, che spesso dà origine ad atteggiamenti punitivi come modalità di controllo dei problemi comportamentali. Le forme di attaccamento disorganizzato sono le più gravi e si realizzano con genitori affetti da gravi psicopatie e in situazioni di violenza e maltrattamento</a:t>
            </a:r>
          </a:p>
        </p:txBody>
      </p:sp>
    </p:spTree>
    <p:extLst>
      <p:ext uri="{BB962C8B-B14F-4D97-AF65-F5344CB8AC3E}">
        <p14:creationId xmlns:p14="http://schemas.microsoft.com/office/powerpoint/2010/main" val="11912098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6FC841-7688-BE45-CAD6-E5EAF9696C1D}"/>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04C36E5F-5183-EF08-67B1-B2D1C9A318FF}"/>
              </a:ext>
            </a:extLst>
          </p:cNvPr>
          <p:cNvSpPr>
            <a:spLocks noGrp="1"/>
          </p:cNvSpPr>
          <p:nvPr>
            <p:ph idx="1"/>
          </p:nvPr>
        </p:nvSpPr>
        <p:spPr/>
        <p:txBody>
          <a:bodyPr/>
          <a:lstStyle/>
          <a:p>
            <a:pPr algn="just"/>
            <a:r>
              <a:rPr lang="it-IT" dirty="0"/>
              <a:t>Stili educativi scorretti sono stati associati a questo gruppo di disturbi: uno stile eccessivamente permissivo e positivo, nel quale la violenza del bambino viene interpretata come un segno di forza e autonomia; il secondo caratterizzato da eccessiva disciplina coercitiva, con frequenti punizioni fisiche ed esplosioni emotive da parte dei genitori, che alla fine ottiene l’effetto contrario inducendo comportamenti imitativi violenti da parte del bambino</a:t>
            </a:r>
          </a:p>
        </p:txBody>
      </p:sp>
    </p:spTree>
    <p:extLst>
      <p:ext uri="{BB962C8B-B14F-4D97-AF65-F5344CB8AC3E}">
        <p14:creationId xmlns:p14="http://schemas.microsoft.com/office/powerpoint/2010/main" val="26277043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D28227C-3024-FB10-0C33-A8C85C7532DA}"/>
              </a:ext>
            </a:extLst>
          </p:cNvPr>
          <p:cNvSpPr>
            <a:spLocks noGrp="1"/>
          </p:cNvSpPr>
          <p:nvPr>
            <p:ph type="title"/>
          </p:nvPr>
        </p:nvSpPr>
        <p:spPr/>
        <p:txBody>
          <a:bodyPr/>
          <a:lstStyle/>
          <a:p>
            <a:r>
              <a:rPr lang="it-IT" dirty="0"/>
              <a:t>IL DISTURBO DELLA CONDOTTA</a:t>
            </a:r>
          </a:p>
        </p:txBody>
      </p:sp>
      <p:sp>
        <p:nvSpPr>
          <p:cNvPr id="3" name="Segnaposto contenuto 2">
            <a:extLst>
              <a:ext uri="{FF2B5EF4-FFF2-40B4-BE49-F238E27FC236}">
                <a16:creationId xmlns:a16="http://schemas.microsoft.com/office/drawing/2014/main" id="{1CF96389-C537-0C8C-F1D0-2FFA1295B3E2}"/>
              </a:ext>
            </a:extLst>
          </p:cNvPr>
          <p:cNvSpPr>
            <a:spLocks noGrp="1"/>
          </p:cNvSpPr>
          <p:nvPr>
            <p:ph idx="1"/>
          </p:nvPr>
        </p:nvSpPr>
        <p:spPr/>
        <p:txBody>
          <a:bodyPr/>
          <a:lstStyle/>
          <a:p>
            <a:pPr algn="just"/>
            <a:r>
              <a:rPr lang="it-IT" dirty="0"/>
              <a:t>Con questo nome viene indicato un quadro clinico caratterizzato da comportamenti inadeguati in cui i diritti fondamentali degli altri, oppure le norme o le regole sociali, vengono violate</a:t>
            </a:r>
          </a:p>
          <a:p>
            <a:endParaRPr lang="it-IT" dirty="0"/>
          </a:p>
          <a:p>
            <a:pPr algn="just"/>
            <a:r>
              <a:rPr lang="it-IT" dirty="0"/>
              <a:t>I comportamenti che caratterizzano il disturbo configurano un profilo funzionale che è persistente e pervasivo, nel senso che rappresenta il modo di essere e di relazionarsi del soggetto in tutti gli abituali contesti di vita  </a:t>
            </a:r>
          </a:p>
          <a:p>
            <a:endParaRPr lang="it-IT" dirty="0"/>
          </a:p>
          <a:p>
            <a:pPr algn="just"/>
            <a:r>
              <a:rPr lang="it-IT" dirty="0"/>
              <a:t>I comportamenti aggressivi ed antisociali hanno carattere ripetitivo e persistente, causando significativa compromissione del funzionamento generale (scolastico, relazionale </a:t>
            </a:r>
            <a:r>
              <a:rPr lang="it-IT" dirty="0" err="1"/>
              <a:t>ecc</a:t>
            </a:r>
            <a:r>
              <a:rPr lang="it-IT" dirty="0"/>
              <a:t>)</a:t>
            </a:r>
          </a:p>
        </p:txBody>
      </p:sp>
    </p:spTree>
    <p:extLst>
      <p:ext uri="{BB962C8B-B14F-4D97-AF65-F5344CB8AC3E}">
        <p14:creationId xmlns:p14="http://schemas.microsoft.com/office/powerpoint/2010/main" val="22296578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D5B7D26-D45E-B9C4-3537-189A4529BB6E}"/>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4ED4611D-B79B-A30F-C2AE-343BD2A0F89D}"/>
              </a:ext>
            </a:extLst>
          </p:cNvPr>
          <p:cNvSpPr>
            <a:spLocks noGrp="1"/>
          </p:cNvSpPr>
          <p:nvPr>
            <p:ph idx="1"/>
          </p:nvPr>
        </p:nvSpPr>
        <p:spPr/>
        <p:txBody>
          <a:bodyPr>
            <a:normAutofit lnSpcReduction="10000"/>
          </a:bodyPr>
          <a:lstStyle/>
          <a:p>
            <a:pPr algn="just"/>
            <a:r>
              <a:rPr lang="it-IT" dirty="0"/>
              <a:t>I comportamenti disturbanti possono essere suddivisi, in accordo con il DSM-5, in quattro gruppi fondamentali:</a:t>
            </a:r>
          </a:p>
          <a:p>
            <a:pPr algn="just">
              <a:buFontTx/>
              <a:buChar char="-"/>
            </a:pPr>
            <a:r>
              <a:rPr lang="it-IT" dirty="0"/>
              <a:t>Condotte aggressive che causano danni fisici al altre persone o ad animali. In tale gruppo vanno inclusi comportamenti di prepotenza, prevaricazione, litigiosità o crudeltà (minacce, colluttazioni, utilizzo di armi o oggetti che possono causare danni fisici) fino ad arrivare a veri e propri atti delinquenziali come scippo, estorsione o rapina; costringe qualcuno ad attività sessuali</a:t>
            </a:r>
          </a:p>
          <a:p>
            <a:pPr algn="just">
              <a:buFontTx/>
              <a:buChar char="-"/>
            </a:pPr>
            <a:r>
              <a:rPr lang="it-IT" dirty="0"/>
              <a:t>Condotte che causano perdita o danneggiamento della proprietà ( imbrattare muri, danneggiare monumenti, appiccare il fuoco </a:t>
            </a:r>
            <a:r>
              <a:rPr lang="it-IT" dirty="0" err="1"/>
              <a:t>ecc</a:t>
            </a:r>
            <a:r>
              <a:rPr lang="it-IT" dirty="0"/>
              <a:t>)</a:t>
            </a:r>
          </a:p>
          <a:p>
            <a:pPr algn="just">
              <a:buFontTx/>
              <a:buChar char="-"/>
            </a:pPr>
            <a:r>
              <a:rPr lang="it-IT" dirty="0"/>
              <a:t>Frode o furto (raggirare gli altri, rubare </a:t>
            </a:r>
            <a:r>
              <a:rPr lang="it-IT" dirty="0" err="1"/>
              <a:t>ecc</a:t>
            </a:r>
            <a:r>
              <a:rPr lang="it-IT" dirty="0"/>
              <a:t>)</a:t>
            </a:r>
          </a:p>
          <a:p>
            <a:pPr algn="just">
              <a:buFontTx/>
              <a:buChar char="-"/>
            </a:pPr>
            <a:r>
              <a:rPr lang="it-IT" dirty="0"/>
              <a:t>Gravi violazioni di regole (fuggire di casa, trascorrere fuori casa la notte senza il consenso dei genitori prima dei 13 anni, marinare spesso la scuola prima dei 13 anni </a:t>
            </a:r>
            <a:r>
              <a:rPr lang="it-IT" dirty="0" err="1"/>
              <a:t>ecc</a:t>
            </a:r>
            <a:r>
              <a:rPr lang="it-IT" dirty="0"/>
              <a:t>)</a:t>
            </a:r>
          </a:p>
          <a:p>
            <a:pPr marL="0" indent="0" algn="just">
              <a:buNone/>
            </a:pPr>
            <a:endParaRPr lang="it-IT" dirty="0"/>
          </a:p>
        </p:txBody>
      </p:sp>
    </p:spTree>
    <p:extLst>
      <p:ext uri="{BB962C8B-B14F-4D97-AF65-F5344CB8AC3E}">
        <p14:creationId xmlns:p14="http://schemas.microsoft.com/office/powerpoint/2010/main" val="4224592554"/>
      </p:ext>
    </p:extLst>
  </p:cSld>
  <p:clrMapOvr>
    <a:masterClrMapping/>
  </p:clrMapOvr>
</p:sld>
</file>

<file path=ppt/theme/theme1.xml><?xml version="1.0" encoding="utf-8"?>
<a:theme xmlns:a="http://schemas.openxmlformats.org/drawingml/2006/main" name="Sfaccettatura">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o" ma:contentTypeID="0x0101001B8130809C45D8469AFE2B64E5D35F1B" ma:contentTypeVersion="2" ma:contentTypeDescription="Creare un nuovo documento." ma:contentTypeScope="" ma:versionID="25eb082416f2a72465a96281bc9ef287">
  <xsd:schema xmlns:xsd="http://www.w3.org/2001/XMLSchema" xmlns:xs="http://www.w3.org/2001/XMLSchema" xmlns:p="http://schemas.microsoft.com/office/2006/metadata/properties" xmlns:ns3="0ab757e4-817a-4a67-9072-6cceeaf2ea91" targetNamespace="http://schemas.microsoft.com/office/2006/metadata/properties" ma:root="true" ma:fieldsID="d4ffb0b905551e5efb7fb0809e9b4773" ns3:_="">
    <xsd:import namespace="0ab757e4-817a-4a67-9072-6cceeaf2ea91"/>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ab757e4-817a-4a67-9072-6cceeaf2ea9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C509029-3DC1-4D72-A650-04E3747EA9BA}">
  <ds:schemaRefs>
    <ds:schemaRef ds:uri="http://schemas.microsoft.com/office/infopath/2007/PartnerControls"/>
    <ds:schemaRef ds:uri="http://schemas.microsoft.com/office/2006/metadata/properties"/>
    <ds:schemaRef ds:uri="http://www.w3.org/XML/1998/namespace"/>
    <ds:schemaRef ds:uri="http://schemas.openxmlformats.org/package/2006/metadata/core-properties"/>
    <ds:schemaRef ds:uri="http://schemas.microsoft.com/office/2006/documentManagement/types"/>
    <ds:schemaRef ds:uri="http://purl.org/dc/elements/1.1/"/>
    <ds:schemaRef ds:uri="0ab757e4-817a-4a67-9072-6cceeaf2ea91"/>
    <ds:schemaRef ds:uri="http://purl.org/dc/dcmitype/"/>
    <ds:schemaRef ds:uri="http://purl.org/dc/terms/"/>
  </ds:schemaRefs>
</ds:datastoreItem>
</file>

<file path=customXml/itemProps2.xml><?xml version="1.0" encoding="utf-8"?>
<ds:datastoreItem xmlns:ds="http://schemas.openxmlformats.org/officeDocument/2006/customXml" ds:itemID="{C714FCC7-116D-40BB-9BAC-DA759DEA785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ab757e4-817a-4a67-9072-6cceeaf2ea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21D2C2B-4151-4BB8-A698-5D9F2CB8523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Facet</Template>
  <TotalTime>468</TotalTime>
  <Words>3242</Words>
  <Application>Microsoft Office PowerPoint</Application>
  <PresentationFormat>Widescreen</PresentationFormat>
  <Paragraphs>146</Paragraphs>
  <Slides>42</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42</vt:i4>
      </vt:variant>
    </vt:vector>
  </HeadingPairs>
  <TitlesOfParts>
    <vt:vector size="46" baseType="lpstr">
      <vt:lpstr>Arial</vt:lpstr>
      <vt:lpstr>Trebuchet MS</vt:lpstr>
      <vt:lpstr>Wingdings 3</vt:lpstr>
      <vt:lpstr>Sfaccettatura</vt:lpstr>
      <vt:lpstr>A Barbara Capovani…</vt:lpstr>
      <vt:lpstr>Il D. DELLA CONDOTTA E IL D. OPPOSITIVO-PROVOCATORIO </vt:lpstr>
      <vt:lpstr>Presentazione standard di PowerPoint</vt:lpstr>
      <vt:lpstr>Presentazione standard di PowerPoint</vt:lpstr>
      <vt:lpstr>Presentazione standard di PowerPoint</vt:lpstr>
      <vt:lpstr>Presentazione standard di PowerPoint</vt:lpstr>
      <vt:lpstr>Presentazione standard di PowerPoint</vt:lpstr>
      <vt:lpstr>IL DISTURBO DELLA CONDOTTA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DISTURBO OPPOSITIVO-PROVOCATORIO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 D. DELLA CONDOTTA E IL D. OPPOSITIVO-PROVOCATORIO</dc:title>
  <dc:creator>giorgia.dimassimo@unimc.it</dc:creator>
  <cp:lastModifiedBy>giorgia.dimassimo@unimc.it</cp:lastModifiedBy>
  <cp:revision>2</cp:revision>
  <dcterms:created xsi:type="dcterms:W3CDTF">2023-04-25T09:57:45Z</dcterms:created>
  <dcterms:modified xsi:type="dcterms:W3CDTF">2023-04-26T21:00:17Z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0x0101001B8130809C45D8469AFE2B64E5D35F1B</vt:lpwstr>
  </property>
</Properties>
</file>