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57" r:id="rId6"/>
    <p:sldId id="258" r:id="rId7"/>
    <p:sldId id="259" r:id="rId8"/>
    <p:sldId id="260" r:id="rId9"/>
    <p:sldId id="276" r:id="rId10"/>
    <p:sldId id="262" r:id="rId11"/>
    <p:sldId id="261" r:id="rId12"/>
    <p:sldId id="263" r:id="rId13"/>
    <p:sldId id="264" r:id="rId14"/>
    <p:sldId id="265" r:id="rId15"/>
    <p:sldId id="274" r:id="rId16"/>
    <p:sldId id="275" r:id="rId17"/>
    <p:sldId id="266" r:id="rId18"/>
    <p:sldId id="267" r:id="rId19"/>
    <p:sldId id="268" r:id="rId20"/>
    <p:sldId id="269" r:id="rId21"/>
    <p:sldId id="277" r:id="rId22"/>
    <p:sldId id="270" r:id="rId23"/>
    <p:sldId id="278" r:id="rId24"/>
    <p:sldId id="271" r:id="rId25"/>
    <p:sldId id="272"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3/29/2023</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it-IT"/>
              <a:t>Fare clic sull'icona per inserire un'immagine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3/29/2023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it-IT"/>
              <a:t>Fare clic sull'icona per inserire un'immagine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it-IT"/>
              <a:t>Fare clic sull'icona per inserire un'immagine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it-IT"/>
              <a:t>Fare clic sull'icona per inserire un'immagine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3/29/2023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48A87A34-81AB-432B-8DAE-1953F412C126}" type="datetimeFigureOut">
              <a:rPr lang="en-US" dirty="0"/>
              <a:t>3/29/2023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141410" y="3073397"/>
            <a:ext cx="4878391" cy="271780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3073397"/>
            <a:ext cx="4875210" cy="271780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3/29/2023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3/29/2023</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574B5B-C80C-BDEA-6842-11C2F2222198}"/>
              </a:ext>
            </a:extLst>
          </p:cNvPr>
          <p:cNvSpPr>
            <a:spLocks noGrp="1"/>
          </p:cNvSpPr>
          <p:nvPr>
            <p:ph type="ctrTitle"/>
          </p:nvPr>
        </p:nvSpPr>
        <p:spPr/>
        <p:txBody>
          <a:bodyPr>
            <a:normAutofit/>
          </a:bodyPr>
          <a:lstStyle/>
          <a:p>
            <a:pPr algn="ctr"/>
            <a:r>
              <a:rPr lang="it-IT" sz="4000" b="1" dirty="0"/>
              <a:t>Paralisi cerebrali infantili</a:t>
            </a:r>
          </a:p>
        </p:txBody>
      </p:sp>
      <p:sp>
        <p:nvSpPr>
          <p:cNvPr id="3" name="Sottotitolo 2">
            <a:extLst>
              <a:ext uri="{FF2B5EF4-FFF2-40B4-BE49-F238E27FC236}">
                <a16:creationId xmlns:a16="http://schemas.microsoft.com/office/drawing/2014/main" id="{62EF3B94-FDA5-36AB-9384-665C176F2E34}"/>
              </a:ext>
            </a:extLst>
          </p:cNvPr>
          <p:cNvSpPr>
            <a:spLocks noGrp="1"/>
          </p:cNvSpPr>
          <p:nvPr>
            <p:ph type="subTitle" idx="1"/>
          </p:nvPr>
        </p:nvSpPr>
        <p:spPr/>
        <p:txBody>
          <a:bodyPr>
            <a:normAutofit/>
          </a:bodyPr>
          <a:lstStyle/>
          <a:p>
            <a:r>
              <a:rPr lang="it-IT" sz="2400" b="1" dirty="0"/>
              <a:t>Dott.ssa Giorgia Di massimo</a:t>
            </a:r>
          </a:p>
          <a:p>
            <a:r>
              <a:rPr lang="it-IT" sz="2400" b="1" dirty="0" err="1"/>
              <a:t>Unimc</a:t>
            </a:r>
            <a:r>
              <a:rPr lang="it-IT" sz="2400" b="1" dirty="0"/>
              <a:t>, 30 marzo 2023</a:t>
            </a:r>
          </a:p>
        </p:txBody>
      </p:sp>
    </p:spTree>
    <p:extLst>
      <p:ext uri="{BB962C8B-B14F-4D97-AF65-F5344CB8AC3E}">
        <p14:creationId xmlns:p14="http://schemas.microsoft.com/office/powerpoint/2010/main" val="24413916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26C91D-5D5B-966F-9D4D-937ED552C45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87B10F9-0402-D855-918F-68B9FB361354}"/>
              </a:ext>
            </a:extLst>
          </p:cNvPr>
          <p:cNvSpPr>
            <a:spLocks noGrp="1"/>
          </p:cNvSpPr>
          <p:nvPr>
            <p:ph idx="1"/>
          </p:nvPr>
        </p:nvSpPr>
        <p:spPr/>
        <p:txBody>
          <a:bodyPr/>
          <a:lstStyle/>
          <a:p>
            <a:pPr marL="0" indent="0" algn="just">
              <a:buNone/>
            </a:pPr>
            <a:r>
              <a:rPr lang="it-IT" dirty="0"/>
              <a:t>2) coreiche: movimenti involontari rapidi , improvvisi, irregolari, asimmetrici. Interessano prevalentemente i segmenti distali degli arti, ma anche il collo, la lingua, i muscoli facciali (provocando smorfie). Si accentuano con l’emozione e sono assenti nel sonno</a:t>
            </a:r>
          </a:p>
          <a:p>
            <a:pPr marL="0" indent="0" algn="just">
              <a:buNone/>
            </a:pPr>
            <a:r>
              <a:rPr lang="it-IT" dirty="0"/>
              <a:t>3) distoniche: caratterizzate da aumenti improvvisi e abnormi del tono muscolare. Vi è anche tendenza ad assumere posture anomale e distorte</a:t>
            </a:r>
          </a:p>
          <a:p>
            <a:pPr marL="0" indent="0" algn="just">
              <a:buNone/>
            </a:pPr>
            <a:r>
              <a:rPr lang="it-IT" dirty="0"/>
              <a:t> </a:t>
            </a:r>
          </a:p>
        </p:txBody>
      </p:sp>
    </p:spTree>
    <p:extLst>
      <p:ext uri="{BB962C8B-B14F-4D97-AF65-F5344CB8AC3E}">
        <p14:creationId xmlns:p14="http://schemas.microsoft.com/office/powerpoint/2010/main" val="2361392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C056B5-6CB6-A295-9541-7B2E4C14B35E}"/>
              </a:ext>
            </a:extLst>
          </p:cNvPr>
          <p:cNvSpPr>
            <a:spLocks noGrp="1"/>
          </p:cNvSpPr>
          <p:nvPr>
            <p:ph type="title"/>
          </p:nvPr>
        </p:nvSpPr>
        <p:spPr/>
        <p:txBody>
          <a:bodyPr/>
          <a:lstStyle/>
          <a:p>
            <a:pPr algn="ctr"/>
            <a:endParaRPr lang="it-IT" b="1" dirty="0"/>
          </a:p>
        </p:txBody>
      </p:sp>
      <p:sp>
        <p:nvSpPr>
          <p:cNvPr id="3" name="Segnaposto contenuto 2">
            <a:extLst>
              <a:ext uri="{FF2B5EF4-FFF2-40B4-BE49-F238E27FC236}">
                <a16:creationId xmlns:a16="http://schemas.microsoft.com/office/drawing/2014/main" id="{EC64B674-4B6E-13F7-5D8F-EE470BF351C1}"/>
              </a:ext>
            </a:extLst>
          </p:cNvPr>
          <p:cNvSpPr>
            <a:spLocks noGrp="1"/>
          </p:cNvSpPr>
          <p:nvPr>
            <p:ph idx="1"/>
          </p:nvPr>
        </p:nvSpPr>
        <p:spPr/>
        <p:txBody>
          <a:bodyPr/>
          <a:lstStyle/>
          <a:p>
            <a:pPr algn="just">
              <a:buFontTx/>
              <a:buChar char="-"/>
            </a:pPr>
            <a:r>
              <a:rPr lang="it-IT" dirty="0"/>
              <a:t>Forme atassiche: caratterizzate da difetto di coordinazione e di ampiezza dei movimenti con turbe dell’equilibrio e tremore</a:t>
            </a:r>
          </a:p>
          <a:p>
            <a:pPr algn="just">
              <a:buFontTx/>
              <a:buChar char="-"/>
            </a:pPr>
            <a:r>
              <a:rPr lang="it-IT" dirty="0"/>
              <a:t>Forme miste: derivano dalla combinazione di forme precedenti (generalmente spastiche e atetosiche)</a:t>
            </a:r>
          </a:p>
        </p:txBody>
      </p:sp>
    </p:spTree>
    <p:extLst>
      <p:ext uri="{BB962C8B-B14F-4D97-AF65-F5344CB8AC3E}">
        <p14:creationId xmlns:p14="http://schemas.microsoft.com/office/powerpoint/2010/main" val="4246512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37C9D1-9976-8681-6338-C1AB2AEF7683}"/>
              </a:ext>
            </a:extLst>
          </p:cNvPr>
          <p:cNvSpPr>
            <a:spLocks noGrp="1"/>
          </p:cNvSpPr>
          <p:nvPr>
            <p:ph type="title"/>
          </p:nvPr>
        </p:nvSpPr>
        <p:spPr/>
        <p:txBody>
          <a:bodyPr/>
          <a:lstStyle/>
          <a:p>
            <a:pPr algn="ctr"/>
            <a:r>
              <a:rPr lang="it-IT" b="1" dirty="0"/>
              <a:t>Classificazione funzionale</a:t>
            </a:r>
          </a:p>
        </p:txBody>
      </p:sp>
      <p:sp>
        <p:nvSpPr>
          <p:cNvPr id="3" name="Segnaposto contenuto 2">
            <a:extLst>
              <a:ext uri="{FF2B5EF4-FFF2-40B4-BE49-F238E27FC236}">
                <a16:creationId xmlns:a16="http://schemas.microsoft.com/office/drawing/2014/main" id="{A318F76B-2B75-16A2-43DB-15202FF64B97}"/>
              </a:ext>
            </a:extLst>
          </p:cNvPr>
          <p:cNvSpPr>
            <a:spLocks noGrp="1"/>
          </p:cNvSpPr>
          <p:nvPr>
            <p:ph idx="1"/>
          </p:nvPr>
        </p:nvSpPr>
        <p:spPr/>
        <p:txBody>
          <a:bodyPr/>
          <a:lstStyle/>
          <a:p>
            <a:pPr algn="just"/>
            <a:r>
              <a:rPr lang="it-IT" dirty="0"/>
              <a:t>La classificazione funzionale delle PCI si riferisce al tipo e alla gravità della disabilità motoria. Sono stati distinti 5 livelli di gravità: </a:t>
            </a:r>
          </a:p>
          <a:p>
            <a:pPr marL="457200" indent="-457200" algn="just">
              <a:buAutoNum type="arabicParenR"/>
            </a:pPr>
            <a:r>
              <a:rPr lang="it-IT" dirty="0"/>
              <a:t>Il bambino è in grado di camminare. Presenta soltanto delle limitazioni in attività motorie complesse (corsa, salto…)</a:t>
            </a:r>
          </a:p>
          <a:p>
            <a:pPr marL="457200" indent="-457200" algn="just">
              <a:buAutoNum type="arabicParenR"/>
            </a:pPr>
            <a:r>
              <a:rPr lang="it-IT" dirty="0"/>
              <a:t>Cammina senza ausili in ambienti famigliari, ma ha bisogno di assistenza in ambienti esterni. Sale le scale con appoggio, ma non è in grado di correre o saltare </a:t>
            </a:r>
          </a:p>
        </p:txBody>
      </p:sp>
    </p:spTree>
    <p:extLst>
      <p:ext uri="{BB962C8B-B14F-4D97-AF65-F5344CB8AC3E}">
        <p14:creationId xmlns:p14="http://schemas.microsoft.com/office/powerpoint/2010/main" val="2056118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0298BBC-4F2A-F220-E5BD-4A7B186D31C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F0F9CDC-46D7-38D6-1314-4D1298B3C117}"/>
              </a:ext>
            </a:extLst>
          </p:cNvPr>
          <p:cNvSpPr>
            <a:spLocks noGrp="1"/>
          </p:cNvSpPr>
          <p:nvPr>
            <p:ph idx="1"/>
          </p:nvPr>
        </p:nvSpPr>
        <p:spPr/>
        <p:txBody>
          <a:bodyPr/>
          <a:lstStyle/>
          <a:p>
            <a:pPr marL="0" indent="0" algn="just">
              <a:buNone/>
            </a:pPr>
            <a:r>
              <a:rPr lang="it-IT" dirty="0"/>
              <a:t>3) Cammina con ausili sia in ambiente famigliare che esterno. Per lunghi percorsi deve essere trasportato; mantiene autonomamente la stazione seduta</a:t>
            </a:r>
          </a:p>
          <a:p>
            <a:pPr marL="0" indent="0" algn="just">
              <a:buNone/>
            </a:pPr>
            <a:r>
              <a:rPr lang="it-IT" dirty="0"/>
              <a:t>4) Non è in grado di camminare neanche con ausili. Mantiene la stazione seduta con sostegno. Può spostarsi solo in carrozzina</a:t>
            </a:r>
          </a:p>
          <a:p>
            <a:pPr marL="0" indent="0" algn="just">
              <a:buNone/>
            </a:pPr>
            <a:r>
              <a:rPr lang="it-IT" dirty="0"/>
              <a:t>5) Gravi limitazioni dell’attività motoria anche con ausili. Non è in grado di mantenere la stazione seduta, né di controllare stabilmente il capo. Deve essere trasportato e assistito in tutte le posture</a:t>
            </a:r>
          </a:p>
        </p:txBody>
      </p:sp>
    </p:spTree>
    <p:extLst>
      <p:ext uri="{BB962C8B-B14F-4D97-AF65-F5344CB8AC3E}">
        <p14:creationId xmlns:p14="http://schemas.microsoft.com/office/powerpoint/2010/main" val="19880148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37673F-F85A-2C66-D4D8-FA436E3F118C}"/>
              </a:ext>
            </a:extLst>
          </p:cNvPr>
          <p:cNvSpPr>
            <a:spLocks noGrp="1"/>
          </p:cNvSpPr>
          <p:nvPr>
            <p:ph type="title"/>
          </p:nvPr>
        </p:nvSpPr>
        <p:spPr/>
        <p:txBody>
          <a:bodyPr/>
          <a:lstStyle/>
          <a:p>
            <a:pPr algn="ctr"/>
            <a:r>
              <a:rPr lang="it-IT" b="1" dirty="0"/>
              <a:t>DISTURBI ASSOCIATI</a:t>
            </a:r>
          </a:p>
        </p:txBody>
      </p:sp>
      <p:sp>
        <p:nvSpPr>
          <p:cNvPr id="3" name="Segnaposto contenuto 2">
            <a:extLst>
              <a:ext uri="{FF2B5EF4-FFF2-40B4-BE49-F238E27FC236}">
                <a16:creationId xmlns:a16="http://schemas.microsoft.com/office/drawing/2014/main" id="{4D361E76-242F-963F-6370-227B36FC1D1C}"/>
              </a:ext>
            </a:extLst>
          </p:cNvPr>
          <p:cNvSpPr>
            <a:spLocks noGrp="1"/>
          </p:cNvSpPr>
          <p:nvPr>
            <p:ph idx="1"/>
          </p:nvPr>
        </p:nvSpPr>
        <p:spPr/>
        <p:txBody>
          <a:bodyPr/>
          <a:lstStyle/>
          <a:p>
            <a:pPr algn="just"/>
            <a:r>
              <a:rPr lang="it-IT" dirty="0"/>
              <a:t>Il danno cerebrale responsabile del disturbo motorio compromette nella quasi totalità dei casi anche altre funzioni</a:t>
            </a:r>
          </a:p>
          <a:p>
            <a:pPr algn="just"/>
            <a:r>
              <a:rPr lang="it-IT" dirty="0"/>
              <a:t>Con grande frequenza si riscontrano quindi associati disturbi di tipo neurologico, cognitivo, comportamentale…</a:t>
            </a:r>
          </a:p>
          <a:p>
            <a:pPr algn="just"/>
            <a:r>
              <a:rPr lang="it-IT" dirty="0"/>
              <a:t>Ciò conferisce ai quadri di PCI un carattere di complessità ben superiore a quello relativo alla sola difficoltà di movimento</a:t>
            </a:r>
          </a:p>
        </p:txBody>
      </p:sp>
    </p:spTree>
    <p:extLst>
      <p:ext uri="{BB962C8B-B14F-4D97-AF65-F5344CB8AC3E}">
        <p14:creationId xmlns:p14="http://schemas.microsoft.com/office/powerpoint/2010/main" val="7435140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921F32-C90F-3437-DD3D-9601246C839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698D2CA-9059-0FF0-445C-7064628424EA}"/>
              </a:ext>
            </a:extLst>
          </p:cNvPr>
          <p:cNvSpPr>
            <a:spLocks noGrp="1"/>
          </p:cNvSpPr>
          <p:nvPr>
            <p:ph idx="1"/>
          </p:nvPr>
        </p:nvSpPr>
        <p:spPr/>
        <p:txBody>
          <a:bodyPr/>
          <a:lstStyle/>
          <a:p>
            <a:r>
              <a:rPr lang="it-IT" dirty="0"/>
              <a:t>I disturbi associati più comuni sono: </a:t>
            </a:r>
          </a:p>
          <a:p>
            <a:pPr>
              <a:buFontTx/>
              <a:buChar char="-"/>
            </a:pPr>
            <a:r>
              <a:rPr lang="it-IT" dirty="0"/>
              <a:t>Epilessia: in oltre il 30-40% dei pazienti con PCI</a:t>
            </a:r>
          </a:p>
          <a:p>
            <a:pPr algn="just">
              <a:buFontTx/>
              <a:buChar char="-"/>
            </a:pPr>
            <a:r>
              <a:rPr lang="it-IT" dirty="0"/>
              <a:t>Ritardo mentale: presente in circa il 35-50% dei bambini con PCI. La gravità del ritardo non sempre corrisponde alla gravità del disturbo motorio</a:t>
            </a:r>
          </a:p>
          <a:p>
            <a:pPr algn="just">
              <a:buFontTx/>
              <a:buChar char="-"/>
            </a:pPr>
            <a:r>
              <a:rPr lang="it-IT" dirty="0"/>
              <a:t>Disturbi </a:t>
            </a:r>
            <a:r>
              <a:rPr lang="it-IT" dirty="0" err="1"/>
              <a:t>attentivi</a:t>
            </a:r>
            <a:r>
              <a:rPr lang="it-IT" dirty="0"/>
              <a:t>: esiste in questo caso una notevole variabilità</a:t>
            </a:r>
          </a:p>
          <a:p>
            <a:pPr marL="0" indent="0" algn="just">
              <a:buNone/>
            </a:pPr>
            <a:endParaRPr lang="it-IT" dirty="0"/>
          </a:p>
        </p:txBody>
      </p:sp>
    </p:spTree>
    <p:extLst>
      <p:ext uri="{BB962C8B-B14F-4D97-AF65-F5344CB8AC3E}">
        <p14:creationId xmlns:p14="http://schemas.microsoft.com/office/powerpoint/2010/main" val="841890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3B105D-DD9A-FF56-E437-DFB20C97B26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BD04EE4-27D9-0A4F-1F35-48988A6670B4}"/>
              </a:ext>
            </a:extLst>
          </p:cNvPr>
          <p:cNvSpPr>
            <a:spLocks noGrp="1"/>
          </p:cNvSpPr>
          <p:nvPr>
            <p:ph idx="1"/>
          </p:nvPr>
        </p:nvSpPr>
        <p:spPr/>
        <p:txBody>
          <a:bodyPr/>
          <a:lstStyle/>
          <a:p>
            <a:pPr algn="just">
              <a:buFontTx/>
              <a:buChar char="-"/>
            </a:pPr>
            <a:r>
              <a:rPr lang="it-IT" dirty="0"/>
              <a:t>Disturbi sensopercettivi: nel 10-20% dei casi sono presenti deficit uditivi; nel 30-50% dei casi sono presenti deficit visivi</a:t>
            </a:r>
          </a:p>
          <a:p>
            <a:pPr algn="just">
              <a:buFontTx/>
              <a:buChar char="-"/>
            </a:pPr>
            <a:r>
              <a:rPr lang="it-IT" dirty="0"/>
              <a:t>Disturbi linguistici: molto frequente la compromissione del linguaggio nelle PCI</a:t>
            </a:r>
          </a:p>
          <a:p>
            <a:pPr algn="just">
              <a:buFontTx/>
              <a:buChar char="-"/>
            </a:pPr>
            <a:r>
              <a:rPr lang="it-IT" dirty="0"/>
              <a:t>Disturbi psicologici e relazionali: impulsività, depressione, immaturità emotiva, basso livello di autostima, dipendenza, immagine negativa del proprio corpo, atteggiamenti provocatori</a:t>
            </a:r>
          </a:p>
          <a:p>
            <a:pPr algn="just">
              <a:buFontTx/>
              <a:buChar char="-"/>
            </a:pPr>
            <a:r>
              <a:rPr lang="it-IT" dirty="0"/>
              <a:t>Disturbi dell’apprendimento</a:t>
            </a:r>
          </a:p>
        </p:txBody>
      </p:sp>
    </p:spTree>
    <p:extLst>
      <p:ext uri="{BB962C8B-B14F-4D97-AF65-F5344CB8AC3E}">
        <p14:creationId xmlns:p14="http://schemas.microsoft.com/office/powerpoint/2010/main" val="1453387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908921-3CB6-8A4C-6D21-A47E65B27AA0}"/>
              </a:ext>
            </a:extLst>
          </p:cNvPr>
          <p:cNvSpPr>
            <a:spLocks noGrp="1"/>
          </p:cNvSpPr>
          <p:nvPr>
            <p:ph type="title"/>
          </p:nvPr>
        </p:nvSpPr>
        <p:spPr/>
        <p:txBody>
          <a:bodyPr/>
          <a:lstStyle/>
          <a:p>
            <a:pPr algn="ctr"/>
            <a:r>
              <a:rPr lang="it-IT" b="1" dirty="0"/>
              <a:t>trattamenti</a:t>
            </a:r>
          </a:p>
        </p:txBody>
      </p:sp>
      <p:sp>
        <p:nvSpPr>
          <p:cNvPr id="3" name="Segnaposto contenuto 2">
            <a:extLst>
              <a:ext uri="{FF2B5EF4-FFF2-40B4-BE49-F238E27FC236}">
                <a16:creationId xmlns:a16="http://schemas.microsoft.com/office/drawing/2014/main" id="{C20C8971-8EBD-47F1-4AA6-2116EFD32F96}"/>
              </a:ext>
            </a:extLst>
          </p:cNvPr>
          <p:cNvSpPr>
            <a:spLocks noGrp="1"/>
          </p:cNvSpPr>
          <p:nvPr>
            <p:ph idx="1"/>
          </p:nvPr>
        </p:nvSpPr>
        <p:spPr/>
        <p:txBody>
          <a:bodyPr>
            <a:normAutofit/>
          </a:bodyPr>
          <a:lstStyle/>
          <a:p>
            <a:pPr algn="just"/>
            <a:r>
              <a:rPr lang="it-IT" dirty="0"/>
              <a:t>Le PCI non possono essere guarite, ma la diagnosi precoce e il trattamento tempestivo possono ridurne sensibilmente le conseguenze, per evitare che il deficit motorio porti effetti «a cascata», tali da compromettere molte altre funzioni e da distorcere lo sviluppo globale del bambino</a:t>
            </a:r>
          </a:p>
          <a:p>
            <a:pPr algn="just"/>
            <a:r>
              <a:rPr lang="it-IT" dirty="0"/>
              <a:t>I trattamenti devono mirare al raggiungimento della massima indipendenza possibile  e a promuovere equilibrio emozionale e sviluppo della socializzazione</a:t>
            </a:r>
          </a:p>
          <a:p>
            <a:pPr algn="just"/>
            <a:endParaRPr lang="it-IT" dirty="0"/>
          </a:p>
        </p:txBody>
      </p:sp>
    </p:spTree>
    <p:extLst>
      <p:ext uri="{BB962C8B-B14F-4D97-AF65-F5344CB8AC3E}">
        <p14:creationId xmlns:p14="http://schemas.microsoft.com/office/powerpoint/2010/main" val="10375237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B9339D42-3F10-F313-C781-9201942395A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0A5B7EB-EDE2-1CA5-A35A-3146FFE9C96C}"/>
              </a:ext>
            </a:extLst>
          </p:cNvPr>
          <p:cNvSpPr>
            <a:spLocks noGrp="1"/>
          </p:cNvSpPr>
          <p:nvPr>
            <p:ph idx="1"/>
          </p:nvPr>
        </p:nvSpPr>
        <p:spPr/>
        <p:txBody>
          <a:bodyPr/>
          <a:lstStyle/>
          <a:p>
            <a:r>
              <a:rPr lang="it-IT" dirty="0"/>
              <a:t>Sono importanti i trattamenti riabilitativi rivolti all’area delle abilità motorie: la fisiokinesiterapia, interventi inerenti la psicomotricità </a:t>
            </a:r>
            <a:r>
              <a:rPr lang="it-IT" dirty="0" err="1"/>
              <a:t>ecc</a:t>
            </a:r>
            <a:endParaRPr lang="it-IT" dirty="0"/>
          </a:p>
          <a:p>
            <a:r>
              <a:rPr lang="it-IT" dirty="0"/>
              <a:t>Esistono varie tecniche di riabilitazione muscolare, tra cui la riabilitazione </a:t>
            </a:r>
            <a:r>
              <a:rPr lang="it-IT" dirty="0" err="1"/>
              <a:t>neurocognitiva</a:t>
            </a:r>
            <a:r>
              <a:rPr lang="it-IT" dirty="0"/>
              <a:t> (ETC)</a:t>
            </a:r>
          </a:p>
        </p:txBody>
      </p:sp>
    </p:spTree>
    <p:extLst>
      <p:ext uri="{BB962C8B-B14F-4D97-AF65-F5344CB8AC3E}">
        <p14:creationId xmlns:p14="http://schemas.microsoft.com/office/powerpoint/2010/main" val="703824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241F7A-C7BD-8217-E126-7E600DE2417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58BCB60-D592-5974-4C24-28C9DD56F8C8}"/>
              </a:ext>
            </a:extLst>
          </p:cNvPr>
          <p:cNvSpPr>
            <a:spLocks noGrp="1"/>
          </p:cNvSpPr>
          <p:nvPr>
            <p:ph idx="1"/>
          </p:nvPr>
        </p:nvSpPr>
        <p:spPr/>
        <p:txBody>
          <a:bodyPr/>
          <a:lstStyle/>
          <a:p>
            <a:pPr algn="just"/>
            <a:r>
              <a:rPr lang="it-IT" dirty="0"/>
              <a:t>Nella ETC gli esercizi passivi, più usati in passato, sono sostituiti da proposte di movimento che chiamano in causa attenzione, percezione, motivazione, controllo volontario. Il bambino è sollecitato ad elaborare piani di movimento finalizzati, nel contesto di attività di gioco e di sperimentazione che lo stimolano a conoscere, a comunicare, a ricercare. Il trattamento intende aiutare il soggetto a rintracciare delle strategie per compensare i limiti imposti dalla patologia, sfruttando le funzioni risparmiate dal danno</a:t>
            </a:r>
          </a:p>
          <a:p>
            <a:pPr algn="just"/>
            <a:endParaRPr lang="it-IT" dirty="0"/>
          </a:p>
          <a:p>
            <a:endParaRPr lang="it-IT" dirty="0"/>
          </a:p>
        </p:txBody>
      </p:sp>
    </p:spTree>
    <p:extLst>
      <p:ext uri="{BB962C8B-B14F-4D97-AF65-F5344CB8AC3E}">
        <p14:creationId xmlns:p14="http://schemas.microsoft.com/office/powerpoint/2010/main" val="14161530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472BA9-A0E5-253C-4E1B-C4ED180FD0C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6D05549-D59F-BF86-D80D-79397D961870}"/>
              </a:ext>
            </a:extLst>
          </p:cNvPr>
          <p:cNvSpPr>
            <a:spLocks noGrp="1"/>
          </p:cNvSpPr>
          <p:nvPr>
            <p:ph idx="1"/>
          </p:nvPr>
        </p:nvSpPr>
        <p:spPr/>
        <p:txBody>
          <a:bodyPr/>
          <a:lstStyle/>
          <a:p>
            <a:pPr algn="just"/>
            <a:r>
              <a:rPr lang="it-IT" dirty="0"/>
              <a:t>Questo gruppo di malattie (PCI) comprende quadri clinici differenti che hanno in comune un disturbo del movimento dovuto ad una lesione cerebrale determinatasi prima che l’encefalo abbia compiuto i principali processi di maturazione morfo-funzionale</a:t>
            </a:r>
          </a:p>
          <a:p>
            <a:pPr algn="just"/>
            <a:r>
              <a:rPr lang="it-IT" dirty="0"/>
              <a:t>Il disturbo motorio è prevalente ma non esclusivo e può essere variabile per tipo o gravità</a:t>
            </a:r>
          </a:p>
        </p:txBody>
      </p:sp>
    </p:spTree>
    <p:extLst>
      <p:ext uri="{BB962C8B-B14F-4D97-AF65-F5344CB8AC3E}">
        <p14:creationId xmlns:p14="http://schemas.microsoft.com/office/powerpoint/2010/main" val="35191866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4BCE0D-5C4C-5412-0DFE-8155E8EC654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27A4B9F-BA23-B211-50FD-7AC133F2027F}"/>
              </a:ext>
            </a:extLst>
          </p:cNvPr>
          <p:cNvSpPr>
            <a:spLocks noGrp="1"/>
          </p:cNvSpPr>
          <p:nvPr>
            <p:ph idx="1"/>
          </p:nvPr>
        </p:nvSpPr>
        <p:spPr/>
        <p:txBody>
          <a:bodyPr/>
          <a:lstStyle/>
          <a:p>
            <a:pPr algn="just"/>
            <a:r>
              <a:rPr lang="it-IT" dirty="0"/>
              <a:t>Vi possono essere poi interventi rivolti all’area delle abilità cognitive o delle abilità comunicativo-linguistiche, in relazione alle problematiche specifiche di ogni singolo bambino</a:t>
            </a:r>
          </a:p>
        </p:txBody>
      </p:sp>
    </p:spTree>
    <p:extLst>
      <p:ext uri="{BB962C8B-B14F-4D97-AF65-F5344CB8AC3E}">
        <p14:creationId xmlns:p14="http://schemas.microsoft.com/office/powerpoint/2010/main" val="36956816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554B5B-AE54-75C0-AC03-83C4EDB7FAA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190DFEE-C70A-85A0-CF2F-ACFD20829FDC}"/>
              </a:ext>
            </a:extLst>
          </p:cNvPr>
          <p:cNvSpPr>
            <a:spLocks noGrp="1"/>
          </p:cNvSpPr>
          <p:nvPr>
            <p:ph idx="1"/>
          </p:nvPr>
        </p:nvSpPr>
        <p:spPr/>
        <p:txBody>
          <a:bodyPr/>
          <a:lstStyle/>
          <a:p>
            <a:r>
              <a:rPr lang="it-IT" dirty="0"/>
              <a:t>Altra possibilità di trattamento sono quelle farmacologiche o chirurgiche</a:t>
            </a:r>
          </a:p>
          <a:p>
            <a:pPr algn="just"/>
            <a:r>
              <a:rPr lang="it-IT" dirty="0"/>
              <a:t>I farmaci hanno l’obiettivo di ridurre la spasticità, poiché l’eccessivo tono muscolare provoca, nel tempo, deformità. La terapia farmacologica permette di facilitare le manovre riabilitative, di ridurre il dolore, l’assunzione di posture corrette con minore fatica</a:t>
            </a:r>
          </a:p>
          <a:p>
            <a:pPr algn="just"/>
            <a:r>
              <a:rPr lang="it-IT" dirty="0"/>
              <a:t>Nei casi di spasticità grave si può ricorrere a provvedimenti neurochirurgici o di chirurgia ortopedica</a:t>
            </a:r>
          </a:p>
        </p:txBody>
      </p:sp>
    </p:spTree>
    <p:extLst>
      <p:ext uri="{BB962C8B-B14F-4D97-AF65-F5344CB8AC3E}">
        <p14:creationId xmlns:p14="http://schemas.microsoft.com/office/powerpoint/2010/main" val="134941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238DEE-34CD-638E-6A87-82C5BD92732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928EB09-0BDF-A775-BA6A-C5EBABEB1D4C}"/>
              </a:ext>
            </a:extLst>
          </p:cNvPr>
          <p:cNvSpPr>
            <a:spLocks noGrp="1"/>
          </p:cNvSpPr>
          <p:nvPr>
            <p:ph idx="1"/>
          </p:nvPr>
        </p:nvSpPr>
        <p:spPr>
          <a:xfrm>
            <a:off x="1141413" y="2337846"/>
            <a:ext cx="9792876" cy="3538195"/>
          </a:xfrm>
        </p:spPr>
        <p:txBody>
          <a:bodyPr>
            <a:normAutofit lnSpcReduction="10000"/>
          </a:bodyPr>
          <a:lstStyle/>
          <a:p>
            <a:pPr algn="just"/>
            <a:r>
              <a:rPr lang="it-IT" dirty="0"/>
              <a:t>Nell’ultimo decennio ha avuto un grande sviluppo il settore delle cosiddette Tecnologie Assistive, mediate dal computer: ricordiamo i sensori di selezione azionati dal soffio, che sono utili nel caso di tetraplegia; oppure programmi di riconoscimento vocale che rendono possibile controllare il computer mediante ordini impartiti verbalmente; vi sono dispositivi che sfruttano qualsiasi piccolo movimento residuo (movimenti di un dito, del capo, soffio, emissione di un suono </a:t>
            </a:r>
            <a:r>
              <a:rPr lang="it-IT" dirty="0" err="1"/>
              <a:t>ecc</a:t>
            </a:r>
            <a:r>
              <a:rPr lang="it-IT" dirty="0"/>
              <a:t>): hanno sensori a pressione, a contatto, a rilevazione di umidità o calore </a:t>
            </a:r>
          </a:p>
        </p:txBody>
      </p:sp>
    </p:spTree>
    <p:extLst>
      <p:ext uri="{BB962C8B-B14F-4D97-AF65-F5344CB8AC3E}">
        <p14:creationId xmlns:p14="http://schemas.microsoft.com/office/powerpoint/2010/main" val="2222449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561184-7598-AA06-945B-FC9863B1FEC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DC6A7F7-42DC-4E79-73C1-9496873F71EC}"/>
              </a:ext>
            </a:extLst>
          </p:cNvPr>
          <p:cNvSpPr>
            <a:spLocks noGrp="1"/>
          </p:cNvSpPr>
          <p:nvPr>
            <p:ph idx="1"/>
          </p:nvPr>
        </p:nvSpPr>
        <p:spPr/>
        <p:txBody>
          <a:bodyPr/>
          <a:lstStyle/>
          <a:p>
            <a:pPr algn="just"/>
            <a:r>
              <a:rPr lang="it-IT" dirty="0"/>
              <a:t>Possono infatti essere presenti anche deficit sensoriali, disturbi della comunicazione, della cognizione, del comportamento ed epilessia</a:t>
            </a:r>
          </a:p>
          <a:p>
            <a:pPr algn="just"/>
            <a:r>
              <a:rPr lang="it-IT" dirty="0"/>
              <a:t>I disturbi del movimento e della postura sono permanenti e non progressivi (l’alterazione cerebrale non evolve), ma non immodificabili (riabilitazione, altre disfunzionalità </a:t>
            </a:r>
            <a:r>
              <a:rPr lang="it-IT" dirty="0" err="1"/>
              <a:t>ecc</a:t>
            </a:r>
            <a:r>
              <a:rPr lang="it-IT" dirty="0"/>
              <a:t>)</a:t>
            </a:r>
          </a:p>
          <a:p>
            <a:pPr algn="just"/>
            <a:r>
              <a:rPr lang="it-IT" dirty="0"/>
              <a:t>La lesione si instaura nel cervello fetale o infantile</a:t>
            </a:r>
          </a:p>
        </p:txBody>
      </p:sp>
    </p:spTree>
    <p:extLst>
      <p:ext uri="{BB962C8B-B14F-4D97-AF65-F5344CB8AC3E}">
        <p14:creationId xmlns:p14="http://schemas.microsoft.com/office/powerpoint/2010/main" val="2025801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6CD2C8-F50E-F448-89C5-374CBC482CE1}"/>
              </a:ext>
            </a:extLst>
          </p:cNvPr>
          <p:cNvSpPr>
            <a:spLocks noGrp="1"/>
          </p:cNvSpPr>
          <p:nvPr>
            <p:ph type="title"/>
          </p:nvPr>
        </p:nvSpPr>
        <p:spPr/>
        <p:txBody>
          <a:bodyPr>
            <a:normAutofit/>
          </a:bodyPr>
          <a:lstStyle/>
          <a:p>
            <a:pPr algn="ctr"/>
            <a:r>
              <a:rPr lang="it-IT" sz="4000" b="1" dirty="0"/>
              <a:t>cause</a:t>
            </a:r>
          </a:p>
        </p:txBody>
      </p:sp>
      <p:sp>
        <p:nvSpPr>
          <p:cNvPr id="3" name="Segnaposto contenuto 2">
            <a:extLst>
              <a:ext uri="{FF2B5EF4-FFF2-40B4-BE49-F238E27FC236}">
                <a16:creationId xmlns:a16="http://schemas.microsoft.com/office/drawing/2014/main" id="{6465B9D2-8A01-053D-EEE3-DFD312CE6AFC}"/>
              </a:ext>
            </a:extLst>
          </p:cNvPr>
          <p:cNvSpPr>
            <a:spLocks noGrp="1"/>
          </p:cNvSpPr>
          <p:nvPr>
            <p:ph idx="1"/>
          </p:nvPr>
        </p:nvSpPr>
        <p:spPr/>
        <p:txBody>
          <a:bodyPr>
            <a:normAutofit/>
          </a:bodyPr>
          <a:lstStyle/>
          <a:p>
            <a:pPr algn="just"/>
            <a:r>
              <a:rPr lang="it-IT" dirty="0"/>
              <a:t>La cause di PCI si distinguono in base al periodo in cui la lesione si è verificata: </a:t>
            </a:r>
          </a:p>
          <a:p>
            <a:pPr algn="just">
              <a:buFontTx/>
              <a:buChar char="-"/>
            </a:pPr>
            <a:r>
              <a:rPr lang="it-IT" dirty="0"/>
              <a:t>Cause Prenatali: di natura genetica, deficit di ossigenazione cerebrale del feto (alterazioni placentari, malformazioni vascolari fetali), infezioni in gravidanza (rosolia, toxoplasmosi), traumi durante la gravidanza, esposizione a radiazioni ionizzanti,  fattori tossici (alcol, sostanze psicoattive, farmaci </a:t>
            </a:r>
            <a:r>
              <a:rPr lang="it-IT" dirty="0" err="1"/>
              <a:t>ecc</a:t>
            </a:r>
            <a:r>
              <a:rPr lang="it-IT" dirty="0"/>
              <a:t>)</a:t>
            </a:r>
          </a:p>
        </p:txBody>
      </p:sp>
    </p:spTree>
    <p:extLst>
      <p:ext uri="{BB962C8B-B14F-4D97-AF65-F5344CB8AC3E}">
        <p14:creationId xmlns:p14="http://schemas.microsoft.com/office/powerpoint/2010/main" val="3053191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4C03B4-E5D1-61E7-79BF-D4BB4994980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6766403-9EE7-57D7-BA96-A992AA918C27}"/>
              </a:ext>
            </a:extLst>
          </p:cNvPr>
          <p:cNvSpPr>
            <a:spLocks noGrp="1"/>
          </p:cNvSpPr>
          <p:nvPr>
            <p:ph idx="1"/>
          </p:nvPr>
        </p:nvSpPr>
        <p:spPr/>
        <p:txBody>
          <a:bodyPr>
            <a:normAutofit/>
          </a:bodyPr>
          <a:lstStyle/>
          <a:p>
            <a:pPr algn="just">
              <a:buFontTx/>
              <a:buChar char="-"/>
            </a:pPr>
            <a:r>
              <a:rPr lang="it-IT" dirty="0"/>
              <a:t>Cause Perinatali (cause che agiscono durante il parto o nella prima settimana di vita): prematurità (&lt; 32 </a:t>
            </a:r>
            <a:r>
              <a:rPr lang="it-IT" dirty="0" err="1"/>
              <a:t>settim</a:t>
            </a:r>
            <a:r>
              <a:rPr lang="it-IT" dirty="0"/>
              <a:t>.), basso peso alla nascita, iperbilirubinemia, infezioni neonatali, ridotto apporto di ossigeno al cervello in genere a causa di parto distocico (difficile) o di traumi cerebrali provocati dall’utilizzo di strumenti come il forcipe o la ventosa</a:t>
            </a:r>
          </a:p>
          <a:p>
            <a:endParaRPr lang="it-IT" dirty="0"/>
          </a:p>
        </p:txBody>
      </p:sp>
    </p:spTree>
    <p:extLst>
      <p:ext uri="{BB962C8B-B14F-4D97-AF65-F5344CB8AC3E}">
        <p14:creationId xmlns:p14="http://schemas.microsoft.com/office/powerpoint/2010/main" val="1153904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2B6508A6-2B1D-3286-5C12-4DE00B91122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5CF2930-C010-7EEF-59A1-53917C3E99E9}"/>
              </a:ext>
            </a:extLst>
          </p:cNvPr>
          <p:cNvSpPr>
            <a:spLocks noGrp="1"/>
          </p:cNvSpPr>
          <p:nvPr>
            <p:ph idx="1"/>
          </p:nvPr>
        </p:nvSpPr>
        <p:spPr/>
        <p:txBody>
          <a:bodyPr>
            <a:normAutofit/>
          </a:bodyPr>
          <a:lstStyle/>
          <a:p>
            <a:pPr algn="just">
              <a:buFontTx/>
              <a:buChar char="-"/>
            </a:pPr>
            <a:r>
              <a:rPr lang="it-IT" dirty="0"/>
              <a:t>Periodo neonatale (dalla seconda settimana di vita) : eventi patologici a carico del  tessuto cerebrale che si verificano entro il primo anno di vita, come encefaliti batteriche o virali, meningiti, traumi cranici, stato di male epilettico, disturbi metabolici </a:t>
            </a:r>
            <a:r>
              <a:rPr lang="it-IT" dirty="0" err="1"/>
              <a:t>ecc</a:t>
            </a:r>
            <a:endParaRPr lang="it-IT" dirty="0"/>
          </a:p>
          <a:p>
            <a:pPr algn="just"/>
            <a:r>
              <a:rPr lang="it-IT" dirty="0"/>
              <a:t>Nel 25% dei casi le PCI sono dovute a cause prenatali; nel 25% a cause perinatali; nel 50% dei casi la causa non è identificabile</a:t>
            </a:r>
          </a:p>
          <a:p>
            <a:pPr algn="just"/>
            <a:r>
              <a:rPr lang="it-IT" dirty="0"/>
              <a:t>Il 10% dei bambini nati pretermine presenta una PCI (emorragia cerebrale)</a:t>
            </a:r>
          </a:p>
          <a:p>
            <a:endParaRPr lang="it-IT" dirty="0"/>
          </a:p>
          <a:p>
            <a:endParaRPr lang="it-IT" dirty="0"/>
          </a:p>
        </p:txBody>
      </p:sp>
    </p:spTree>
    <p:extLst>
      <p:ext uri="{BB962C8B-B14F-4D97-AF65-F5344CB8AC3E}">
        <p14:creationId xmlns:p14="http://schemas.microsoft.com/office/powerpoint/2010/main" val="1250890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2707F2-5D6A-2E51-E11E-790DF8C7350D}"/>
              </a:ext>
            </a:extLst>
          </p:cNvPr>
          <p:cNvSpPr>
            <a:spLocks noGrp="1"/>
          </p:cNvSpPr>
          <p:nvPr>
            <p:ph type="title"/>
          </p:nvPr>
        </p:nvSpPr>
        <p:spPr/>
        <p:txBody>
          <a:bodyPr/>
          <a:lstStyle/>
          <a:p>
            <a:pPr algn="ctr"/>
            <a:r>
              <a:rPr lang="it-IT" b="1" dirty="0"/>
              <a:t>classificazione</a:t>
            </a:r>
          </a:p>
        </p:txBody>
      </p:sp>
      <p:sp>
        <p:nvSpPr>
          <p:cNvPr id="3" name="Segnaposto contenuto 2">
            <a:extLst>
              <a:ext uri="{FF2B5EF4-FFF2-40B4-BE49-F238E27FC236}">
                <a16:creationId xmlns:a16="http://schemas.microsoft.com/office/drawing/2014/main" id="{4E7E7629-A880-4C4D-C6FA-E8A28594710B}"/>
              </a:ext>
            </a:extLst>
          </p:cNvPr>
          <p:cNvSpPr>
            <a:spLocks noGrp="1"/>
          </p:cNvSpPr>
          <p:nvPr>
            <p:ph idx="1"/>
          </p:nvPr>
        </p:nvSpPr>
        <p:spPr/>
        <p:txBody>
          <a:bodyPr>
            <a:normAutofit/>
          </a:bodyPr>
          <a:lstStyle/>
          <a:p>
            <a:pPr algn="just"/>
            <a:r>
              <a:rPr lang="it-IT" dirty="0"/>
              <a:t>Possono essere suddivisi in relazione alla distribuzione topografica del disturbo motorio oppure in relazione al tipo di sintomatologia motoria</a:t>
            </a:r>
          </a:p>
          <a:p>
            <a:pPr algn="just"/>
            <a:r>
              <a:rPr lang="it-IT" dirty="0"/>
              <a:t>Per quanto riguarda la distribuzione topografica del disturbo motorio, possiamo individuare: </a:t>
            </a:r>
          </a:p>
          <a:p>
            <a:pPr algn="just">
              <a:buFontTx/>
              <a:buChar char="-"/>
            </a:pPr>
            <a:r>
              <a:rPr lang="it-IT" dirty="0"/>
              <a:t>monoplegia: deficit motorio localizzato ad un solo arto</a:t>
            </a:r>
          </a:p>
          <a:p>
            <a:pPr algn="just">
              <a:buFontTx/>
              <a:buChar char="-"/>
            </a:pPr>
            <a:r>
              <a:rPr lang="it-IT" dirty="0"/>
              <a:t>Paraplegia: deficit motorio localizzato agli arti inferiori in modo simmetrico</a:t>
            </a:r>
          </a:p>
          <a:p>
            <a:pPr algn="just"/>
            <a:endParaRPr lang="it-IT" dirty="0"/>
          </a:p>
          <a:p>
            <a:endParaRPr lang="it-IT" dirty="0"/>
          </a:p>
        </p:txBody>
      </p:sp>
    </p:spTree>
    <p:extLst>
      <p:ext uri="{BB962C8B-B14F-4D97-AF65-F5344CB8AC3E}">
        <p14:creationId xmlns:p14="http://schemas.microsoft.com/office/powerpoint/2010/main" val="3852113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1EA3D7-BEA7-D0C4-BFC4-B5392E6E4BA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8E162BF-5BDD-FAF7-9A06-83EBE9EA5740}"/>
              </a:ext>
            </a:extLst>
          </p:cNvPr>
          <p:cNvSpPr>
            <a:spLocks noGrp="1"/>
          </p:cNvSpPr>
          <p:nvPr>
            <p:ph idx="1"/>
          </p:nvPr>
        </p:nvSpPr>
        <p:spPr/>
        <p:txBody>
          <a:bodyPr>
            <a:normAutofit/>
          </a:bodyPr>
          <a:lstStyle/>
          <a:p>
            <a:pPr algn="just">
              <a:buFontTx/>
              <a:buChar char="-"/>
            </a:pPr>
            <a:r>
              <a:rPr lang="it-IT" dirty="0"/>
              <a:t>emiplegia: deficit a carico di due arti dello stesso lato</a:t>
            </a:r>
          </a:p>
          <a:p>
            <a:pPr algn="just">
              <a:buFontTx/>
              <a:buChar char="-"/>
            </a:pPr>
            <a:r>
              <a:rPr lang="it-IT" dirty="0"/>
              <a:t>Triplegia: deficit che interessa gli arti inferiori e un arto superiore</a:t>
            </a:r>
          </a:p>
          <a:p>
            <a:pPr algn="just">
              <a:buFontTx/>
              <a:buChar char="-"/>
            </a:pPr>
            <a:r>
              <a:rPr lang="it-IT" dirty="0"/>
              <a:t>Tetraplegia: deficit a carico di tutti e quattro gli arti. E’ il quadro più grave, corrispondente a lesioni cerebrali più diffuse</a:t>
            </a:r>
          </a:p>
          <a:p>
            <a:pPr algn="just">
              <a:buFontTx/>
              <a:buChar char="-"/>
            </a:pPr>
            <a:r>
              <a:rPr lang="it-IT" dirty="0"/>
              <a:t>Diplegia: il disturbo riguarda i 4 arti, ma soprattutto quelli inferiori</a:t>
            </a:r>
          </a:p>
          <a:p>
            <a:pPr marL="0" indent="0" algn="just">
              <a:buNone/>
            </a:pPr>
            <a:endParaRPr lang="it-IT" dirty="0"/>
          </a:p>
        </p:txBody>
      </p:sp>
    </p:spTree>
    <p:extLst>
      <p:ext uri="{BB962C8B-B14F-4D97-AF65-F5344CB8AC3E}">
        <p14:creationId xmlns:p14="http://schemas.microsoft.com/office/powerpoint/2010/main" val="477055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BDC7DA-19E4-DAA6-276E-5DD09501BB1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E28DACA-6786-33CC-6A65-30CC1E66316D}"/>
              </a:ext>
            </a:extLst>
          </p:cNvPr>
          <p:cNvSpPr>
            <a:spLocks noGrp="1"/>
          </p:cNvSpPr>
          <p:nvPr>
            <p:ph idx="1"/>
          </p:nvPr>
        </p:nvSpPr>
        <p:spPr/>
        <p:txBody>
          <a:bodyPr>
            <a:normAutofit fontScale="92500" lnSpcReduction="10000"/>
          </a:bodyPr>
          <a:lstStyle/>
          <a:p>
            <a:r>
              <a:rPr lang="it-IT" dirty="0"/>
              <a:t>In relazione al tipo di sintomatologia motoria, possiamo descrivere:</a:t>
            </a:r>
          </a:p>
          <a:p>
            <a:pPr algn="just">
              <a:buFontTx/>
              <a:buChar char="-"/>
            </a:pPr>
            <a:r>
              <a:rPr lang="it-IT" dirty="0"/>
              <a:t>Forme spastiche: aumento dei riflessi tendinei e del tono muscolare, diminuzione di forza e tendenza alle contratture (70% dei casi)</a:t>
            </a:r>
          </a:p>
          <a:p>
            <a:pPr algn="just">
              <a:buFontTx/>
              <a:buChar char="-"/>
            </a:pPr>
            <a:r>
              <a:rPr lang="it-IT" dirty="0"/>
              <a:t>Forme discinetiche: </a:t>
            </a:r>
          </a:p>
          <a:p>
            <a:pPr marL="0" indent="0" algn="just">
              <a:buNone/>
            </a:pPr>
            <a:r>
              <a:rPr lang="it-IT" dirty="0"/>
              <a:t>1) atetosiche: caratterizzate da movimenti involontari </a:t>
            </a:r>
            <a:r>
              <a:rPr lang="it-IT" dirty="0" err="1"/>
              <a:t>incoordinati</a:t>
            </a:r>
            <a:r>
              <a:rPr lang="it-IT" dirty="0"/>
              <a:t>, aritmici e incontrollabili che riguardano la faccia, la lingua e le estremità distali degli arti. Cessano o si riducono a riposo e aumentano quando il soggetto attua movimenti volontari e è sottoposto a tensione emotiva</a:t>
            </a:r>
          </a:p>
        </p:txBody>
      </p:sp>
    </p:spTree>
    <p:extLst>
      <p:ext uri="{BB962C8B-B14F-4D97-AF65-F5344CB8AC3E}">
        <p14:creationId xmlns:p14="http://schemas.microsoft.com/office/powerpoint/2010/main" val="21629165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o" ma:contentTypeID="0x0101001B8130809C45D8469AFE2B64E5D35F1B" ma:contentTypeVersion="2" ma:contentTypeDescription="Creare un nuovo documento." ma:contentTypeScope="" ma:versionID="25eb082416f2a72465a96281bc9ef287">
  <xsd:schema xmlns:xsd="http://www.w3.org/2001/XMLSchema" xmlns:xs="http://www.w3.org/2001/XMLSchema" xmlns:p="http://schemas.microsoft.com/office/2006/metadata/properties" xmlns:ns3="0ab757e4-817a-4a67-9072-6cceeaf2ea91" targetNamespace="http://schemas.microsoft.com/office/2006/metadata/properties" ma:root="true" ma:fieldsID="d4ffb0b905551e5efb7fb0809e9b4773" ns3:_="">
    <xsd:import namespace="0ab757e4-817a-4a67-9072-6cceeaf2ea91"/>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b757e4-817a-4a67-9072-6cceeaf2ea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EA416E9-DC38-4459-A6D0-86464820AAFD}">
  <ds:schemaRefs>
    <ds:schemaRef ds:uri="http://purl.org/dc/elements/1.1/"/>
    <ds:schemaRef ds:uri="http://purl.org/dc/terms/"/>
    <ds:schemaRef ds:uri="http://schemas.openxmlformats.org/package/2006/metadata/core-properties"/>
    <ds:schemaRef ds:uri="http://schemas.microsoft.com/office/infopath/2007/PartnerControls"/>
    <ds:schemaRef ds:uri="http://schemas.microsoft.com/office/2006/documentManagement/types"/>
    <ds:schemaRef ds:uri="http://schemas.microsoft.com/office/2006/metadata/properties"/>
    <ds:schemaRef ds:uri="http://www.w3.org/XML/1998/namespace"/>
    <ds:schemaRef ds:uri="0ab757e4-817a-4a67-9072-6cceeaf2ea91"/>
    <ds:schemaRef ds:uri="http://purl.org/dc/dcmitype/"/>
  </ds:schemaRefs>
</ds:datastoreItem>
</file>

<file path=customXml/itemProps2.xml><?xml version="1.0" encoding="utf-8"?>
<ds:datastoreItem xmlns:ds="http://schemas.openxmlformats.org/officeDocument/2006/customXml" ds:itemID="{1F11DFFB-F57D-4BC5-A13B-096FDEA80DB4}">
  <ds:schemaRefs>
    <ds:schemaRef ds:uri="http://schemas.microsoft.com/sharepoint/v3/contenttype/forms"/>
  </ds:schemaRefs>
</ds:datastoreItem>
</file>

<file path=customXml/itemProps3.xml><?xml version="1.0" encoding="utf-8"?>
<ds:datastoreItem xmlns:ds="http://schemas.openxmlformats.org/officeDocument/2006/customXml" ds:itemID="{2B54F402-2E23-4769-90BC-FFB4C5A540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b757e4-817a-4a67-9072-6cceeaf2ea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{D718D723-4BF2-4040-9039-2913130C2DE7}tf04033919</Template>
  <TotalTime>649</TotalTime>
  <Words>1346</Words>
  <Application>Microsoft Office PowerPoint</Application>
  <PresentationFormat>Widescreen</PresentationFormat>
  <Paragraphs>63</Paragraphs>
  <Slides>22</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22</vt:i4>
      </vt:variant>
    </vt:vector>
  </HeadingPairs>
  <TitlesOfParts>
    <vt:vector size="25" baseType="lpstr">
      <vt:lpstr>Arial</vt:lpstr>
      <vt:lpstr>Tw Cen MT</vt:lpstr>
      <vt:lpstr>Circuito</vt:lpstr>
      <vt:lpstr>Paralisi cerebrali infantili</vt:lpstr>
      <vt:lpstr>Presentazione standard di PowerPoint</vt:lpstr>
      <vt:lpstr>Presentazione standard di PowerPoint</vt:lpstr>
      <vt:lpstr>cause</vt:lpstr>
      <vt:lpstr>Presentazione standard di PowerPoint</vt:lpstr>
      <vt:lpstr>Presentazione standard di PowerPoint</vt:lpstr>
      <vt:lpstr>classificazione</vt:lpstr>
      <vt:lpstr>Presentazione standard di PowerPoint</vt:lpstr>
      <vt:lpstr>Presentazione standard di PowerPoint</vt:lpstr>
      <vt:lpstr>Presentazione standard di PowerPoint</vt:lpstr>
      <vt:lpstr>Presentazione standard di PowerPoint</vt:lpstr>
      <vt:lpstr>Classificazione funzionale</vt:lpstr>
      <vt:lpstr>Presentazione standard di PowerPoint</vt:lpstr>
      <vt:lpstr>DISTURBI ASSOCIATI</vt:lpstr>
      <vt:lpstr>Presentazione standard di PowerPoint</vt:lpstr>
      <vt:lpstr>Presentazione standard di PowerPoint</vt:lpstr>
      <vt:lpstr>trattamenti</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Paralisi cerebrali infantili</dc:title>
  <dc:creator>giorgia.dimassimo@unimc.it</dc:creator>
  <cp:lastModifiedBy>giorgia.dimassimo@unimc.it</cp:lastModifiedBy>
  <cp:revision>2</cp:revision>
  <dcterms:created xsi:type="dcterms:W3CDTF">2023-03-25T13:43:58Z</dcterms:created>
  <dcterms:modified xsi:type="dcterms:W3CDTF">2023-03-29T18:04:49Z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0x0101001B8130809C45D8469AFE2B64E5D35F1B</vt:lpwstr>
  </property>
</Properties>
</file>