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93" r:id="rId8"/>
    <p:sldId id="259" r:id="rId9"/>
    <p:sldId id="292" r:id="rId10"/>
    <p:sldId id="284" r:id="rId11"/>
    <p:sldId id="285" r:id="rId12"/>
    <p:sldId id="260" r:id="rId13"/>
    <p:sldId id="261" r:id="rId14"/>
    <p:sldId id="262" r:id="rId15"/>
    <p:sldId id="263" r:id="rId16"/>
    <p:sldId id="264" r:id="rId17"/>
    <p:sldId id="265" r:id="rId18"/>
    <p:sldId id="295" r:id="rId19"/>
    <p:sldId id="266" r:id="rId20"/>
    <p:sldId id="267" r:id="rId21"/>
    <p:sldId id="268" r:id="rId22"/>
    <p:sldId id="296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97" r:id="rId35"/>
    <p:sldId id="280" r:id="rId36"/>
    <p:sldId id="281" r:id="rId37"/>
    <p:sldId id="298" r:id="rId38"/>
    <p:sldId id="299" r:id="rId39"/>
    <p:sldId id="286" r:id="rId40"/>
    <p:sldId id="294" r:id="rId41"/>
    <p:sldId id="282" r:id="rId42"/>
    <p:sldId id="283" r:id="rId43"/>
    <p:sldId id="288" r:id="rId44"/>
    <p:sldId id="289" r:id="rId45"/>
    <p:sldId id="290" r:id="rId46"/>
    <p:sldId id="291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7F922E-F6BD-E309-DB24-3C2EEC97DF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I Disturbi d’ansia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35CC1F6-9BA2-FF60-0478-516A2D367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it-IT" dirty="0"/>
              <a:t>Dott.ssa Giorgia Di massimo</a:t>
            </a:r>
          </a:p>
          <a:p>
            <a:pPr algn="l"/>
            <a:r>
              <a:rPr lang="it-IT" dirty="0"/>
              <a:t>UNIMC, 30-03-23</a:t>
            </a:r>
          </a:p>
        </p:txBody>
      </p:sp>
    </p:spTree>
    <p:extLst>
      <p:ext uri="{BB962C8B-B14F-4D97-AF65-F5344CB8AC3E}">
        <p14:creationId xmlns:p14="http://schemas.microsoft.com/office/powerpoint/2010/main" val="4157210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4836C9-4EB0-B868-D7BB-5CB98AE6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6917D9-7FF2-5135-A045-E1F30C0A557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dirty="0"/>
              <a:t>Disturbo di panico</a:t>
            </a:r>
          </a:p>
          <a:p>
            <a:pPr>
              <a:buFontTx/>
              <a:buChar char="-"/>
            </a:pPr>
            <a:r>
              <a:rPr lang="it-IT" dirty="0"/>
              <a:t>Agorafobia</a:t>
            </a:r>
          </a:p>
          <a:p>
            <a:pPr>
              <a:buFontTx/>
              <a:buChar char="-"/>
            </a:pPr>
            <a:r>
              <a:rPr lang="it-IT" dirty="0"/>
              <a:t>Disturbo d’ansia generalizzato</a:t>
            </a:r>
          </a:p>
        </p:txBody>
      </p:sp>
    </p:spTree>
    <p:extLst>
      <p:ext uri="{BB962C8B-B14F-4D97-AF65-F5344CB8AC3E}">
        <p14:creationId xmlns:p14="http://schemas.microsoft.com/office/powerpoint/2010/main" val="668004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98BC1-0838-0C6A-4058-D90763649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d’ansia da separazione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0FE4DD-C2AE-62F4-3062-00257129AC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La paura di separarsi dalle figure di riferimento incomincia verso i 6-8 mesi di vita, si intensifica fra i 13 e i 18 mesi e tende a ridursi progressivamente dai 3 ai 5 anni di vita</a:t>
            </a:r>
          </a:p>
          <a:p>
            <a:pPr algn="just"/>
            <a:r>
              <a:rPr lang="it-IT" dirty="0"/>
              <a:t>Dopo questo periodo alcuni bambini (1-3% della popolazione) possono sviluppare una condizione clinica caratterizzata da intensa ansia in relazione alla separazione dalle figure di attaccamento, tale da interferire con le normali attività e i compiti dell’età evolutiva</a:t>
            </a:r>
          </a:p>
        </p:txBody>
      </p:sp>
    </p:spTree>
    <p:extLst>
      <p:ext uri="{BB962C8B-B14F-4D97-AF65-F5344CB8AC3E}">
        <p14:creationId xmlns:p14="http://schemas.microsoft.com/office/powerpoint/2010/main" val="1107761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44C2C0-E515-572B-703B-C6B8FD68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7A4988-BED2-D8A1-7B26-984EE0C5378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La caratteristica principale del disturbo consiste nella forte preoccupazione, fino ad angoscia,  a separarsi dalle figure di riferimento (</a:t>
            </a:r>
            <a:r>
              <a:rPr lang="it-IT" b="1" dirty="0"/>
              <a:t>ansia da separazione) </a:t>
            </a:r>
            <a:r>
              <a:rPr lang="it-IT" dirty="0">
                <a:effectLst/>
              </a:rPr>
              <a:t>e a lasciare il contesto sicuro (es casa), con ansia anticipatoria e condotte di evitamento</a:t>
            </a:r>
          </a:p>
          <a:p>
            <a:pPr algn="just"/>
            <a:r>
              <a:rPr lang="it-IT" dirty="0">
                <a:effectLst/>
              </a:rPr>
              <a:t>L’ansia può essere riferita a pericoli specifici: timore di incidenti, aggressioni, rapimenti, morte oppure a vaghe preoccupazioni</a:t>
            </a:r>
          </a:p>
          <a:p>
            <a:pPr algn="just"/>
            <a:r>
              <a:rPr lang="it-IT" dirty="0">
                <a:effectLst/>
              </a:rPr>
              <a:t>Questi bambini possono presentare un marcato rifiuto di andare a scuola, con sensazioni di malessere che precedono la separazione e/o manifestazioni di panico alla separazione dai genitori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7730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0DA8AF-D2E4-DCEA-7C3E-580926E5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C1E4E5-2DB6-8917-EACE-0D2CBA370C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E’ frequente la presenza di sintomi somatici (es: mal di pancia) la mattina, prima di andare a scuola, con ripetute visite dal pediatra</a:t>
            </a:r>
          </a:p>
          <a:p>
            <a:pPr algn="just"/>
            <a:r>
              <a:rPr lang="it-IT" dirty="0"/>
              <a:t>Altre volte possono presentare incubi e paure legate a possibili calamità, o il timore che accada qualcosa di dannoso ai genitori</a:t>
            </a:r>
          </a:p>
          <a:p>
            <a:pPr algn="just"/>
            <a:r>
              <a:rPr lang="it-IT" dirty="0"/>
              <a:t>L’ansia da separazione è favorita in caso di genitori affetti da disturbi affettivi (ansia, depressione), o che hanno paura di rendere autonomo il figlio, oppure da disaccordo all’interno della coppia genitoriale</a:t>
            </a:r>
          </a:p>
          <a:p>
            <a:pPr algn="just"/>
            <a:r>
              <a:rPr lang="it-IT" dirty="0"/>
              <a:t>Anche traumi significativi (</a:t>
            </a:r>
            <a:r>
              <a:rPr lang="it-IT" dirty="0" err="1"/>
              <a:t>es:morte</a:t>
            </a:r>
            <a:r>
              <a:rPr lang="it-IT" dirty="0"/>
              <a:t> di una persona cara, cambiamento radicale ambientale) possono causare questo quadro clinico</a:t>
            </a:r>
          </a:p>
        </p:txBody>
      </p:sp>
    </p:spTree>
    <p:extLst>
      <p:ext uri="{BB962C8B-B14F-4D97-AF65-F5344CB8AC3E}">
        <p14:creationId xmlns:p14="http://schemas.microsoft.com/office/powerpoint/2010/main" val="2785032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718A33-022F-2195-D4D1-5FC9FD8B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89BF5F-65C8-B48B-A2EE-6880B0FF49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L’età di insorgenza in genere è intorno ai 7-8 anni</a:t>
            </a:r>
          </a:p>
          <a:p>
            <a:r>
              <a:rPr lang="it-IT" dirty="0"/>
              <a:t>Vi è una prevalenza nel sesso femminile</a:t>
            </a:r>
          </a:p>
          <a:p>
            <a:pPr algn="just"/>
            <a:r>
              <a:rPr lang="it-IT" dirty="0"/>
              <a:t>Nei bambini più piccoli la sintomatologia si manifesta non appena la madre si allontana. Il b. appare terrorizzato: piange, si agita, è inconsolabile. Può presentare sintomi fisici come vomito o enuresi; lamenta mal di pancia o dolori muscolari.  cerca di rimanere costantemente in prossimità della madre e per sorvegliarla non gioca con gli altri bambini. Può manifestare un comportamento regressivo, parlando in maniera da essere compreso solo dalla madre</a:t>
            </a:r>
          </a:p>
        </p:txBody>
      </p:sp>
    </p:spTree>
    <p:extLst>
      <p:ext uri="{BB962C8B-B14F-4D97-AF65-F5344CB8AC3E}">
        <p14:creationId xmlns:p14="http://schemas.microsoft.com/office/powerpoint/2010/main" val="553686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C9C29-A0B7-96D4-8010-FE918A335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7ADB80-8566-A6AB-FCB6-4D1E311A83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 bambini più grandi verbalizzano il timore che, in loro assenza, possa accadere qualcosa di terribile ai famigliari e lamentano mal di testa, palpitazioni, vertigini, senso di svenimento o di soffocamento</a:t>
            </a:r>
          </a:p>
          <a:p>
            <a:pPr algn="just"/>
            <a:r>
              <a:rPr lang="it-IT" dirty="0"/>
              <a:t>In preadolescenza il ragazzo tende a non uscire di casa, a isolarsi</a:t>
            </a:r>
          </a:p>
          <a:p>
            <a:pPr algn="just"/>
            <a:r>
              <a:rPr lang="it-IT" dirty="0"/>
              <a:t>Negli adolescenti sono frequenti le somatizzazioni e i comportamenti provocatori per attirare l’attenzione dei genitori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3659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A48B6960-A981-9520-08B0-1BC277051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01DDE8-894B-AB69-9CD4-ADA962F3853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il disturbo d’ansia da separazione può evolvere in età adulta nel disturbo di panico, nell’agorafobia, oppure in un disturbo dell’umore</a:t>
            </a:r>
          </a:p>
          <a:p>
            <a:pPr algn="just"/>
            <a:r>
              <a:rPr lang="it-IT" dirty="0"/>
              <a:t>Nella maggior parte dei casi si assiste ad una risoluzione spontanea, sebbene in tempi piuttosto lunghi</a:t>
            </a:r>
          </a:p>
        </p:txBody>
      </p:sp>
    </p:spTree>
    <p:extLst>
      <p:ext uri="{BB962C8B-B14F-4D97-AF65-F5344CB8AC3E}">
        <p14:creationId xmlns:p14="http://schemas.microsoft.com/office/powerpoint/2010/main" val="2557068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8F61CD-1B10-2DCF-8E80-BFFDF7775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Mutismo selettivo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0C9022-5553-D530-FBEC-B63BDFCF10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Si caratterizza per la costante incapacità di parlare in situazioni sociali (es A scuola), mentre a casa con i genitori o i parenti più stretti il bambino è in grado di esprimersi correttamente</a:t>
            </a:r>
          </a:p>
          <a:p>
            <a:pPr algn="just"/>
            <a:r>
              <a:rPr lang="it-IT" dirty="0"/>
              <a:t>Nei contesti sociali il bambino non si esprime né risponde alle domande; spesso utilizza la scrittura per comunicare con gli insegnanti e i compagni</a:t>
            </a:r>
          </a:p>
          <a:p>
            <a:pPr algn="just"/>
            <a:r>
              <a:rPr lang="it-IT" dirty="0"/>
              <a:t>Questi bambini presentano elevata ansia sociale, eccessiva timidezza, imbarazzo sociale, tendenza al ritiro e all’isolamento</a:t>
            </a:r>
          </a:p>
          <a:p>
            <a:pPr algn="just"/>
            <a:r>
              <a:rPr lang="it-IT" dirty="0"/>
              <a:t>Di solito la sintomatologia si manifesta prima dell’inizio della scuola primaria</a:t>
            </a:r>
          </a:p>
        </p:txBody>
      </p:sp>
    </p:spTree>
    <p:extLst>
      <p:ext uri="{BB962C8B-B14F-4D97-AF65-F5344CB8AC3E}">
        <p14:creationId xmlns:p14="http://schemas.microsoft.com/office/powerpoint/2010/main" val="918426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E8562-65BB-3CA0-EECF-7FEFED65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fobia specifica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C86BCB-4C43-E745-ADD0-EF2E49C1EC2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La parola «fobia» deriva dalla divinità </a:t>
            </a:r>
            <a:r>
              <a:rPr lang="it-IT" dirty="0" err="1"/>
              <a:t>grega</a:t>
            </a:r>
            <a:r>
              <a:rPr lang="it-IT" dirty="0"/>
              <a:t> </a:t>
            </a:r>
            <a:r>
              <a:rPr lang="it-IT" i="1" dirty="0"/>
              <a:t>Phobos, </a:t>
            </a:r>
            <a:r>
              <a:rPr lang="it-IT" dirty="0"/>
              <a:t>il Dio che incuteva paura e terrore nei suoi nemici facendoli fuggire. Significa «panico», «paura».</a:t>
            </a:r>
          </a:p>
          <a:p>
            <a:pPr algn="just"/>
            <a:r>
              <a:rPr lang="it-IT" dirty="0"/>
              <a:t>È presente una paura/repulsione esagerata e persistente, nei confronti di un particolare oggetto o di una situazione che obiettivamente non costituisce una significativa fonte di pericolo</a:t>
            </a:r>
          </a:p>
          <a:p>
            <a:pPr algn="just"/>
            <a:r>
              <a:rPr lang="it-IT" dirty="0"/>
              <a:t>La fobia compromette la vita quotidiana del bambino, impedendogli di svolgere alcune attività</a:t>
            </a:r>
          </a:p>
        </p:txBody>
      </p:sp>
    </p:spTree>
    <p:extLst>
      <p:ext uri="{BB962C8B-B14F-4D97-AF65-F5344CB8AC3E}">
        <p14:creationId xmlns:p14="http://schemas.microsoft.com/office/powerpoint/2010/main" val="1067532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FF793-2B2F-4D40-2BD5-E7D37B8D9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6D4C6-B954-AB75-C4D0-055501AFBE4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I soggetti con fobia specifica, quando non sono posti di fonte allo stimolo, riconoscono che la loro paura è esagerata e irrazionale</a:t>
            </a:r>
          </a:p>
          <a:p>
            <a:r>
              <a:rPr lang="it-IT" dirty="0"/>
              <a:t>Le fobie sono molto comuni in età evolutiva ma, se non hanno un carattere francamente patologico, tendono ad attenuarsi e a scomparire verso i 7-8 anni</a:t>
            </a:r>
          </a:p>
          <a:p>
            <a:pPr algn="just"/>
            <a:r>
              <a:rPr lang="it-IT" dirty="0"/>
              <a:t>Il soggetto, di fronte alla situazione o all’oggetto che è fonte di fobia, avverte un senso di ansia crescente che si accompagna al desiderio di fuga e a una condizione di allarme (tachicardia, vertigini, nausea, sudorazione </a:t>
            </a:r>
            <a:r>
              <a:rPr lang="it-IT" dirty="0" err="1"/>
              <a:t>ecc</a:t>
            </a:r>
            <a:r>
              <a:rPr lang="it-IT" dirty="0"/>
              <a:t>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6907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FDC67-33D8-A547-D834-0CB2C30B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F6B81E-3458-131D-F02D-D0AE1855E2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La parola ansia deriva dal latino </a:t>
            </a:r>
            <a:r>
              <a:rPr lang="it-IT" b="1" i="1" dirty="0" err="1"/>
              <a:t>anxia</a:t>
            </a:r>
            <a:r>
              <a:rPr lang="it-IT" i="1" dirty="0"/>
              <a:t>, </a:t>
            </a:r>
            <a:r>
              <a:rPr lang="it-IT" dirty="0">
                <a:effectLst/>
              </a:rPr>
              <a:t>che si riferisce ad una condizione di agitazione e preoccupazione</a:t>
            </a:r>
          </a:p>
          <a:p>
            <a:r>
              <a:rPr lang="it-IT" dirty="0">
                <a:effectLst/>
              </a:rPr>
              <a:t>Il termine </a:t>
            </a:r>
            <a:r>
              <a:rPr lang="it-IT" b="1" i="1" dirty="0">
                <a:effectLst/>
              </a:rPr>
              <a:t>Anxia </a:t>
            </a:r>
            <a:r>
              <a:rPr lang="it-IT" dirty="0">
                <a:effectLst/>
              </a:rPr>
              <a:t>deriva a sua volta dal verbo </a:t>
            </a:r>
            <a:r>
              <a:rPr lang="it-IT" b="1" i="1" dirty="0">
                <a:effectLst/>
              </a:rPr>
              <a:t>angere </a:t>
            </a:r>
            <a:r>
              <a:rPr lang="it-IT" dirty="0">
                <a:effectLst/>
              </a:rPr>
              <a:t>che significa stringere, soffocare</a:t>
            </a:r>
          </a:p>
          <a:p>
            <a:pPr algn="just"/>
            <a:r>
              <a:rPr lang="it-IT" dirty="0">
                <a:effectLst/>
              </a:rPr>
              <a:t>la paura è un’emozione che l’individuo prova di fronte ad un pericolo reale o potenziale</a:t>
            </a:r>
          </a:p>
          <a:p>
            <a:pPr algn="just"/>
            <a:r>
              <a:rPr lang="it-IT" dirty="0">
                <a:effectLst/>
              </a:rPr>
              <a:t>L’ansia è una condizione molto simile alla paura, con la differenza che la causa che la scatena rimane spesso indefinita ed imprecisata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4777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C64E7A-FB8E-CB31-4BCA-615AD684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9A11F5-A442-5553-B77D-DFF68FF262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Gli stimoli fobici possono essere: </a:t>
            </a:r>
          </a:p>
          <a:p>
            <a:pPr marL="0" indent="0" algn="just">
              <a:buNone/>
            </a:pPr>
            <a:endParaRPr lang="it-IT" dirty="0"/>
          </a:p>
          <a:p>
            <a:pPr algn="just">
              <a:buFontTx/>
              <a:buChar char="-"/>
            </a:pPr>
            <a:r>
              <a:rPr lang="it-IT" dirty="0"/>
              <a:t>animali (cani, gatti, serpenti, insetti …)</a:t>
            </a:r>
          </a:p>
          <a:p>
            <a:pPr algn="just">
              <a:buFontTx/>
              <a:buChar char="-"/>
            </a:pPr>
            <a:r>
              <a:rPr lang="it-IT" dirty="0"/>
              <a:t>Elementi naturali (temporali, acqua, altezza…)</a:t>
            </a:r>
          </a:p>
          <a:p>
            <a:pPr algn="just">
              <a:buFontTx/>
              <a:buChar char="-"/>
            </a:pPr>
            <a:r>
              <a:rPr lang="it-IT" dirty="0"/>
              <a:t>Sangue, ferite, iniezioni (aghi): provoca vomito, vertigini, svenimento</a:t>
            </a:r>
          </a:p>
        </p:txBody>
      </p:sp>
    </p:spTree>
    <p:extLst>
      <p:ext uri="{BB962C8B-B14F-4D97-AF65-F5344CB8AC3E}">
        <p14:creationId xmlns:p14="http://schemas.microsoft.com/office/powerpoint/2010/main" val="3904023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78EAC-9AF8-106F-50A6-C79EFEC7E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4C187-DCA1-61D8-F16A-911023B05F6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/>
              <a:t>Stimoli situazionali (luoghi chiusi, ascensori, aerei, tunnel, ponti…)</a:t>
            </a:r>
          </a:p>
          <a:p>
            <a:pPr algn="just">
              <a:buFontTx/>
              <a:buChar char="-"/>
            </a:pPr>
            <a:r>
              <a:rPr lang="it-IT" dirty="0"/>
              <a:t>Altro (paura di soffocare, paura delle maschere, paura di vomitare, paura dei rumori forti…)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3055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09A6BC6-5B78-07CB-FD4C-6714D27E4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5F3773-CABD-DD1F-6A47-A29E1325E6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Si ritiene che circa il 60% della popolazione presenti una fobia specifica</a:t>
            </a:r>
          </a:p>
          <a:p>
            <a:r>
              <a:rPr lang="it-IT" dirty="0"/>
              <a:t>È più interessato il sesso femminile</a:t>
            </a:r>
          </a:p>
          <a:p>
            <a:r>
              <a:rPr lang="it-IT" dirty="0"/>
              <a:t>Tende ad esordire prima dei 10 anni e tende ad attenuarsi o scomparire con il tempo</a:t>
            </a:r>
          </a:p>
          <a:p>
            <a:r>
              <a:rPr lang="it-IT" dirty="0"/>
              <a:t>Frequente è la presenza di sintomi somatici </a:t>
            </a:r>
          </a:p>
          <a:p>
            <a:r>
              <a:rPr lang="it-IT" dirty="0"/>
              <a:t>Vi è frequente associazione con altri disturbi d’ansia o con i disturbi del tono dell’umore</a:t>
            </a:r>
          </a:p>
        </p:txBody>
      </p:sp>
    </p:spTree>
    <p:extLst>
      <p:ext uri="{BB962C8B-B14F-4D97-AF65-F5344CB8AC3E}">
        <p14:creationId xmlns:p14="http://schemas.microsoft.com/office/powerpoint/2010/main" val="5408519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4BE310-214C-43BE-20D0-83D804DE6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d’ansia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2F8AF9-CA26-DB99-69BF-45152F4BE6F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Il soggetto prova un’ansia intensa nelle situazioni sociali in cui si trova ad interagire con persone nuove, sconosciute, o comunque non familiari, che ritiene lo possano giudicare negativamente e/o umiliare</a:t>
            </a:r>
          </a:p>
          <a:p>
            <a:pPr algn="just"/>
            <a:r>
              <a:rPr lang="it-IT" dirty="0"/>
              <a:t>Timore esasperato di essere esposti al giudizio altrui o di trovarsi al centro dell’attenzione</a:t>
            </a:r>
          </a:p>
          <a:p>
            <a:pPr algn="just"/>
            <a:r>
              <a:rPr lang="it-IT" dirty="0"/>
              <a:t>Si parla di fobia sociale in età evolutiva quando un bambino , di età superiore ai tre anni, presenta forte ansia e condotte di evitamento nelle condizioni di interazione sociale. L’ansia e la paura sono intense, sproporzionate in relazione alla situazione e persistenti</a:t>
            </a:r>
          </a:p>
        </p:txBody>
      </p:sp>
    </p:spTree>
    <p:extLst>
      <p:ext uri="{BB962C8B-B14F-4D97-AF65-F5344CB8AC3E}">
        <p14:creationId xmlns:p14="http://schemas.microsoft.com/office/powerpoint/2010/main" val="2217141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2D1E6D-4976-C760-CAA4-49D1A4913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2F111F-D8E6-6061-1152-10D913B485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La prevalenza del disturbo d’ansia sociale è intorno al 2%</a:t>
            </a:r>
          </a:p>
          <a:p>
            <a:pPr algn="just"/>
            <a:r>
              <a:rPr lang="it-IT" dirty="0"/>
              <a:t>Questi soggetti avvertono nell’interazione una valutazione negativa del proprio valore</a:t>
            </a:r>
          </a:p>
          <a:p>
            <a:pPr algn="just"/>
            <a:r>
              <a:rPr lang="it-IT" dirty="0"/>
              <a:t>Questi bambini provano ansia mentre guardano il volto dell’interlocutore, da cui si sentono giudicati: per questa ragione evitano di guardare gli altri negli occhi e hanno paura di essere guardati</a:t>
            </a:r>
          </a:p>
          <a:p>
            <a:pPr algn="just"/>
            <a:r>
              <a:rPr lang="it-IT" dirty="0"/>
              <a:t>Ciò che scatena l’ansia sociale sembra essere un’anticipazione della vergogna</a:t>
            </a:r>
          </a:p>
        </p:txBody>
      </p:sp>
    </p:spTree>
    <p:extLst>
      <p:ext uri="{BB962C8B-B14F-4D97-AF65-F5344CB8AC3E}">
        <p14:creationId xmlns:p14="http://schemas.microsoft.com/office/powerpoint/2010/main" val="3247733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44DEE5-8126-F4EF-7CFE-92BF3730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691537-2CD7-EFFE-D4FB-2C578BF6FCF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dirty="0"/>
              <a:t>Quando una persona si vergogna assume una postura sottomessa, guarda in basso, china la testa e curva le spalle</a:t>
            </a:r>
          </a:p>
          <a:p>
            <a:pPr algn="just"/>
            <a:r>
              <a:rPr lang="it-IT" dirty="0"/>
              <a:t>Possono esserci intense manifestazioni somatiche: palpitazioni, tremori, sudorazione, nausea, rossore, ridotta salivazione, tensione muscolare. Nei bambini si può manifestare con pianto, inibizione, mutismo; rifiutano di partecipare ai giochi di gruppo, non si espongono, rimangono in disparte aggrappati ai famigliari</a:t>
            </a:r>
          </a:p>
          <a:p>
            <a:r>
              <a:rPr lang="it-IT" dirty="0"/>
              <a:t>La fobia sociale può essere frequentemente causa di rifiuto scolastico</a:t>
            </a:r>
          </a:p>
        </p:txBody>
      </p:sp>
    </p:spTree>
    <p:extLst>
      <p:ext uri="{BB962C8B-B14F-4D97-AF65-F5344CB8AC3E}">
        <p14:creationId xmlns:p14="http://schemas.microsoft.com/office/powerpoint/2010/main" val="17161967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6BD7DE-794B-D0C2-5955-63432ADA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F716DE-86A0-D5A8-FC73-C950B94F19C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Si associa frequentemente ad altri disturbi d’ansia o a disturbi del tono dell’umore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Negli adolescenti la sintomatologia assomiglia a quella degli adulti: ansia di fronte agli estranei con timore di essere giudicati negativamente, di comportarsi in maniera stupida e di essere umiliati. Sono presenti reazioni vegetative (tachicardia, sudorazione, tremori…). In queste situazioni gli adolescenti possono imparare ad usare alcol o altre sostanze per disinibirsi e facilitare l’interazione sociale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0597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A7A78C-40D2-211F-6E28-23C0C47A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di panico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77E53D-A987-94E7-0617-7AEAA42B6E4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disturbo di panico è caratterizzato da ricorrenti attacchi di panico inaspettati</a:t>
            </a:r>
          </a:p>
          <a:p>
            <a:r>
              <a:rPr lang="it-IT" dirty="0"/>
              <a:t>Durante gli attacchi il paziente avverte delle esperienze interne che gli sembrano strane (parestesie, vertigini…); si sente disorientato e confuso; teme di perdere il controllo e viene sommerso da un’ansia incontrollabile</a:t>
            </a:r>
          </a:p>
          <a:p>
            <a:r>
              <a:rPr lang="it-IT" dirty="0"/>
              <a:t>Avverte a livello fisico mancanza d’aria (dispnea), palpitazioni, sudorazione, nausea, vertigini, brividi, vampate di calore, formicolii, dolore toracico</a:t>
            </a:r>
          </a:p>
          <a:p>
            <a:r>
              <a:rPr lang="it-IT" dirty="0"/>
              <a:t>Può avere sensazioni di depersonalizzazione e derealizzazione</a:t>
            </a:r>
          </a:p>
          <a:p>
            <a:r>
              <a:rPr lang="it-IT" dirty="0"/>
              <a:t>Ha paura di morire e di impazzire </a:t>
            </a:r>
          </a:p>
        </p:txBody>
      </p:sp>
    </p:spTree>
    <p:extLst>
      <p:ext uri="{BB962C8B-B14F-4D97-AF65-F5344CB8AC3E}">
        <p14:creationId xmlns:p14="http://schemas.microsoft.com/office/powerpoint/2010/main" val="34863784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7603F5-12FC-6575-5B5E-198BB075C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9D6DB6-4A89-FC14-1094-AEB273A6EC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Durante gli intervalli, temendo altri attacchi, evita le situazioni che possono scatenarli, rinunciando ad esempio ad uscire da solo da casa o a viaggiare</a:t>
            </a:r>
          </a:p>
          <a:p>
            <a:r>
              <a:rPr lang="it-IT" dirty="0"/>
              <a:t>La prevalenza oscilla tra il 2 e il 3% della popolazione</a:t>
            </a:r>
          </a:p>
          <a:p>
            <a:r>
              <a:rPr lang="it-IT" dirty="0"/>
              <a:t>La prevalenza è bassa nei soggetti con meno di 14 anni (&lt; 0.4%)</a:t>
            </a:r>
          </a:p>
          <a:p>
            <a:pPr algn="just"/>
            <a:r>
              <a:rPr lang="it-IT" dirty="0"/>
              <a:t>Si associa spesso a stili di attaccamento insicuri, ansia da separazione, agorafobia, al disturbo depressivo maggiore</a:t>
            </a:r>
          </a:p>
        </p:txBody>
      </p:sp>
    </p:spTree>
    <p:extLst>
      <p:ext uri="{BB962C8B-B14F-4D97-AF65-F5344CB8AC3E}">
        <p14:creationId xmlns:p14="http://schemas.microsoft.com/office/powerpoint/2010/main" val="1661508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5BA712-0F46-CA79-B5A4-B19A0B2E6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60D468-ADF2-9E03-8866-CC66968A2DF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Per porre diagnosi di disturbo di panico devono essere escluse malattie organiche come disturbi cardiaci (disturbi del ritmo…), malattie neurologiche (epilessia…), disturbi endocrinologici (ipertiroidismo…), abuso di sostanze stimolanti</a:t>
            </a:r>
          </a:p>
        </p:txBody>
      </p:sp>
    </p:spTree>
    <p:extLst>
      <p:ext uri="{BB962C8B-B14F-4D97-AF65-F5344CB8AC3E}">
        <p14:creationId xmlns:p14="http://schemas.microsoft.com/office/powerpoint/2010/main" val="365540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822988-23D5-B424-BF78-39E0D3D5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85D75D-4642-AF13-62A2-F5D7DA650BD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Il soggetto ansioso ha una particolare relazione con il tempo: è continuamente proiettato verso un futuro che avverte </a:t>
            </a:r>
            <a:r>
              <a:rPr lang="it-IT" dirty="0">
                <a:effectLst/>
              </a:rPr>
              <a:t>come minaccioso e preoccupante, con difficoltà a vivere e stare nel momento presente</a:t>
            </a:r>
          </a:p>
          <a:p>
            <a:pPr algn="just"/>
            <a:r>
              <a:rPr lang="it-IT" dirty="0">
                <a:effectLst/>
              </a:rPr>
              <a:t>L’ansia è una condizione emotiva definibile come preoccupazione, intensa apprensione, sensazione di difficoltà e pericolo imminente</a:t>
            </a:r>
          </a:p>
        </p:txBody>
      </p:sp>
    </p:spTree>
    <p:extLst>
      <p:ext uri="{BB962C8B-B14F-4D97-AF65-F5344CB8AC3E}">
        <p14:creationId xmlns:p14="http://schemas.microsoft.com/office/powerpoint/2010/main" val="16981056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571DF5-F078-76FD-222A-784266754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agorafobia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73D57D-45F1-3D08-2A0F-4CF8A4173EA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L’agorafobia è una condizione clinica caratterizzata dalla presenza di paura e ansia marcata quando ci si trova in spazi aperti (piazze, mercati…), quando si è in un ambiente affollato, durante l’utilizzazione di trasporti pubblici (bus, treni, navi, aerei…), in spazi chiusi (cinema, teatri </a:t>
            </a:r>
            <a:r>
              <a:rPr lang="it-IT" dirty="0" err="1"/>
              <a:t>ecc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Vi è paura di trovarsi in situazioni da cui non sia possibile fuggire né ricevere aiuto in caso di pericolo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25519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9B7B07-65BC-82D1-5888-C114859AB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4E414F-9339-4F6C-E8B0-E8D5197A4CE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Gli individui con agorafobia temono ed evitano queste situazioni e in genere si spostano con un accompagnatore</a:t>
            </a:r>
          </a:p>
          <a:p>
            <a:pPr algn="just"/>
            <a:r>
              <a:rPr lang="it-IT" dirty="0"/>
              <a:t>E’ presente nell’1-2% degli adolescenti e degli adulti</a:t>
            </a:r>
          </a:p>
          <a:p>
            <a:pPr algn="just"/>
            <a:r>
              <a:rPr lang="it-IT" dirty="0"/>
              <a:t>Spesso si associa al DAP (30% dei casi)</a:t>
            </a:r>
          </a:p>
        </p:txBody>
      </p:sp>
    </p:spTree>
    <p:extLst>
      <p:ext uri="{BB962C8B-B14F-4D97-AF65-F5344CB8AC3E}">
        <p14:creationId xmlns:p14="http://schemas.microsoft.com/office/powerpoint/2010/main" val="2049871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60B32E-0C16-A531-D460-8C62EEE8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Disturbo d’ansia generalizzato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C6D0E9-3F2C-D10C-C0CC-093451F345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In questa condizione il paziente presenta stato di preoccupazione, stato di tensione, somatizzazioni, irrequietezza, insonnia, difficoltà di concentrazione, facile affaticamento, irritabilità</a:t>
            </a:r>
          </a:p>
          <a:p>
            <a:pPr algn="just"/>
            <a:r>
              <a:rPr lang="it-IT" dirty="0"/>
              <a:t>Per la diagnosi occorre che lo stato d’ansia sia presente da almeno 6 mesi, nella maggior parte dei giorni, senza che vi siano state delle cause scatenanti evidenti</a:t>
            </a:r>
          </a:p>
          <a:p>
            <a:pPr algn="just"/>
            <a:r>
              <a:rPr lang="it-IT" dirty="0"/>
              <a:t>Interessa il 2% della popolazione con una maggiore incidenza nei soggetti di sesso femminile (rapporto 2:1)</a:t>
            </a:r>
          </a:p>
        </p:txBody>
      </p:sp>
    </p:spTree>
    <p:extLst>
      <p:ext uri="{BB962C8B-B14F-4D97-AF65-F5344CB8AC3E}">
        <p14:creationId xmlns:p14="http://schemas.microsoft.com/office/powerpoint/2010/main" val="9693292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473B7-FA1A-05B0-8EAD-79D7808CD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3A9082-4F0F-6343-3E79-1E39FF2C33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L’incapacità di rilassarsi, la presenza di eccessive preoccupazioni e la difficoltà di concentrazione influiscono in maniera negativa sul rendimento scolastico</a:t>
            </a:r>
          </a:p>
          <a:p>
            <a:pPr algn="just"/>
            <a:r>
              <a:rPr lang="it-IT" dirty="0"/>
              <a:t>Spesso si associa ad un disturbo depressivo</a:t>
            </a:r>
          </a:p>
          <a:p>
            <a:pPr algn="just"/>
            <a:r>
              <a:rPr lang="it-IT" dirty="0"/>
              <a:t>L’insorgenza è rara prima dell’adolescenza </a:t>
            </a:r>
          </a:p>
        </p:txBody>
      </p:sp>
    </p:spTree>
    <p:extLst>
      <p:ext uri="{BB962C8B-B14F-4D97-AF65-F5344CB8AC3E}">
        <p14:creationId xmlns:p14="http://schemas.microsoft.com/office/powerpoint/2010/main" val="32477237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2F850F-C5C0-A672-37F8-B9BD06F5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fobia scolare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37FE65-0C34-70B5-3919-75D3C8031B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Def</a:t>
            </a:r>
            <a:r>
              <a:rPr lang="it-IT" dirty="0">
                <a:effectLst/>
              </a:rPr>
              <a:t>inita anche rifiuto ansioso della scuola, si manifesta in genere tra i 5 e i 10 anni</a:t>
            </a:r>
          </a:p>
          <a:p>
            <a:r>
              <a:rPr lang="it-IT" dirty="0">
                <a:effectLst/>
              </a:rPr>
              <a:t>I bambini con questo disturbo, prima di andare a scuola, presentano marcati segni di ansia, espressi inizialmente con sintomi somatici</a:t>
            </a:r>
          </a:p>
          <a:p>
            <a:pPr algn="just"/>
            <a:r>
              <a:rPr lang="it-IT" dirty="0">
                <a:effectLst/>
              </a:rPr>
              <a:t>Il b. accusa cefalea, dolori addominali, stanchezza, sonnolenza. Può manifestare conati di vomito, nausea, diarrea. Tale sintomatologia allarma i genitori che pensano ad una malattia organica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5999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41BF2B-A601-7383-56D7-C9738CFDA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09A1BD-32D3-A7FB-430A-B3E821A14F0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Nella maggior parte dei casi la fobia scolare rappresenta l’espressione di un’ansia da separazione: non è pertanto la scuola l’oggetto </a:t>
            </a:r>
            <a:r>
              <a:rPr lang="it-IT" dirty="0" err="1"/>
              <a:t>fobogeno</a:t>
            </a:r>
            <a:r>
              <a:rPr lang="it-IT" dirty="0"/>
              <a:t>, ma la separazione dalle figure di riferimento</a:t>
            </a:r>
          </a:p>
          <a:p>
            <a:pPr algn="just"/>
            <a:r>
              <a:rPr lang="it-IT" dirty="0"/>
              <a:t>In altri casi invece, soprattutto nei bambini più grandi, il rifiuto della scuola può essere dovuto ad una vera fobia, perché vissute a scuola esperienze traumatizzanti (bullismo, atteggiamento docenti…) oppure per </a:t>
            </a:r>
            <a:r>
              <a:rPr lang="it-IT"/>
              <a:t>ansia prestazionale. la </a:t>
            </a:r>
            <a:r>
              <a:rPr lang="it-IT" dirty="0"/>
              <a:t>scuola attiva quindi sentimenti di angoscia e condotte di evitamento. </a:t>
            </a:r>
          </a:p>
        </p:txBody>
      </p:sp>
    </p:spTree>
    <p:extLst>
      <p:ext uri="{BB962C8B-B14F-4D97-AF65-F5344CB8AC3E}">
        <p14:creationId xmlns:p14="http://schemas.microsoft.com/office/powerpoint/2010/main" val="2496660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97204C-2433-D18B-0BD4-05BF333C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cause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079EB-41D4-B2D5-959B-ADF80044B5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Le cause dei disturbi d’ansia sono molto complesse, Sono infatti patologie multifattoriali. Ricordiamo: </a:t>
            </a:r>
          </a:p>
          <a:p>
            <a:pPr marL="0" indent="0" algn="just">
              <a:buNone/>
            </a:pPr>
            <a:r>
              <a:rPr lang="it-IT" dirty="0"/>
              <a:t>- I fattori genetici giocano un ruolo importante, ma non definitivo</a:t>
            </a:r>
          </a:p>
          <a:p>
            <a:pPr marL="0" indent="0" algn="just">
              <a:buNone/>
            </a:pPr>
            <a:r>
              <a:rPr lang="it-IT" dirty="0"/>
              <a:t>- gli stili educativi e le differenti modalità di attaccamento, che influenzano lo sviluppo dell’autostima e delle strategie utili a fronteggiare le varie situazioni di vita</a:t>
            </a:r>
          </a:p>
          <a:p>
            <a:pPr marL="0" indent="0" algn="just">
              <a:buNone/>
            </a:pPr>
            <a:r>
              <a:rPr lang="it-IT" dirty="0"/>
              <a:t>- Le caratteristiche emotive e di personalità</a:t>
            </a:r>
          </a:p>
        </p:txBody>
      </p:sp>
    </p:spTree>
    <p:extLst>
      <p:ext uri="{BB962C8B-B14F-4D97-AF65-F5344CB8AC3E}">
        <p14:creationId xmlns:p14="http://schemas.microsoft.com/office/powerpoint/2010/main" val="16964649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5169DF-0089-797E-822B-7F5D6236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3ED26F-24A8-C6DC-8DD9-7634F25F47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 tratti personologici di dipendenza, scarsa autostima, sensibilità al giudizio altrui, bisogno di piacere, unitamente ad uno stile educativo ipercritico, perfezionistico, </a:t>
            </a:r>
            <a:r>
              <a:rPr lang="it-IT" dirty="0" err="1"/>
              <a:t>iperansioso</a:t>
            </a:r>
            <a:r>
              <a:rPr lang="it-IT" dirty="0"/>
              <a:t>, iperprotettivo, sono fattori di rischio per la comparsa di questi disturbi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327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7552B7-B86A-B746-6167-226FBD876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diagnosi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7C486E-1360-40AB-CC68-7CCEEEE4DC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In generale, per poter fare diagnosi di un disturbo d’ansia, la sintomatologia deve essere presente da più di 6 mesi</a:t>
            </a:r>
          </a:p>
          <a:p>
            <a:pPr algn="just"/>
            <a:r>
              <a:rPr lang="it-IT" dirty="0"/>
              <a:t>Il disturbo deve causare una significativa compromissione del funzionamento in ambito sociale, scolastico e in altre aree del funzionamento</a:t>
            </a:r>
          </a:p>
          <a:p>
            <a:pPr algn="just"/>
            <a:r>
              <a:rPr lang="it-IT" dirty="0"/>
              <a:t>Quindi la diagnosi si pone quando la sintomatologia causa un significativo disagio sia soggettivo, sia nelle abitudini di vita, con comportamenti volti ad evitare lo scatenarsi o l’accentuarsi della condizione psicopatologica</a:t>
            </a:r>
          </a:p>
        </p:txBody>
      </p:sp>
    </p:spTree>
    <p:extLst>
      <p:ext uri="{BB962C8B-B14F-4D97-AF65-F5344CB8AC3E}">
        <p14:creationId xmlns:p14="http://schemas.microsoft.com/office/powerpoint/2010/main" val="16259282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D4E217-47AF-EFDC-DA3B-B779AA33B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DD6466-7042-6D29-D30F-E455D86D200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Possono essere utilizzate alcune scale per la definizione diagnostica: </a:t>
            </a:r>
            <a:r>
              <a:rPr lang="it-IT" i="1" dirty="0" err="1"/>
              <a:t>multidimensional</a:t>
            </a:r>
            <a:r>
              <a:rPr lang="it-IT" i="1" dirty="0"/>
              <a:t> </a:t>
            </a:r>
            <a:r>
              <a:rPr lang="it-IT" i="1" dirty="0" err="1"/>
              <a:t>anxiety</a:t>
            </a:r>
            <a:r>
              <a:rPr lang="it-IT" i="1" dirty="0"/>
              <a:t> scale for </a:t>
            </a:r>
            <a:r>
              <a:rPr lang="it-IT" i="1" dirty="0" err="1"/>
              <a:t>children</a:t>
            </a:r>
            <a:r>
              <a:rPr lang="it-IT" i="1" dirty="0"/>
              <a:t>; </a:t>
            </a:r>
            <a:r>
              <a:rPr lang="it-IT" i="1" dirty="0" err="1"/>
              <a:t>child</a:t>
            </a:r>
            <a:r>
              <a:rPr lang="it-IT" i="1" dirty="0"/>
              <a:t> </a:t>
            </a:r>
            <a:r>
              <a:rPr lang="it-IT" i="1" dirty="0" err="1"/>
              <a:t>anxiety-related</a:t>
            </a:r>
            <a:r>
              <a:rPr lang="it-IT" i="1" dirty="0"/>
              <a:t> </a:t>
            </a:r>
            <a:r>
              <a:rPr lang="it-IT" i="1" dirty="0" err="1"/>
              <a:t>emotional</a:t>
            </a:r>
            <a:r>
              <a:rPr lang="it-IT" i="1" dirty="0"/>
              <a:t> disorder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8907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97828A-7ACC-2218-8604-09F12BBF7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FF039B-A583-996E-55D0-86EA1A3574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>
                <a:effectLst/>
              </a:rPr>
              <a:t>Lo stato d’ansia, oltre a fenomeni soggettivi, presenta segni che sono presenti nelle condizioni di iperattivazione del sistema nervoso simpatico: tachicardia, ipertensione, tremore, dilatazione pupillare, sudorazione; si associano anche irrequietezza, agitazione psicomotoria, secchezza delle fauci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795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3A5313-9DC5-B5F7-200F-A1303994E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trattamento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104A5B-A54C-C00E-8F54-B350F7299DB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Innanzitutto è importante informare, con una terminologia comprensibile, i genitori ed il bambino del tipo di problema, dell’origine e dell’evoluzione della sintomatologia</a:t>
            </a:r>
          </a:p>
          <a:p>
            <a:pPr algn="just"/>
            <a:r>
              <a:rPr lang="it-IT" dirty="0"/>
              <a:t>Può essere utile dare alcuni suggerimenti: evitare sostanze eccitanti (cioccolato, bibite con caffeina come la Coca-cola…); igiene del sonno (orari </a:t>
            </a:r>
            <a:r>
              <a:rPr lang="it-IT" dirty="0" err="1"/>
              <a:t>ecc</a:t>
            </a:r>
            <a:r>
              <a:rPr lang="it-IT" dirty="0"/>
              <a:t>); partecipazione ad attività sociali non competitive</a:t>
            </a:r>
          </a:p>
        </p:txBody>
      </p:sp>
    </p:spTree>
    <p:extLst>
      <p:ext uri="{BB962C8B-B14F-4D97-AF65-F5344CB8AC3E}">
        <p14:creationId xmlns:p14="http://schemas.microsoft.com/office/powerpoint/2010/main" val="10868758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EB00A8-765D-2FF7-33D0-069C26FEA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419BD8-AADD-F1BF-41F6-E3BBD093793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Può essere necessario ricorrere ad un trattamento psicoterapeutico più o meno breve. Le metodologie più note sono quelle cognitivo-comportamentali, i trattamenti psicoanalitici o i trattamenti di altro tipo (training autogeno, mindfulness …)</a:t>
            </a:r>
          </a:p>
          <a:p>
            <a:pPr algn="just"/>
            <a:r>
              <a:rPr lang="it-IT" dirty="0"/>
              <a:t>Se la condizione è ritenuta grave e se il trattamento psicoterapeutico non è sufficiente, si ricorre alla terapia farmacologica</a:t>
            </a:r>
          </a:p>
        </p:txBody>
      </p:sp>
    </p:spTree>
    <p:extLst>
      <p:ext uri="{BB962C8B-B14F-4D97-AF65-F5344CB8AC3E}">
        <p14:creationId xmlns:p14="http://schemas.microsoft.com/office/powerpoint/2010/main" val="5107582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1FC0F9-9E2A-CF09-FA72-14E37EE6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B0240E-3233-BE83-83C7-D6ECEFF2A00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Tra i farmaci utilizzati vi sono le benzodiazepine che, legandosi al recettore del GABA, potenziano l’inibizione dei neuroni delle strutture cerebrali coinvolte nella generazione della  paura e dell’ansia. il razionale del loro uso sta nel fatto che, nei disturbi d’ansia, vi è una diminuzione della regolazione inibitoria del </a:t>
            </a:r>
            <a:r>
              <a:rPr lang="it-IT" dirty="0" err="1"/>
              <a:t>GABa</a:t>
            </a:r>
            <a:r>
              <a:rPr lang="it-IT" dirty="0"/>
              <a:t> (principale neurotrasmettitore inibitorio del SNC). Le BDZ sono farmaci sintomatici</a:t>
            </a:r>
          </a:p>
        </p:txBody>
      </p:sp>
    </p:spTree>
    <p:extLst>
      <p:ext uri="{BB962C8B-B14F-4D97-AF65-F5344CB8AC3E}">
        <p14:creationId xmlns:p14="http://schemas.microsoft.com/office/powerpoint/2010/main" val="38347836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82C9F0-18F6-CF33-8C74-8E9F36DD8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6CB97C-E2FF-4F22-651F-4975581375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Attualmente, in età evolutiva, per i disturbi d’ansia  sono utilizzati prevalentemente gli SSRI (inibitori della ricaptazione della serotonina).  Farmaci  appartenenti alla classe degli antidepressivi. Il loro uso trova il razionale nella documentata </a:t>
            </a:r>
            <a:r>
              <a:rPr lang="it-IT" dirty="0" err="1"/>
              <a:t>disregolazione</a:t>
            </a:r>
            <a:r>
              <a:rPr lang="it-IT" dirty="0"/>
              <a:t> della serotonina nelle sindromi ansiose e nella frequente associazione tra l’ansia e i disturbi dell’umore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842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364DB3-BE01-2447-75B9-39A66B6ED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98C633-4D6D-FCFF-3B29-1D1DFC88EC7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La </a:t>
            </a:r>
            <a:r>
              <a:rPr lang="it-IT" b="1" dirty="0"/>
              <a:t>paura</a:t>
            </a:r>
            <a:r>
              <a:rPr lang="it-IT" dirty="0"/>
              <a:t> è un’emozione fondamentale per la sopravvivenza e si attiva in presenza di uno stimolo che rappresenta una possibile minaccia per la vita (es: predatore). Il soggetto, a livello soggettivo, avverte tensione, allarme e aumento della vigilanza. Si hanno inoltre accelerazione del battito cardiaco, aumento della pressione arteriosa, blocco del sistema digestivo, aumento del sangue a livello muscolare.  La risposta comportamentale può essere di fuga, lotta o inibizione </a:t>
            </a:r>
          </a:p>
        </p:txBody>
      </p:sp>
    </p:spTree>
    <p:extLst>
      <p:ext uri="{BB962C8B-B14F-4D97-AF65-F5344CB8AC3E}">
        <p14:creationId xmlns:p14="http://schemas.microsoft.com/office/powerpoint/2010/main" val="669586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3A498E-ECD0-BDBF-8507-18E3C823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DBF076-8C63-E5A8-0AE6-E71E4C7C12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Anche l’ansia, se si mantiene entro limiti fisiologici, svolge una funzione adattiva, fungendo da stimolo ad affrontare e fronteggiare situazioni meno gradite. Se invece diviene una condizione psichica protratta, permanente, rigida, che non spinge al superamento dell’ ostacolo o al raggiungimento dell’obiettivo ma, al contrario, paralizza il soggetto e lo disorienta, allora assume un carattere patologico e viene definita disfunzionale</a:t>
            </a:r>
          </a:p>
        </p:txBody>
      </p:sp>
    </p:spTree>
    <p:extLst>
      <p:ext uri="{BB962C8B-B14F-4D97-AF65-F5344CB8AC3E}">
        <p14:creationId xmlns:p14="http://schemas.microsoft.com/office/powerpoint/2010/main" val="3673481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1A99CE-4912-E51A-84BA-1A5DF1A0A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003A7D-7257-73A8-7537-46853DCB3E6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I disturbi d’ansia nel loro complesso rappresentano la categoria di disturbi psicopatologici più diffusi in età evolutiva</a:t>
            </a:r>
          </a:p>
          <a:p>
            <a:r>
              <a:rPr lang="it-IT" dirty="0"/>
              <a:t>Complessivamente l’incidenza nella popolazione prepuberale è intorno al 10%, per crescere nell’adolescenza fino al 15-20%</a:t>
            </a:r>
          </a:p>
          <a:p>
            <a:r>
              <a:rPr lang="it-IT" dirty="0"/>
              <a:t>Vi può essere contiguità tra i disturbi d’ansia del bambino e le patologie ansiose dell’età adulta</a:t>
            </a:r>
          </a:p>
        </p:txBody>
      </p:sp>
    </p:spTree>
    <p:extLst>
      <p:ext uri="{BB962C8B-B14F-4D97-AF65-F5344CB8AC3E}">
        <p14:creationId xmlns:p14="http://schemas.microsoft.com/office/powerpoint/2010/main" val="167475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EF0233-A1A7-C2B5-E6E9-23C045FBD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8F0718-AD65-5352-3C99-E6E202B3087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Frequente è la comorbidità fra i disturbi d’ansia e altri disturbi psicopatologici  dell’età evolutiva (disturbi del tono dell’umore…)</a:t>
            </a:r>
          </a:p>
          <a:p>
            <a:pPr algn="just"/>
            <a:r>
              <a:rPr lang="it-IT" dirty="0"/>
              <a:t>Frequente è l’associazione con l’ADHD</a:t>
            </a:r>
          </a:p>
        </p:txBody>
      </p:sp>
    </p:spTree>
    <p:extLst>
      <p:ext uri="{BB962C8B-B14F-4D97-AF65-F5344CB8AC3E}">
        <p14:creationId xmlns:p14="http://schemas.microsoft.com/office/powerpoint/2010/main" val="4158200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79190B-E383-5025-B767-DE3A3921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classificazione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6413C5-0205-8085-8540-8E1BF5075E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dirty="0"/>
              <a:t>Per quanto riguarda l’età evolutiva, attualmente le classificazioni più diffuse (ICD, DSM) prevedono i seguenti disturbi: </a:t>
            </a:r>
          </a:p>
          <a:p>
            <a:pPr algn="just">
              <a:buFontTx/>
              <a:buChar char="-"/>
            </a:pPr>
            <a:r>
              <a:rPr lang="it-IT" dirty="0"/>
              <a:t>Disturbo d’ansia da separazione</a:t>
            </a:r>
          </a:p>
          <a:p>
            <a:pPr algn="just">
              <a:buFontTx/>
              <a:buChar char="-"/>
            </a:pPr>
            <a:r>
              <a:rPr lang="it-IT" dirty="0"/>
              <a:t>Mutismo selettivo</a:t>
            </a:r>
          </a:p>
          <a:p>
            <a:pPr algn="just">
              <a:buFontTx/>
              <a:buChar char="-"/>
            </a:pPr>
            <a:r>
              <a:rPr lang="it-IT" dirty="0"/>
              <a:t>Fobie specifiche</a:t>
            </a:r>
          </a:p>
          <a:p>
            <a:pPr algn="just">
              <a:buFontTx/>
              <a:buChar char="-"/>
            </a:pPr>
            <a:r>
              <a:rPr lang="it-IT" dirty="0"/>
              <a:t>Disturbo d’ansia sociale</a:t>
            </a:r>
          </a:p>
        </p:txBody>
      </p:sp>
    </p:spTree>
    <p:extLst>
      <p:ext uri="{BB962C8B-B14F-4D97-AF65-F5344CB8AC3E}">
        <p14:creationId xmlns:p14="http://schemas.microsoft.com/office/powerpoint/2010/main" val="2756726225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8130809C45D8469AFE2B64E5D35F1B" ma:contentTypeVersion="2" ma:contentTypeDescription="Creare un nuovo documento." ma:contentTypeScope="" ma:versionID="25eb082416f2a72465a96281bc9ef287">
  <xsd:schema xmlns:xsd="http://www.w3.org/2001/XMLSchema" xmlns:xs="http://www.w3.org/2001/XMLSchema" xmlns:p="http://schemas.microsoft.com/office/2006/metadata/properties" xmlns:ns3="0ab757e4-817a-4a67-9072-6cceeaf2ea91" targetNamespace="http://schemas.microsoft.com/office/2006/metadata/properties" ma:root="true" ma:fieldsID="d4ffb0b905551e5efb7fb0809e9b4773" ns3:_="">
    <xsd:import namespace="0ab757e4-817a-4a67-9072-6cceeaf2ea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757e4-817a-4a67-9072-6cceeaf2e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9087C-6FF6-4BDF-948A-7DA4AF94CA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227BC0-2DBE-4BEC-A421-C1ACAD038F82}">
  <ds:schemaRefs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0ab757e4-817a-4a67-9072-6cceeaf2ea91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7D1A83E-DAA3-4374-8490-58664B3D0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TM04033925[[fn=Goccia]]</Template>
  <TotalTime>252</TotalTime>
  <Words>2657</Words>
  <Application>Microsoft Office PowerPoint</Application>
  <PresentationFormat>Widescreen</PresentationFormat>
  <Paragraphs>131</Paragraphs>
  <Slides>43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46" baseType="lpstr">
      <vt:lpstr>Arial</vt:lpstr>
      <vt:lpstr>Tw Cen MT</vt:lpstr>
      <vt:lpstr>Goccia</vt:lpstr>
      <vt:lpstr>I Disturbi d’ansia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classificazione</vt:lpstr>
      <vt:lpstr>Presentazione standard di PowerPoint</vt:lpstr>
      <vt:lpstr>Disturbo d’ansia da separazione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Mutismo selettivo</vt:lpstr>
      <vt:lpstr>fobia specifica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Disturbo d’ansia sociale</vt:lpstr>
      <vt:lpstr>Presentazione standard di PowerPoint</vt:lpstr>
      <vt:lpstr>Presentazione standard di PowerPoint</vt:lpstr>
      <vt:lpstr>Presentazione standard di PowerPoint</vt:lpstr>
      <vt:lpstr>disturbo di panico</vt:lpstr>
      <vt:lpstr>Presentazione standard di PowerPoint</vt:lpstr>
      <vt:lpstr>Presentazione standard di PowerPoint</vt:lpstr>
      <vt:lpstr>agorafobia</vt:lpstr>
      <vt:lpstr>Presentazione standard di PowerPoint</vt:lpstr>
      <vt:lpstr>Disturbo d’ansia generalizzato</vt:lpstr>
      <vt:lpstr>Presentazione standard di PowerPoint</vt:lpstr>
      <vt:lpstr>la fobia scolare</vt:lpstr>
      <vt:lpstr>Presentazione standard di PowerPoint</vt:lpstr>
      <vt:lpstr>cause</vt:lpstr>
      <vt:lpstr>Presentazione standard di PowerPoint</vt:lpstr>
      <vt:lpstr>diagnosi</vt:lpstr>
      <vt:lpstr>Presentazione standard di PowerPoint</vt:lpstr>
      <vt:lpstr>trattamento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Disturbi d’ansia</dc:title>
  <dc:creator>giorgia.dimassimo@unimc.it</dc:creator>
  <cp:lastModifiedBy>giorgia.dimassimo@unimc.it</cp:lastModifiedBy>
  <cp:revision>2</cp:revision>
  <dcterms:created xsi:type="dcterms:W3CDTF">2023-03-29T13:00:11Z</dcterms:created>
  <dcterms:modified xsi:type="dcterms:W3CDTF">2023-03-29T18:05:24Z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0x0101001B8130809C45D8469AFE2B64E5D35F1B</vt:lpwstr>
  </property>
</Properties>
</file>